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  <p:sldMasterId id="2147484162" r:id="rId4"/>
  </p:sldMasterIdLst>
  <p:notesMasterIdLst>
    <p:notesMasterId r:id="rId69"/>
  </p:notesMasterIdLst>
  <p:handoutMasterIdLst>
    <p:handoutMasterId r:id="rId70"/>
  </p:handoutMasterIdLst>
  <p:sldIdLst>
    <p:sldId id="1120" r:id="rId5"/>
    <p:sldId id="1121" r:id="rId6"/>
    <p:sldId id="1159" r:id="rId7"/>
    <p:sldId id="1123" r:id="rId8"/>
    <p:sldId id="1124" r:id="rId9"/>
    <p:sldId id="1231" r:id="rId10"/>
    <p:sldId id="1232" r:id="rId11"/>
    <p:sldId id="1233" r:id="rId12"/>
    <p:sldId id="1234" r:id="rId13"/>
    <p:sldId id="1160" r:id="rId14"/>
    <p:sldId id="1130" r:id="rId15"/>
    <p:sldId id="1166" r:id="rId16"/>
    <p:sldId id="1137" r:id="rId17"/>
    <p:sldId id="1167" r:id="rId18"/>
    <p:sldId id="1139" r:id="rId19"/>
    <p:sldId id="1140" r:id="rId20"/>
    <p:sldId id="1141" r:id="rId21"/>
    <p:sldId id="1142" r:id="rId22"/>
    <p:sldId id="1143" r:id="rId23"/>
    <p:sldId id="1168" r:id="rId24"/>
    <p:sldId id="1116" r:id="rId25"/>
    <p:sldId id="1174" r:id="rId26"/>
    <p:sldId id="1176" r:id="rId27"/>
    <p:sldId id="1220" r:id="rId28"/>
    <p:sldId id="1198" r:id="rId29"/>
    <p:sldId id="1200" r:id="rId30"/>
    <p:sldId id="1178" r:id="rId31"/>
    <p:sldId id="1202" r:id="rId32"/>
    <p:sldId id="1181" r:id="rId33"/>
    <p:sldId id="1203" r:id="rId34"/>
    <p:sldId id="1183" r:id="rId35"/>
    <p:sldId id="1184" r:id="rId36"/>
    <p:sldId id="1185" r:id="rId37"/>
    <p:sldId id="1186" r:id="rId38"/>
    <p:sldId id="1187" r:id="rId39"/>
    <p:sldId id="1188" r:id="rId40"/>
    <p:sldId id="1189" r:id="rId41"/>
    <p:sldId id="1190" r:id="rId42"/>
    <p:sldId id="1191" r:id="rId43"/>
    <p:sldId id="1209" r:id="rId44"/>
    <p:sldId id="1211" r:id="rId45"/>
    <p:sldId id="1228" r:id="rId46"/>
    <p:sldId id="1229" r:id="rId47"/>
    <p:sldId id="1230" r:id="rId48"/>
    <p:sldId id="1169" r:id="rId49"/>
    <p:sldId id="1146" r:id="rId50"/>
    <p:sldId id="1170" r:id="rId51"/>
    <p:sldId id="1221" r:id="rId52"/>
    <p:sldId id="1215" r:id="rId53"/>
    <p:sldId id="1225" r:id="rId54"/>
    <p:sldId id="1226" r:id="rId55"/>
    <p:sldId id="1227" r:id="rId56"/>
    <p:sldId id="1214" r:id="rId57"/>
    <p:sldId id="1222" r:id="rId58"/>
    <p:sldId id="1223" r:id="rId59"/>
    <p:sldId id="1224" r:id="rId60"/>
    <p:sldId id="1171" r:id="rId61"/>
    <p:sldId id="1151" r:id="rId62"/>
    <p:sldId id="1172" r:id="rId63"/>
    <p:sldId id="1154" r:id="rId64"/>
    <p:sldId id="1155" r:id="rId65"/>
    <p:sldId id="1173" r:id="rId66"/>
    <p:sldId id="1157" r:id="rId67"/>
    <p:sldId id="1158" r:id="rId6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01" d="100"/>
          <a:sy n="101" d="100"/>
        </p:scale>
        <p:origin x="240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7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108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108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108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SA WG2 meeting attendance</a:t>
            </a:r>
          </a:p>
        </c:rich>
      </c:tx>
      <c:layout>
        <c:manualLayout>
          <c:xMode val="edge"/>
          <c:yMode val="edge"/>
          <c:x val="0.29199999999999998"/>
          <c:y val="2.5974025974025976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marker>
            <c:symbol val="none"/>
          </c:marker>
          <c:trendline>
            <c:name>5</c:name>
            <c:spPr>
              <a:ln w="28575">
                <a:solidFill>
                  <a:srgbClr val="FF0000"/>
                </a:solidFill>
              </a:ln>
            </c:spPr>
            <c:trendlineType val="poly"/>
            <c:order val="3"/>
            <c:dispRSqr val="0"/>
            <c:dispEq val="0"/>
          </c:trendline>
          <c:cat>
            <c:strRef>
              <c:f>Attendance!$N$2:$CP$2</c:f>
              <c:strCache>
                <c:ptCount val="81"/>
                <c:pt idx="0">
                  <c:v>REL-12 FREEZE:  100 </c:v>
                </c:pt>
                <c:pt idx="1">
                  <c:v>101</c:v>
                </c:pt>
                <c:pt idx="2">
                  <c:v>102</c:v>
                </c:pt>
                <c:pt idx="3">
                  <c:v>103</c:v>
                </c:pt>
                <c:pt idx="4">
                  <c:v>104</c:v>
                </c:pt>
                <c:pt idx="5">
                  <c:v>105</c:v>
                </c:pt>
                <c:pt idx="6">
                  <c:v>106</c:v>
                </c:pt>
                <c:pt idx="7">
                  <c:v>107+E</c:v>
                </c:pt>
                <c:pt idx="8">
                  <c:v>108</c:v>
                </c:pt>
                <c:pt idx="9">
                  <c:v>REL-13 FREEZE:  109</c:v>
                </c:pt>
                <c:pt idx="10">
                  <c:v>110</c:v>
                </c:pt>
                <c:pt idx="11">
                  <c:v>111</c:v>
                </c:pt>
                <c:pt idx="12">
                  <c:v>112</c:v>
                </c:pt>
                <c:pt idx="13">
                  <c:v>113</c:v>
                </c:pt>
                <c:pt idx="14">
                  <c:v>113AH</c:v>
                </c:pt>
                <c:pt idx="15">
                  <c:v>114</c:v>
                </c:pt>
                <c:pt idx="16">
                  <c:v>115</c:v>
                </c:pt>
                <c:pt idx="17">
                  <c:v>116</c:v>
                </c:pt>
                <c:pt idx="18">
                  <c:v>REL-14 FREEZE:  116-bis</c:v>
                </c:pt>
                <c:pt idx="19">
                  <c:v>117</c:v>
                </c:pt>
                <c:pt idx="20">
                  <c:v>118</c:v>
                </c:pt>
                <c:pt idx="21">
                  <c:v>118bis</c:v>
                </c:pt>
                <c:pt idx="22">
                  <c:v>119</c:v>
                </c:pt>
                <c:pt idx="23">
                  <c:v>120</c:v>
                </c:pt>
                <c:pt idx="24">
                  <c:v>121</c:v>
                </c:pt>
                <c:pt idx="25">
                  <c:v>122</c:v>
                </c:pt>
                <c:pt idx="26">
                  <c:v>122bis</c:v>
                </c:pt>
                <c:pt idx="27">
                  <c:v>123</c:v>
                </c:pt>
                <c:pt idx="28">
                  <c:v>REL-15 FREEZE:  124</c:v>
                </c:pt>
                <c:pt idx="29">
                  <c:v>125</c:v>
                </c:pt>
                <c:pt idx="30">
                  <c:v>126</c:v>
                </c:pt>
                <c:pt idx="31">
                  <c:v>127</c:v>
                </c:pt>
                <c:pt idx="32">
                  <c:v>127bis</c:v>
                </c:pt>
                <c:pt idx="33">
                  <c:v>128</c:v>
                </c:pt>
                <c:pt idx="34">
                  <c:v>128bis</c:v>
                </c:pt>
                <c:pt idx="35">
                  <c:v>129</c:v>
                </c:pt>
                <c:pt idx="36">
                  <c:v>129bis</c:v>
                </c:pt>
                <c:pt idx="37">
                  <c:v>130</c:v>
                </c:pt>
                <c:pt idx="38">
                  <c:v>131</c:v>
                </c:pt>
                <c:pt idx="39">
                  <c:v>132</c:v>
                </c:pt>
                <c:pt idx="40">
                  <c:v>REL-16 FREEZE:  133 </c:v>
                </c:pt>
                <c:pt idx="41">
                  <c:v>134</c:v>
                </c:pt>
                <c:pt idx="42">
                  <c:v>135</c:v>
                </c:pt>
                <c:pt idx="43">
                  <c:v>136</c:v>
                </c:pt>
                <c:pt idx="44">
                  <c:v>136AH</c:v>
                </c:pt>
                <c:pt idx="45">
                  <c:v>137-e</c:v>
                </c:pt>
                <c:pt idx="46">
                  <c:v>138-e</c:v>
                </c:pt>
                <c:pt idx="47">
                  <c:v>139-e</c:v>
                </c:pt>
                <c:pt idx="48">
                  <c:v>140-e</c:v>
                </c:pt>
                <c:pt idx="49">
                  <c:v>141-e</c:v>
                </c:pt>
                <c:pt idx="50">
                  <c:v>142-e</c:v>
                </c:pt>
                <c:pt idx="51">
                  <c:v>143-e</c:v>
                </c:pt>
                <c:pt idx="52">
                  <c:v>144-e</c:v>
                </c:pt>
                <c:pt idx="53">
                  <c:v>REL-17 FREEZE:  145-e</c:v>
                </c:pt>
                <c:pt idx="54">
                  <c:v>146-e</c:v>
                </c:pt>
                <c:pt idx="55">
                  <c:v>147-e</c:v>
                </c:pt>
                <c:pt idx="56">
                  <c:v>148-e</c:v>
                </c:pt>
                <c:pt idx="57">
                  <c:v>149-e</c:v>
                </c:pt>
                <c:pt idx="58">
                  <c:v>150-e</c:v>
                </c:pt>
                <c:pt idx="59">
                  <c:v>151-e</c:v>
                </c:pt>
                <c:pt idx="60">
                  <c:v>152-e</c:v>
                </c:pt>
                <c:pt idx="61">
                  <c:v>153-e</c:v>
                </c:pt>
                <c:pt idx="62">
                  <c:v>154</c:v>
                </c:pt>
                <c:pt idx="63">
                  <c:v>154AH-e</c:v>
                </c:pt>
                <c:pt idx="64">
                  <c:v>155</c:v>
                </c:pt>
                <c:pt idx="65">
                  <c:v>156-e</c:v>
                </c:pt>
                <c:pt idx="66">
                  <c:v>REL-18 FREEZE:  157</c:v>
                </c:pt>
                <c:pt idx="67">
                  <c:v>158</c:v>
                </c:pt>
                <c:pt idx="68">
                  <c:v>159</c:v>
                </c:pt>
                <c:pt idx="69">
                  <c:v>160</c:v>
                </c:pt>
                <c:pt idx="70">
                  <c:v>160AH-e</c:v>
                </c:pt>
                <c:pt idx="71">
                  <c:v>161</c:v>
                </c:pt>
                <c:pt idx="72">
                  <c:v>162</c:v>
                </c:pt>
                <c:pt idx="73">
                  <c:v>163</c:v>
                </c:pt>
                <c:pt idx="74">
                  <c:v>164</c:v>
                </c:pt>
                <c:pt idx="75">
                  <c:v>165</c:v>
                </c:pt>
                <c:pt idx="76">
                  <c:v>166</c:v>
                </c:pt>
                <c:pt idx="77">
                  <c:v>166AH-e</c:v>
                </c:pt>
                <c:pt idx="78">
                  <c:v>167</c:v>
                </c:pt>
                <c:pt idx="79">
                  <c:v>168</c:v>
                </c:pt>
                <c:pt idx="80">
                  <c:v>169</c:v>
                </c:pt>
              </c:strCache>
            </c:strRef>
          </c:cat>
          <c:val>
            <c:numRef>
              <c:f>Attendance!$N$3:$CP$3</c:f>
              <c:numCache>
                <c:formatCode>General</c:formatCode>
                <c:ptCount val="81"/>
                <c:pt idx="0">
                  <c:v>189</c:v>
                </c:pt>
                <c:pt idx="1">
                  <c:v>146</c:v>
                </c:pt>
                <c:pt idx="2">
                  <c:v>133</c:v>
                </c:pt>
                <c:pt idx="3">
                  <c:v>145</c:v>
                </c:pt>
                <c:pt idx="4">
                  <c:v>142</c:v>
                </c:pt>
                <c:pt idx="5">
                  <c:v>144</c:v>
                </c:pt>
                <c:pt idx="6">
                  <c:v>195</c:v>
                </c:pt>
                <c:pt idx="7">
                  <c:v>159</c:v>
                </c:pt>
                <c:pt idx="8">
                  <c:v>175</c:v>
                </c:pt>
                <c:pt idx="9">
                  <c:v>182</c:v>
                </c:pt>
                <c:pt idx="10">
                  <c:v>113</c:v>
                </c:pt>
                <c:pt idx="11">
                  <c:v>137</c:v>
                </c:pt>
                <c:pt idx="12">
                  <c:v>200</c:v>
                </c:pt>
                <c:pt idx="13">
                  <c:v>137</c:v>
                </c:pt>
                <c:pt idx="14">
                  <c:v>107</c:v>
                </c:pt>
                <c:pt idx="15">
                  <c:v>157</c:v>
                </c:pt>
                <c:pt idx="16">
                  <c:v>168</c:v>
                </c:pt>
                <c:pt idx="17">
                  <c:v>169</c:v>
                </c:pt>
                <c:pt idx="18">
                  <c:v>143</c:v>
                </c:pt>
                <c:pt idx="19">
                  <c:v>157</c:v>
                </c:pt>
                <c:pt idx="20">
                  <c:v>233</c:v>
                </c:pt>
                <c:pt idx="21">
                  <c:v>182</c:v>
                </c:pt>
                <c:pt idx="22">
                  <c:v>175</c:v>
                </c:pt>
                <c:pt idx="23">
                  <c:v>191</c:v>
                </c:pt>
                <c:pt idx="24">
                  <c:v>188</c:v>
                </c:pt>
                <c:pt idx="25">
                  <c:v>156</c:v>
                </c:pt>
                <c:pt idx="26">
                  <c:v>154</c:v>
                </c:pt>
                <c:pt idx="27">
                  <c:v>156</c:v>
                </c:pt>
                <c:pt idx="28">
                  <c:v>222</c:v>
                </c:pt>
                <c:pt idx="29">
                  <c:v>196</c:v>
                </c:pt>
                <c:pt idx="30">
                  <c:v>174</c:v>
                </c:pt>
                <c:pt idx="31">
                  <c:v>149</c:v>
                </c:pt>
                <c:pt idx="32">
                  <c:v>140</c:v>
                </c:pt>
                <c:pt idx="33">
                  <c:v>152</c:v>
                </c:pt>
                <c:pt idx="34">
                  <c:v>149</c:v>
                </c:pt>
                <c:pt idx="35">
                  <c:v>165</c:v>
                </c:pt>
                <c:pt idx="36">
                  <c:v>191</c:v>
                </c:pt>
                <c:pt idx="37">
                  <c:v>153</c:v>
                </c:pt>
                <c:pt idx="38">
                  <c:v>178</c:v>
                </c:pt>
                <c:pt idx="39">
                  <c:v>279</c:v>
                </c:pt>
                <c:pt idx="40">
                  <c:v>280</c:v>
                </c:pt>
                <c:pt idx="41">
                  <c:v>229</c:v>
                </c:pt>
                <c:pt idx="42">
                  <c:v>189</c:v>
                </c:pt>
                <c:pt idx="43">
                  <c:v>241</c:v>
                </c:pt>
                <c:pt idx="44">
                  <c:v>180</c:v>
                </c:pt>
                <c:pt idx="45">
                  <c:v>124</c:v>
                </c:pt>
                <c:pt idx="46">
                  <c:v>228</c:v>
                </c:pt>
                <c:pt idx="47">
                  <c:v>326</c:v>
                </c:pt>
                <c:pt idx="48">
                  <c:v>341</c:v>
                </c:pt>
                <c:pt idx="49">
                  <c:v>327</c:v>
                </c:pt>
                <c:pt idx="50">
                  <c:v>312</c:v>
                </c:pt>
                <c:pt idx="51">
                  <c:v>349</c:v>
                </c:pt>
                <c:pt idx="52">
                  <c:v>336</c:v>
                </c:pt>
                <c:pt idx="53">
                  <c:v>366</c:v>
                </c:pt>
                <c:pt idx="54">
                  <c:v>404</c:v>
                </c:pt>
                <c:pt idx="55">
                  <c:v>379</c:v>
                </c:pt>
                <c:pt idx="56">
                  <c:v>395</c:v>
                </c:pt>
                <c:pt idx="57">
                  <c:v>449</c:v>
                </c:pt>
                <c:pt idx="58">
                  <c:v>358</c:v>
                </c:pt>
                <c:pt idx="59">
                  <c:v>407</c:v>
                </c:pt>
                <c:pt idx="60">
                  <c:v>421</c:v>
                </c:pt>
                <c:pt idx="61">
                  <c:v>431</c:v>
                </c:pt>
                <c:pt idx="62">
                  <c:v>432</c:v>
                </c:pt>
                <c:pt idx="63">
                  <c:v>311</c:v>
                </c:pt>
                <c:pt idx="64">
                  <c:v>284</c:v>
                </c:pt>
                <c:pt idx="65">
                  <c:v>425</c:v>
                </c:pt>
                <c:pt idx="66">
                  <c:v>315</c:v>
                </c:pt>
                <c:pt idx="67">
                  <c:v>292</c:v>
                </c:pt>
                <c:pt idx="68">
                  <c:v>296</c:v>
                </c:pt>
                <c:pt idx="69">
                  <c:v>322</c:v>
                </c:pt>
                <c:pt idx="70">
                  <c:v>261</c:v>
                </c:pt>
                <c:pt idx="71">
                  <c:v>323</c:v>
                </c:pt>
                <c:pt idx="72">
                  <c:v>308</c:v>
                </c:pt>
                <c:pt idx="73">
                  <c:v>288</c:v>
                </c:pt>
                <c:pt idx="74">
                  <c:v>351</c:v>
                </c:pt>
                <c:pt idx="75">
                  <c:v>217</c:v>
                </c:pt>
                <c:pt idx="76">
                  <c:v>358</c:v>
                </c:pt>
                <c:pt idx="77">
                  <c:v>148</c:v>
                </c:pt>
                <c:pt idx="78">
                  <c:v>348</c:v>
                </c:pt>
                <c:pt idx="79">
                  <c:v>262</c:v>
                </c:pt>
                <c:pt idx="80">
                  <c:v>322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8CC-41F8-A83C-4E87F7EE0A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1066736"/>
        <c:axId val="201067296"/>
      </c:lineChart>
      <c:catAx>
        <c:axId val="201066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/>
        </c:spPr>
        <c:crossAx val="201067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1067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1066736"/>
        <c:crosses val="autoZero"/>
        <c:crossBetween val="midCat"/>
      </c:valAx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'Results SA2#67_on'!$A$2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'Results SA2#67_on'!$AK$1:$DP$1</c:f>
              <c:strCache>
                <c:ptCount val="84"/>
                <c:pt idx="0">
                  <c:v>REL-12 FREEZE:  100 </c:v>
                </c:pt>
                <c:pt idx="1">
                  <c:v>101</c:v>
                </c:pt>
                <c:pt idx="2">
                  <c:v>101b</c:v>
                </c:pt>
                <c:pt idx="3">
                  <c:v>102</c:v>
                </c:pt>
                <c:pt idx="4">
                  <c:v>103</c:v>
                </c:pt>
                <c:pt idx="5">
                  <c:v>104</c:v>
                </c:pt>
                <c:pt idx="6">
                  <c:v>105</c:v>
                </c:pt>
                <c:pt idx="7">
                  <c:v>106</c:v>
                </c:pt>
                <c:pt idx="8">
                  <c:v>107+E</c:v>
                </c:pt>
                <c:pt idx="9">
                  <c:v>108</c:v>
                </c:pt>
                <c:pt idx="10">
                  <c:v>REL-13 FREEZE:  109</c:v>
                </c:pt>
                <c:pt idx="11">
                  <c:v>110</c:v>
                </c:pt>
                <c:pt idx="12">
                  <c:v>110AH</c:v>
                </c:pt>
                <c:pt idx="13">
                  <c:v>111</c:v>
                </c:pt>
                <c:pt idx="14">
                  <c:v>112</c:v>
                </c:pt>
                <c:pt idx="15">
                  <c:v>113</c:v>
                </c:pt>
                <c:pt idx="16">
                  <c:v>113AH</c:v>
                </c:pt>
                <c:pt idx="17">
                  <c:v>114</c:v>
                </c:pt>
                <c:pt idx="18">
                  <c:v>115</c:v>
                </c:pt>
                <c:pt idx="19">
                  <c:v>116</c:v>
                </c:pt>
                <c:pt idx="20">
                  <c:v>REL-14 FREEZE:  116-bis</c:v>
                </c:pt>
                <c:pt idx="21">
                  <c:v>117</c:v>
                </c:pt>
                <c:pt idx="22">
                  <c:v>118</c:v>
                </c:pt>
                <c:pt idx="23">
                  <c:v>118bis</c:v>
                </c:pt>
                <c:pt idx="24">
                  <c:v>119</c:v>
                </c:pt>
                <c:pt idx="25">
                  <c:v>120</c:v>
                </c:pt>
                <c:pt idx="26">
                  <c:v>121</c:v>
                </c:pt>
                <c:pt idx="27">
                  <c:v>122</c:v>
                </c:pt>
                <c:pt idx="28">
                  <c:v>122bis</c:v>
                </c:pt>
                <c:pt idx="29">
                  <c:v>122e</c:v>
                </c:pt>
                <c:pt idx="30">
                  <c:v>123</c:v>
                </c:pt>
                <c:pt idx="31">
                  <c:v>REL-15 FREEZE:  124</c:v>
                </c:pt>
                <c:pt idx="32">
                  <c:v>125</c:v>
                </c:pt>
                <c:pt idx="33">
                  <c:v>126</c:v>
                </c:pt>
                <c:pt idx="34">
                  <c:v>127</c:v>
                </c:pt>
                <c:pt idx="35">
                  <c:v>127bis</c:v>
                </c:pt>
                <c:pt idx="36">
                  <c:v>128</c:v>
                </c:pt>
                <c:pt idx="37">
                  <c:v>128bis</c:v>
                </c:pt>
                <c:pt idx="38">
                  <c:v>129</c:v>
                </c:pt>
                <c:pt idx="39">
                  <c:v>129bis</c:v>
                </c:pt>
                <c:pt idx="40">
                  <c:v>130</c:v>
                </c:pt>
                <c:pt idx="41">
                  <c:v>131</c:v>
                </c:pt>
                <c:pt idx="42">
                  <c:v>132</c:v>
                </c:pt>
                <c:pt idx="43">
                  <c:v>REL-16 FREEZE:  133 </c:v>
                </c:pt>
                <c:pt idx="44">
                  <c:v>134</c:v>
                </c:pt>
                <c:pt idx="45">
                  <c:v>135</c:v>
                </c:pt>
                <c:pt idx="46">
                  <c:v>136</c:v>
                </c:pt>
                <c:pt idx="47">
                  <c:v>136AH</c:v>
                </c:pt>
                <c:pt idx="48">
                  <c:v>137-e</c:v>
                </c:pt>
                <c:pt idx="49">
                  <c:v>138-e</c:v>
                </c:pt>
                <c:pt idx="50">
                  <c:v>139-e</c:v>
                </c:pt>
                <c:pt idx="51">
                  <c:v>140-e</c:v>
                </c:pt>
                <c:pt idx="52">
                  <c:v>141-e</c:v>
                </c:pt>
                <c:pt idx="53">
                  <c:v>142-e</c:v>
                </c:pt>
                <c:pt idx="54">
                  <c:v>143-e</c:v>
                </c:pt>
                <c:pt idx="55">
                  <c:v>144-e</c:v>
                </c:pt>
                <c:pt idx="56">
                  <c:v>REL-17 FREEZE:  145-e</c:v>
                </c:pt>
                <c:pt idx="57">
                  <c:v>146-e</c:v>
                </c:pt>
                <c:pt idx="58">
                  <c:v>147-e</c:v>
                </c:pt>
                <c:pt idx="59">
                  <c:v>148-e</c:v>
                </c:pt>
                <c:pt idx="60">
                  <c:v>149-e</c:v>
                </c:pt>
                <c:pt idx="61">
                  <c:v>150-e</c:v>
                </c:pt>
                <c:pt idx="62">
                  <c:v>151-e</c:v>
                </c:pt>
                <c:pt idx="63">
                  <c:v>152-e</c:v>
                </c:pt>
                <c:pt idx="64">
                  <c:v>153-e</c:v>
                </c:pt>
                <c:pt idx="65">
                  <c:v>154</c:v>
                </c:pt>
                <c:pt idx="66">
                  <c:v>154AH-e</c:v>
                </c:pt>
                <c:pt idx="67">
                  <c:v>155</c:v>
                </c:pt>
                <c:pt idx="68">
                  <c:v>156-e</c:v>
                </c:pt>
                <c:pt idx="69">
                  <c:v>REL-18 FREEZE:  157</c:v>
                </c:pt>
                <c:pt idx="70">
                  <c:v>158</c:v>
                </c:pt>
                <c:pt idx="71">
                  <c:v>159</c:v>
                </c:pt>
                <c:pt idx="72">
                  <c:v>160</c:v>
                </c:pt>
                <c:pt idx="73">
                  <c:v>160AH-e</c:v>
                </c:pt>
                <c:pt idx="74">
                  <c:v>161</c:v>
                </c:pt>
                <c:pt idx="75">
                  <c:v>162</c:v>
                </c:pt>
                <c:pt idx="76">
                  <c:v>163</c:v>
                </c:pt>
                <c:pt idx="77">
                  <c:v>164</c:v>
                </c:pt>
                <c:pt idx="78">
                  <c:v>165</c:v>
                </c:pt>
                <c:pt idx="79">
                  <c:v>166</c:v>
                </c:pt>
                <c:pt idx="80">
                  <c:v>166AH-e</c:v>
                </c:pt>
                <c:pt idx="81">
                  <c:v>167</c:v>
                </c:pt>
                <c:pt idx="82">
                  <c:v>168</c:v>
                </c:pt>
                <c:pt idx="83">
                  <c:v>169</c:v>
                </c:pt>
              </c:strCache>
            </c:strRef>
          </c:cat>
          <c:val>
            <c:numRef>
              <c:f>'Results SA2#67_on'!$AK$2:$DP$2</c:f>
              <c:numCache>
                <c:formatCode>0</c:formatCode>
                <c:ptCount val="84"/>
                <c:pt idx="0">
                  <c:v>134</c:v>
                </c:pt>
                <c:pt idx="1">
                  <c:v>123</c:v>
                </c:pt>
                <c:pt idx="2">
                  <c:v>56</c:v>
                </c:pt>
                <c:pt idx="3">
                  <c:v>145</c:v>
                </c:pt>
                <c:pt idx="4">
                  <c:v>150</c:v>
                </c:pt>
                <c:pt idx="5">
                  <c:v>130</c:v>
                </c:pt>
                <c:pt idx="6">
                  <c:v>212</c:v>
                </c:pt>
                <c:pt idx="7">
                  <c:v>198</c:v>
                </c:pt>
                <c:pt idx="8">
                  <c:v>162</c:v>
                </c:pt>
                <c:pt idx="9">
                  <c:v>162</c:v>
                </c:pt>
                <c:pt idx="10">
                  <c:v>168</c:v>
                </c:pt>
                <c:pt idx="11">
                  <c:v>161</c:v>
                </c:pt>
                <c:pt idx="12">
                  <c:v>61</c:v>
                </c:pt>
                <c:pt idx="13">
                  <c:v>151</c:v>
                </c:pt>
                <c:pt idx="14">
                  <c:v>175</c:v>
                </c:pt>
                <c:pt idx="15">
                  <c:v>180</c:v>
                </c:pt>
                <c:pt idx="16">
                  <c:v>87</c:v>
                </c:pt>
                <c:pt idx="17">
                  <c:v>86</c:v>
                </c:pt>
                <c:pt idx="18">
                  <c:v>224</c:v>
                </c:pt>
                <c:pt idx="19">
                  <c:v>278</c:v>
                </c:pt>
                <c:pt idx="20">
                  <c:v>317</c:v>
                </c:pt>
                <c:pt idx="21">
                  <c:v>158</c:v>
                </c:pt>
                <c:pt idx="22">
                  <c:v>210</c:v>
                </c:pt>
                <c:pt idx="23" formatCode="General">
                  <c:v>151</c:v>
                </c:pt>
                <c:pt idx="24" formatCode="General">
                  <c:v>224</c:v>
                </c:pt>
                <c:pt idx="25" formatCode="General">
                  <c:v>269</c:v>
                </c:pt>
                <c:pt idx="26" formatCode="General">
                  <c:v>264</c:v>
                </c:pt>
                <c:pt idx="27" formatCode="General">
                  <c:v>311</c:v>
                </c:pt>
                <c:pt idx="28" formatCode="General">
                  <c:v>368</c:v>
                </c:pt>
                <c:pt idx="29" formatCode="General">
                  <c:v>67</c:v>
                </c:pt>
                <c:pt idx="30" formatCode="General">
                  <c:v>414</c:v>
                </c:pt>
                <c:pt idx="31" formatCode="General">
                  <c:v>467</c:v>
                </c:pt>
                <c:pt idx="32" formatCode="General">
                  <c:v>399</c:v>
                </c:pt>
                <c:pt idx="33" formatCode="General">
                  <c:v>516</c:v>
                </c:pt>
                <c:pt idx="34" formatCode="General">
                  <c:v>483</c:v>
                </c:pt>
                <c:pt idx="35" formatCode="General">
                  <c:v>434</c:v>
                </c:pt>
                <c:pt idx="36" formatCode="General">
                  <c:v>364</c:v>
                </c:pt>
                <c:pt idx="37" formatCode="General">
                  <c:v>423</c:v>
                </c:pt>
                <c:pt idx="38" formatCode="General">
                  <c:v>427</c:v>
                </c:pt>
                <c:pt idx="39" formatCode="General">
                  <c:v>503</c:v>
                </c:pt>
                <c:pt idx="40" formatCode="General">
                  <c:v>407</c:v>
                </c:pt>
                <c:pt idx="41" formatCode="General">
                  <c:v>432</c:v>
                </c:pt>
                <c:pt idx="42" formatCode="General">
                  <c:v>417</c:v>
                </c:pt>
                <c:pt idx="43" formatCode="General">
                  <c:v>561</c:v>
                </c:pt>
                <c:pt idx="44" formatCode="General">
                  <c:v>446</c:v>
                </c:pt>
                <c:pt idx="45" formatCode="General">
                  <c:v>508</c:v>
                </c:pt>
                <c:pt idx="46" formatCode="General">
                  <c:v>480</c:v>
                </c:pt>
                <c:pt idx="47" formatCode="General">
                  <c:v>406</c:v>
                </c:pt>
                <c:pt idx="48" formatCode="General">
                  <c:v>237</c:v>
                </c:pt>
                <c:pt idx="49" formatCode="General">
                  <c:v>318</c:v>
                </c:pt>
                <c:pt idx="50" formatCode="General">
                  <c:v>529</c:v>
                </c:pt>
                <c:pt idx="51" formatCode="General">
                  <c:v>730</c:v>
                </c:pt>
                <c:pt idx="52" formatCode="General">
                  <c:v>679</c:v>
                </c:pt>
                <c:pt idx="53" formatCode="General">
                  <c:v>494</c:v>
                </c:pt>
                <c:pt idx="54" formatCode="General">
                  <c:v>591</c:v>
                </c:pt>
                <c:pt idx="55" formatCode="General">
                  <c:v>409</c:v>
                </c:pt>
                <c:pt idx="56" formatCode="General">
                  <c:v>598</c:v>
                </c:pt>
                <c:pt idx="57" formatCode="General">
                  <c:v>760</c:v>
                </c:pt>
                <c:pt idx="58" formatCode="General">
                  <c:v>322</c:v>
                </c:pt>
                <c:pt idx="59" formatCode="General">
                  <c:v>368</c:v>
                </c:pt>
                <c:pt idx="60" formatCode="General">
                  <c:v>805</c:v>
                </c:pt>
                <c:pt idx="61" formatCode="General">
                  <c:v>657</c:v>
                </c:pt>
                <c:pt idx="62" formatCode="General">
                  <c:v>753</c:v>
                </c:pt>
                <c:pt idx="63" formatCode="General">
                  <c:v>877</c:v>
                </c:pt>
                <c:pt idx="64" formatCode="General">
                  <c:v>711</c:v>
                </c:pt>
                <c:pt idx="65" formatCode="General">
                  <c:v>413</c:v>
                </c:pt>
                <c:pt idx="66" formatCode="General">
                  <c:v>561</c:v>
                </c:pt>
                <c:pt idx="67" formatCode="General">
                  <c:v>474</c:v>
                </c:pt>
                <c:pt idx="68" formatCode="General">
                  <c:v>528</c:v>
                </c:pt>
                <c:pt idx="69" formatCode="General">
                  <c:v>502</c:v>
                </c:pt>
                <c:pt idx="70" formatCode="General">
                  <c:v>387</c:v>
                </c:pt>
                <c:pt idx="71" formatCode="General">
                  <c:v>381</c:v>
                </c:pt>
                <c:pt idx="72" formatCode="General">
                  <c:v>415</c:v>
                </c:pt>
                <c:pt idx="73" formatCode="General">
                  <c:v>569</c:v>
                </c:pt>
                <c:pt idx="74" formatCode="General">
                  <c:v>435</c:v>
                </c:pt>
                <c:pt idx="75" formatCode="General">
                  <c:v>414</c:v>
                </c:pt>
                <c:pt idx="76" formatCode="General">
                  <c:v>229</c:v>
                </c:pt>
                <c:pt idx="77" formatCode="General">
                  <c:v>449</c:v>
                </c:pt>
                <c:pt idx="78" formatCode="General">
                  <c:v>300</c:v>
                </c:pt>
                <c:pt idx="79" formatCode="General">
                  <c:v>286</c:v>
                </c:pt>
                <c:pt idx="80" formatCode="General">
                  <c:v>386</c:v>
                </c:pt>
                <c:pt idx="81" formatCode="General">
                  <c:v>310</c:v>
                </c:pt>
                <c:pt idx="82" formatCode="General">
                  <c:v>415</c:v>
                </c:pt>
                <c:pt idx="83" formatCode="General">
                  <c:v>264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A0-434B-BF10-71C5512D3EC7}"/>
            </c:ext>
          </c:extLst>
        </c:ser>
        <c:ser>
          <c:idx val="1"/>
          <c:order val="1"/>
          <c:tx>
            <c:strRef>
              <c:f>'Results SA2#67_on'!$A$3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'Results SA2#67_on'!$AK$1:$DP$1</c:f>
              <c:strCache>
                <c:ptCount val="84"/>
                <c:pt idx="0">
                  <c:v>REL-12 FREEZE:  100 </c:v>
                </c:pt>
                <c:pt idx="1">
                  <c:v>101</c:v>
                </c:pt>
                <c:pt idx="2">
                  <c:v>101b</c:v>
                </c:pt>
                <c:pt idx="3">
                  <c:v>102</c:v>
                </c:pt>
                <c:pt idx="4">
                  <c:v>103</c:v>
                </c:pt>
                <c:pt idx="5">
                  <c:v>104</c:v>
                </c:pt>
                <c:pt idx="6">
                  <c:v>105</c:v>
                </c:pt>
                <c:pt idx="7">
                  <c:v>106</c:v>
                </c:pt>
                <c:pt idx="8">
                  <c:v>107+E</c:v>
                </c:pt>
                <c:pt idx="9">
                  <c:v>108</c:v>
                </c:pt>
                <c:pt idx="10">
                  <c:v>REL-13 FREEZE:  109</c:v>
                </c:pt>
                <c:pt idx="11">
                  <c:v>110</c:v>
                </c:pt>
                <c:pt idx="12">
                  <c:v>110AH</c:v>
                </c:pt>
                <c:pt idx="13">
                  <c:v>111</c:v>
                </c:pt>
                <c:pt idx="14">
                  <c:v>112</c:v>
                </c:pt>
                <c:pt idx="15">
                  <c:v>113</c:v>
                </c:pt>
                <c:pt idx="16">
                  <c:v>113AH</c:v>
                </c:pt>
                <c:pt idx="17">
                  <c:v>114</c:v>
                </c:pt>
                <c:pt idx="18">
                  <c:v>115</c:v>
                </c:pt>
                <c:pt idx="19">
                  <c:v>116</c:v>
                </c:pt>
                <c:pt idx="20">
                  <c:v>REL-14 FREEZE:  116-bis</c:v>
                </c:pt>
                <c:pt idx="21">
                  <c:v>117</c:v>
                </c:pt>
                <c:pt idx="22">
                  <c:v>118</c:v>
                </c:pt>
                <c:pt idx="23">
                  <c:v>118bis</c:v>
                </c:pt>
                <c:pt idx="24">
                  <c:v>119</c:v>
                </c:pt>
                <c:pt idx="25">
                  <c:v>120</c:v>
                </c:pt>
                <c:pt idx="26">
                  <c:v>121</c:v>
                </c:pt>
                <c:pt idx="27">
                  <c:v>122</c:v>
                </c:pt>
                <c:pt idx="28">
                  <c:v>122bis</c:v>
                </c:pt>
                <c:pt idx="29">
                  <c:v>122e</c:v>
                </c:pt>
                <c:pt idx="30">
                  <c:v>123</c:v>
                </c:pt>
                <c:pt idx="31">
                  <c:v>REL-15 FREEZE:  124</c:v>
                </c:pt>
                <c:pt idx="32">
                  <c:v>125</c:v>
                </c:pt>
                <c:pt idx="33">
                  <c:v>126</c:v>
                </c:pt>
                <c:pt idx="34">
                  <c:v>127</c:v>
                </c:pt>
                <c:pt idx="35">
                  <c:v>127bis</c:v>
                </c:pt>
                <c:pt idx="36">
                  <c:v>128</c:v>
                </c:pt>
                <c:pt idx="37">
                  <c:v>128bis</c:v>
                </c:pt>
                <c:pt idx="38">
                  <c:v>129</c:v>
                </c:pt>
                <c:pt idx="39">
                  <c:v>129bis</c:v>
                </c:pt>
                <c:pt idx="40">
                  <c:v>130</c:v>
                </c:pt>
                <c:pt idx="41">
                  <c:v>131</c:v>
                </c:pt>
                <c:pt idx="42">
                  <c:v>132</c:v>
                </c:pt>
                <c:pt idx="43">
                  <c:v>REL-16 FREEZE:  133 </c:v>
                </c:pt>
                <c:pt idx="44">
                  <c:v>134</c:v>
                </c:pt>
                <c:pt idx="45">
                  <c:v>135</c:v>
                </c:pt>
                <c:pt idx="46">
                  <c:v>136</c:v>
                </c:pt>
                <c:pt idx="47">
                  <c:v>136AH</c:v>
                </c:pt>
                <c:pt idx="48">
                  <c:v>137-e</c:v>
                </c:pt>
                <c:pt idx="49">
                  <c:v>138-e</c:v>
                </c:pt>
                <c:pt idx="50">
                  <c:v>139-e</c:v>
                </c:pt>
                <c:pt idx="51">
                  <c:v>140-e</c:v>
                </c:pt>
                <c:pt idx="52">
                  <c:v>141-e</c:v>
                </c:pt>
                <c:pt idx="53">
                  <c:v>142-e</c:v>
                </c:pt>
                <c:pt idx="54">
                  <c:v>143-e</c:v>
                </c:pt>
                <c:pt idx="55">
                  <c:v>144-e</c:v>
                </c:pt>
                <c:pt idx="56">
                  <c:v>REL-17 FREEZE:  145-e</c:v>
                </c:pt>
                <c:pt idx="57">
                  <c:v>146-e</c:v>
                </c:pt>
                <c:pt idx="58">
                  <c:v>147-e</c:v>
                </c:pt>
                <c:pt idx="59">
                  <c:v>148-e</c:v>
                </c:pt>
                <c:pt idx="60">
                  <c:v>149-e</c:v>
                </c:pt>
                <c:pt idx="61">
                  <c:v>150-e</c:v>
                </c:pt>
                <c:pt idx="62">
                  <c:v>151-e</c:v>
                </c:pt>
                <c:pt idx="63">
                  <c:v>152-e</c:v>
                </c:pt>
                <c:pt idx="64">
                  <c:v>153-e</c:v>
                </c:pt>
                <c:pt idx="65">
                  <c:v>154</c:v>
                </c:pt>
                <c:pt idx="66">
                  <c:v>154AH-e</c:v>
                </c:pt>
                <c:pt idx="67">
                  <c:v>155</c:v>
                </c:pt>
                <c:pt idx="68">
                  <c:v>156-e</c:v>
                </c:pt>
                <c:pt idx="69">
                  <c:v>REL-18 FREEZE:  157</c:v>
                </c:pt>
                <c:pt idx="70">
                  <c:v>158</c:v>
                </c:pt>
                <c:pt idx="71">
                  <c:v>159</c:v>
                </c:pt>
                <c:pt idx="72">
                  <c:v>160</c:v>
                </c:pt>
                <c:pt idx="73">
                  <c:v>160AH-e</c:v>
                </c:pt>
                <c:pt idx="74">
                  <c:v>161</c:v>
                </c:pt>
                <c:pt idx="75">
                  <c:v>162</c:v>
                </c:pt>
                <c:pt idx="76">
                  <c:v>163</c:v>
                </c:pt>
                <c:pt idx="77">
                  <c:v>164</c:v>
                </c:pt>
                <c:pt idx="78">
                  <c:v>165</c:v>
                </c:pt>
                <c:pt idx="79">
                  <c:v>166</c:v>
                </c:pt>
                <c:pt idx="80">
                  <c:v>166AH-e</c:v>
                </c:pt>
                <c:pt idx="81">
                  <c:v>167</c:v>
                </c:pt>
                <c:pt idx="82">
                  <c:v>168</c:v>
                </c:pt>
                <c:pt idx="83">
                  <c:v>169</c:v>
                </c:pt>
              </c:strCache>
            </c:strRef>
          </c:cat>
          <c:val>
            <c:numRef>
              <c:f>'Results SA2#67_on'!$AK$3:$DP$3</c:f>
              <c:numCache>
                <c:formatCode>0</c:formatCode>
                <c:ptCount val="84"/>
                <c:pt idx="0">
                  <c:v>117</c:v>
                </c:pt>
                <c:pt idx="1">
                  <c:v>23</c:v>
                </c:pt>
                <c:pt idx="2">
                  <c:v>3</c:v>
                </c:pt>
                <c:pt idx="3">
                  <c:v>49</c:v>
                </c:pt>
                <c:pt idx="4">
                  <c:v>63</c:v>
                </c:pt>
                <c:pt idx="5">
                  <c:v>72</c:v>
                </c:pt>
                <c:pt idx="6">
                  <c:v>70</c:v>
                </c:pt>
                <c:pt idx="7">
                  <c:v>66</c:v>
                </c:pt>
                <c:pt idx="8">
                  <c:v>73</c:v>
                </c:pt>
                <c:pt idx="9">
                  <c:v>74</c:v>
                </c:pt>
                <c:pt idx="10">
                  <c:v>65</c:v>
                </c:pt>
                <c:pt idx="11">
                  <c:v>27</c:v>
                </c:pt>
                <c:pt idx="12">
                  <c:v>34</c:v>
                </c:pt>
                <c:pt idx="13">
                  <c:v>145</c:v>
                </c:pt>
                <c:pt idx="14">
                  <c:v>112</c:v>
                </c:pt>
                <c:pt idx="15">
                  <c:v>120</c:v>
                </c:pt>
                <c:pt idx="16">
                  <c:v>35</c:v>
                </c:pt>
                <c:pt idx="17">
                  <c:v>120</c:v>
                </c:pt>
                <c:pt idx="18">
                  <c:v>90</c:v>
                </c:pt>
                <c:pt idx="19">
                  <c:v>53</c:v>
                </c:pt>
                <c:pt idx="20">
                  <c:v>52</c:v>
                </c:pt>
                <c:pt idx="21">
                  <c:v>166</c:v>
                </c:pt>
                <c:pt idx="22">
                  <c:v>108</c:v>
                </c:pt>
                <c:pt idx="23" formatCode="General">
                  <c:v>122</c:v>
                </c:pt>
                <c:pt idx="24" formatCode="General">
                  <c:v>178</c:v>
                </c:pt>
                <c:pt idx="25" formatCode="General">
                  <c:v>254</c:v>
                </c:pt>
                <c:pt idx="26" formatCode="General">
                  <c:v>254</c:v>
                </c:pt>
                <c:pt idx="27" formatCode="General">
                  <c:v>188</c:v>
                </c:pt>
                <c:pt idx="28" formatCode="General">
                  <c:v>200</c:v>
                </c:pt>
                <c:pt idx="29" formatCode="General">
                  <c:v>2</c:v>
                </c:pt>
                <c:pt idx="30" formatCode="General">
                  <c:v>148</c:v>
                </c:pt>
                <c:pt idx="31" formatCode="General">
                  <c:v>85</c:v>
                </c:pt>
                <c:pt idx="32" formatCode="General">
                  <c:v>176</c:v>
                </c:pt>
                <c:pt idx="33" formatCode="General">
                  <c:v>154</c:v>
                </c:pt>
                <c:pt idx="34" formatCode="General">
                  <c:v>186</c:v>
                </c:pt>
                <c:pt idx="35" formatCode="General">
                  <c:v>189</c:v>
                </c:pt>
                <c:pt idx="36" formatCode="General">
                  <c:v>170</c:v>
                </c:pt>
                <c:pt idx="37" formatCode="General">
                  <c:v>185</c:v>
                </c:pt>
                <c:pt idx="38" formatCode="General">
                  <c:v>188</c:v>
                </c:pt>
                <c:pt idx="39" formatCode="General">
                  <c:v>160</c:v>
                </c:pt>
                <c:pt idx="40" formatCode="General">
                  <c:v>133</c:v>
                </c:pt>
                <c:pt idx="41" formatCode="General">
                  <c:v>193</c:v>
                </c:pt>
                <c:pt idx="42" formatCode="General">
                  <c:v>274</c:v>
                </c:pt>
                <c:pt idx="43" formatCode="General">
                  <c:v>154</c:v>
                </c:pt>
                <c:pt idx="44" formatCode="General">
                  <c:v>265</c:v>
                </c:pt>
                <c:pt idx="45" formatCode="General">
                  <c:v>473</c:v>
                </c:pt>
                <c:pt idx="46" formatCode="General">
                  <c:v>351</c:v>
                </c:pt>
                <c:pt idx="47" formatCode="General">
                  <c:v>249</c:v>
                </c:pt>
                <c:pt idx="48" formatCode="General">
                  <c:v>71</c:v>
                </c:pt>
                <c:pt idx="49" formatCode="General">
                  <c:v>33</c:v>
                </c:pt>
                <c:pt idx="50" formatCode="General">
                  <c:v>43</c:v>
                </c:pt>
                <c:pt idx="51" formatCode="General">
                  <c:v>94</c:v>
                </c:pt>
                <c:pt idx="52" formatCode="General">
                  <c:v>66</c:v>
                </c:pt>
                <c:pt idx="53" formatCode="General">
                  <c:v>65</c:v>
                </c:pt>
                <c:pt idx="54" formatCode="General">
                  <c:v>119</c:v>
                </c:pt>
                <c:pt idx="55" formatCode="General">
                  <c:v>98</c:v>
                </c:pt>
                <c:pt idx="56" formatCode="General">
                  <c:v>105</c:v>
                </c:pt>
                <c:pt idx="57" formatCode="General">
                  <c:v>83</c:v>
                </c:pt>
                <c:pt idx="58" formatCode="General">
                  <c:v>102</c:v>
                </c:pt>
                <c:pt idx="59" formatCode="General">
                  <c:v>82</c:v>
                </c:pt>
                <c:pt idx="60" formatCode="General">
                  <c:v>175</c:v>
                </c:pt>
                <c:pt idx="61" formatCode="General">
                  <c:v>189</c:v>
                </c:pt>
                <c:pt idx="62" formatCode="General">
                  <c:v>148</c:v>
                </c:pt>
                <c:pt idx="63" formatCode="General">
                  <c:v>311</c:v>
                </c:pt>
                <c:pt idx="64" formatCode="General">
                  <c:v>189</c:v>
                </c:pt>
                <c:pt idx="65" formatCode="General">
                  <c:v>53</c:v>
                </c:pt>
                <c:pt idx="66" formatCode="General">
                  <c:v>409</c:v>
                </c:pt>
                <c:pt idx="67" formatCode="General">
                  <c:v>375</c:v>
                </c:pt>
                <c:pt idx="68" formatCode="General">
                  <c:v>486</c:v>
                </c:pt>
                <c:pt idx="69" formatCode="General">
                  <c:v>441</c:v>
                </c:pt>
                <c:pt idx="70" formatCode="General">
                  <c:v>528</c:v>
                </c:pt>
                <c:pt idx="71" formatCode="General">
                  <c:v>592</c:v>
                </c:pt>
                <c:pt idx="72" formatCode="General">
                  <c:v>724</c:v>
                </c:pt>
                <c:pt idx="73" formatCode="General">
                  <c:v>442</c:v>
                </c:pt>
                <c:pt idx="74" formatCode="General">
                  <c:v>542</c:v>
                </c:pt>
                <c:pt idx="75" formatCode="General">
                  <c:v>583</c:v>
                </c:pt>
                <c:pt idx="76" formatCode="General">
                  <c:v>685</c:v>
                </c:pt>
                <c:pt idx="77" formatCode="General">
                  <c:v>680</c:v>
                </c:pt>
                <c:pt idx="78" formatCode="General">
                  <c:v>537</c:v>
                </c:pt>
                <c:pt idx="79" formatCode="General">
                  <c:v>630</c:v>
                </c:pt>
                <c:pt idx="80" formatCode="General">
                  <c:v>330</c:v>
                </c:pt>
                <c:pt idx="81" formatCode="General">
                  <c:v>344</c:v>
                </c:pt>
                <c:pt idx="82" formatCode="General">
                  <c:v>524</c:v>
                </c:pt>
                <c:pt idx="83" formatCode="General">
                  <c:v>511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6A0-434B-BF10-71C5512D3EC7}"/>
            </c:ext>
          </c:extLst>
        </c:ser>
        <c:ser>
          <c:idx val="2"/>
          <c:order val="2"/>
          <c:tx>
            <c:strRef>
              <c:f>'Results SA2#67_on'!$A$4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'Results SA2#67_on'!$AK$1:$DP$1</c:f>
              <c:strCache>
                <c:ptCount val="84"/>
                <c:pt idx="0">
                  <c:v>REL-12 FREEZE:  100 </c:v>
                </c:pt>
                <c:pt idx="1">
                  <c:v>101</c:v>
                </c:pt>
                <c:pt idx="2">
                  <c:v>101b</c:v>
                </c:pt>
                <c:pt idx="3">
                  <c:v>102</c:v>
                </c:pt>
                <c:pt idx="4">
                  <c:v>103</c:v>
                </c:pt>
                <c:pt idx="5">
                  <c:v>104</c:v>
                </c:pt>
                <c:pt idx="6">
                  <c:v>105</c:v>
                </c:pt>
                <c:pt idx="7">
                  <c:v>106</c:v>
                </c:pt>
                <c:pt idx="8">
                  <c:v>107+E</c:v>
                </c:pt>
                <c:pt idx="9">
                  <c:v>108</c:v>
                </c:pt>
                <c:pt idx="10">
                  <c:v>REL-13 FREEZE:  109</c:v>
                </c:pt>
                <c:pt idx="11">
                  <c:v>110</c:v>
                </c:pt>
                <c:pt idx="12">
                  <c:v>110AH</c:v>
                </c:pt>
                <c:pt idx="13">
                  <c:v>111</c:v>
                </c:pt>
                <c:pt idx="14">
                  <c:v>112</c:v>
                </c:pt>
                <c:pt idx="15">
                  <c:v>113</c:v>
                </c:pt>
                <c:pt idx="16">
                  <c:v>113AH</c:v>
                </c:pt>
                <c:pt idx="17">
                  <c:v>114</c:v>
                </c:pt>
                <c:pt idx="18">
                  <c:v>115</c:v>
                </c:pt>
                <c:pt idx="19">
                  <c:v>116</c:v>
                </c:pt>
                <c:pt idx="20">
                  <c:v>REL-14 FREEZE:  116-bis</c:v>
                </c:pt>
                <c:pt idx="21">
                  <c:v>117</c:v>
                </c:pt>
                <c:pt idx="22">
                  <c:v>118</c:v>
                </c:pt>
                <c:pt idx="23">
                  <c:v>118bis</c:v>
                </c:pt>
                <c:pt idx="24">
                  <c:v>119</c:v>
                </c:pt>
                <c:pt idx="25">
                  <c:v>120</c:v>
                </c:pt>
                <c:pt idx="26">
                  <c:v>121</c:v>
                </c:pt>
                <c:pt idx="27">
                  <c:v>122</c:v>
                </c:pt>
                <c:pt idx="28">
                  <c:v>122bis</c:v>
                </c:pt>
                <c:pt idx="29">
                  <c:v>122e</c:v>
                </c:pt>
                <c:pt idx="30">
                  <c:v>123</c:v>
                </c:pt>
                <c:pt idx="31">
                  <c:v>REL-15 FREEZE:  124</c:v>
                </c:pt>
                <c:pt idx="32">
                  <c:v>125</c:v>
                </c:pt>
                <c:pt idx="33">
                  <c:v>126</c:v>
                </c:pt>
                <c:pt idx="34">
                  <c:v>127</c:v>
                </c:pt>
                <c:pt idx="35">
                  <c:v>127bis</c:v>
                </c:pt>
                <c:pt idx="36">
                  <c:v>128</c:v>
                </c:pt>
                <c:pt idx="37">
                  <c:v>128bis</c:v>
                </c:pt>
                <c:pt idx="38">
                  <c:v>129</c:v>
                </c:pt>
                <c:pt idx="39">
                  <c:v>129bis</c:v>
                </c:pt>
                <c:pt idx="40">
                  <c:v>130</c:v>
                </c:pt>
                <c:pt idx="41">
                  <c:v>131</c:v>
                </c:pt>
                <c:pt idx="42">
                  <c:v>132</c:v>
                </c:pt>
                <c:pt idx="43">
                  <c:v>REL-16 FREEZE:  133 </c:v>
                </c:pt>
                <c:pt idx="44">
                  <c:v>134</c:v>
                </c:pt>
                <c:pt idx="45">
                  <c:v>135</c:v>
                </c:pt>
                <c:pt idx="46">
                  <c:v>136</c:v>
                </c:pt>
                <c:pt idx="47">
                  <c:v>136AH</c:v>
                </c:pt>
                <c:pt idx="48">
                  <c:v>137-e</c:v>
                </c:pt>
                <c:pt idx="49">
                  <c:v>138-e</c:v>
                </c:pt>
                <c:pt idx="50">
                  <c:v>139-e</c:v>
                </c:pt>
                <c:pt idx="51">
                  <c:v>140-e</c:v>
                </c:pt>
                <c:pt idx="52">
                  <c:v>141-e</c:v>
                </c:pt>
                <c:pt idx="53">
                  <c:v>142-e</c:v>
                </c:pt>
                <c:pt idx="54">
                  <c:v>143-e</c:v>
                </c:pt>
                <c:pt idx="55">
                  <c:v>144-e</c:v>
                </c:pt>
                <c:pt idx="56">
                  <c:v>REL-17 FREEZE:  145-e</c:v>
                </c:pt>
                <c:pt idx="57">
                  <c:v>146-e</c:v>
                </c:pt>
                <c:pt idx="58">
                  <c:v>147-e</c:v>
                </c:pt>
                <c:pt idx="59">
                  <c:v>148-e</c:v>
                </c:pt>
                <c:pt idx="60">
                  <c:v>149-e</c:v>
                </c:pt>
                <c:pt idx="61">
                  <c:v>150-e</c:v>
                </c:pt>
                <c:pt idx="62">
                  <c:v>151-e</c:v>
                </c:pt>
                <c:pt idx="63">
                  <c:v>152-e</c:v>
                </c:pt>
                <c:pt idx="64">
                  <c:v>153-e</c:v>
                </c:pt>
                <c:pt idx="65">
                  <c:v>154</c:v>
                </c:pt>
                <c:pt idx="66">
                  <c:v>154AH-e</c:v>
                </c:pt>
                <c:pt idx="67">
                  <c:v>155</c:v>
                </c:pt>
                <c:pt idx="68">
                  <c:v>156-e</c:v>
                </c:pt>
                <c:pt idx="69">
                  <c:v>REL-18 FREEZE:  157</c:v>
                </c:pt>
                <c:pt idx="70">
                  <c:v>158</c:v>
                </c:pt>
                <c:pt idx="71">
                  <c:v>159</c:v>
                </c:pt>
                <c:pt idx="72">
                  <c:v>160</c:v>
                </c:pt>
                <c:pt idx="73">
                  <c:v>160AH-e</c:v>
                </c:pt>
                <c:pt idx="74">
                  <c:v>161</c:v>
                </c:pt>
                <c:pt idx="75">
                  <c:v>162</c:v>
                </c:pt>
                <c:pt idx="76">
                  <c:v>163</c:v>
                </c:pt>
                <c:pt idx="77">
                  <c:v>164</c:v>
                </c:pt>
                <c:pt idx="78">
                  <c:v>165</c:v>
                </c:pt>
                <c:pt idx="79">
                  <c:v>166</c:v>
                </c:pt>
                <c:pt idx="80">
                  <c:v>166AH-e</c:v>
                </c:pt>
                <c:pt idx="81">
                  <c:v>167</c:v>
                </c:pt>
                <c:pt idx="82">
                  <c:v>168</c:v>
                </c:pt>
                <c:pt idx="83">
                  <c:v>169</c:v>
                </c:pt>
              </c:strCache>
            </c:strRef>
          </c:cat>
          <c:val>
            <c:numRef>
              <c:f>'Results SA2#67_on'!$AK$4:$DP$4</c:f>
              <c:numCache>
                <c:formatCode>0</c:formatCode>
                <c:ptCount val="84"/>
                <c:pt idx="0">
                  <c:v>172</c:v>
                </c:pt>
                <c:pt idx="1">
                  <c:v>141</c:v>
                </c:pt>
                <c:pt idx="2">
                  <c:v>62</c:v>
                </c:pt>
                <c:pt idx="3">
                  <c:v>95</c:v>
                </c:pt>
                <c:pt idx="4">
                  <c:v>137</c:v>
                </c:pt>
                <c:pt idx="5">
                  <c:v>143</c:v>
                </c:pt>
                <c:pt idx="6">
                  <c:v>143</c:v>
                </c:pt>
                <c:pt idx="7">
                  <c:v>143</c:v>
                </c:pt>
                <c:pt idx="8">
                  <c:v>141</c:v>
                </c:pt>
                <c:pt idx="9">
                  <c:v>120</c:v>
                </c:pt>
                <c:pt idx="10">
                  <c:v>77</c:v>
                </c:pt>
                <c:pt idx="11">
                  <c:v>65</c:v>
                </c:pt>
                <c:pt idx="12">
                  <c:v>38</c:v>
                </c:pt>
                <c:pt idx="13">
                  <c:v>103</c:v>
                </c:pt>
                <c:pt idx="14">
                  <c:v>78</c:v>
                </c:pt>
                <c:pt idx="15">
                  <c:v>124</c:v>
                </c:pt>
                <c:pt idx="16">
                  <c:v>43</c:v>
                </c:pt>
                <c:pt idx="17">
                  <c:v>112</c:v>
                </c:pt>
                <c:pt idx="18">
                  <c:v>137</c:v>
                </c:pt>
                <c:pt idx="19">
                  <c:v>119</c:v>
                </c:pt>
                <c:pt idx="20">
                  <c:v>131</c:v>
                </c:pt>
                <c:pt idx="21">
                  <c:v>70</c:v>
                </c:pt>
                <c:pt idx="22">
                  <c:v>97</c:v>
                </c:pt>
                <c:pt idx="23" formatCode="General">
                  <c:v>95</c:v>
                </c:pt>
                <c:pt idx="24" formatCode="General">
                  <c:v>101</c:v>
                </c:pt>
                <c:pt idx="25" formatCode="General">
                  <c:v>138</c:v>
                </c:pt>
                <c:pt idx="26" formatCode="General">
                  <c:v>142</c:v>
                </c:pt>
                <c:pt idx="27" formatCode="General">
                  <c:v>119</c:v>
                </c:pt>
                <c:pt idx="28" formatCode="General">
                  <c:v>109</c:v>
                </c:pt>
                <c:pt idx="29" formatCode="General">
                  <c:v>7</c:v>
                </c:pt>
                <c:pt idx="30" formatCode="General">
                  <c:v>163</c:v>
                </c:pt>
                <c:pt idx="31" formatCode="General">
                  <c:v>137</c:v>
                </c:pt>
                <c:pt idx="32" formatCode="General">
                  <c:v>142</c:v>
                </c:pt>
                <c:pt idx="33" formatCode="General">
                  <c:v>137</c:v>
                </c:pt>
                <c:pt idx="34" formatCode="General">
                  <c:v>132</c:v>
                </c:pt>
                <c:pt idx="35" formatCode="General">
                  <c:v>183</c:v>
                </c:pt>
                <c:pt idx="36" formatCode="General">
                  <c:v>113</c:v>
                </c:pt>
                <c:pt idx="37" formatCode="General">
                  <c:v>90</c:v>
                </c:pt>
                <c:pt idx="38" formatCode="General">
                  <c:v>132</c:v>
                </c:pt>
                <c:pt idx="39" formatCode="General">
                  <c:v>158</c:v>
                </c:pt>
                <c:pt idx="40" formatCode="General">
                  <c:v>124</c:v>
                </c:pt>
                <c:pt idx="41" formatCode="General">
                  <c:v>138</c:v>
                </c:pt>
                <c:pt idx="42" formatCode="General">
                  <c:v>216</c:v>
                </c:pt>
                <c:pt idx="43" formatCode="General">
                  <c:v>198</c:v>
                </c:pt>
                <c:pt idx="44" formatCode="General">
                  <c:v>181</c:v>
                </c:pt>
                <c:pt idx="45" formatCode="General">
                  <c:v>177</c:v>
                </c:pt>
                <c:pt idx="46" formatCode="General">
                  <c:v>187</c:v>
                </c:pt>
                <c:pt idx="47" formatCode="General">
                  <c:v>169</c:v>
                </c:pt>
                <c:pt idx="48" formatCode="General">
                  <c:v>202</c:v>
                </c:pt>
                <c:pt idx="49" formatCode="General">
                  <c:v>196</c:v>
                </c:pt>
                <c:pt idx="50" formatCode="General">
                  <c:v>202</c:v>
                </c:pt>
                <c:pt idx="51" formatCode="General">
                  <c:v>255</c:v>
                </c:pt>
                <c:pt idx="52" formatCode="General">
                  <c:v>217</c:v>
                </c:pt>
                <c:pt idx="53" formatCode="General">
                  <c:v>213</c:v>
                </c:pt>
                <c:pt idx="54" formatCode="General">
                  <c:v>290</c:v>
                </c:pt>
                <c:pt idx="55" formatCode="General">
                  <c:v>235</c:v>
                </c:pt>
                <c:pt idx="56" formatCode="General">
                  <c:v>334</c:v>
                </c:pt>
                <c:pt idx="57" formatCode="General">
                  <c:v>398</c:v>
                </c:pt>
                <c:pt idx="58" formatCode="General">
                  <c:v>197</c:v>
                </c:pt>
                <c:pt idx="59" formatCode="General">
                  <c:v>295</c:v>
                </c:pt>
                <c:pt idx="60" formatCode="General">
                  <c:v>253</c:v>
                </c:pt>
                <c:pt idx="61" formatCode="General">
                  <c:v>180</c:v>
                </c:pt>
                <c:pt idx="62" formatCode="General">
                  <c:v>181</c:v>
                </c:pt>
                <c:pt idx="63" formatCode="General">
                  <c:v>370</c:v>
                </c:pt>
                <c:pt idx="64" formatCode="General">
                  <c:v>178</c:v>
                </c:pt>
                <c:pt idx="65" formatCode="General">
                  <c:v>111</c:v>
                </c:pt>
                <c:pt idx="66" formatCode="General">
                  <c:v>226</c:v>
                </c:pt>
                <c:pt idx="67" formatCode="General">
                  <c:v>106</c:v>
                </c:pt>
                <c:pt idx="68" formatCode="General">
                  <c:v>313</c:v>
                </c:pt>
                <c:pt idx="69" formatCode="General">
                  <c:v>145</c:v>
                </c:pt>
                <c:pt idx="70" formatCode="General">
                  <c:v>180</c:v>
                </c:pt>
                <c:pt idx="71" formatCode="General">
                  <c:v>163</c:v>
                </c:pt>
                <c:pt idx="72" formatCode="General">
                  <c:v>117</c:v>
                </c:pt>
                <c:pt idx="73" formatCode="General">
                  <c:v>267</c:v>
                </c:pt>
                <c:pt idx="74" formatCode="General">
                  <c:v>130</c:v>
                </c:pt>
                <c:pt idx="75" formatCode="General">
                  <c:v>109</c:v>
                </c:pt>
                <c:pt idx="76" formatCode="General">
                  <c:v>119</c:v>
                </c:pt>
                <c:pt idx="77" formatCode="General">
                  <c:v>134</c:v>
                </c:pt>
                <c:pt idx="78" formatCode="General">
                  <c:v>109</c:v>
                </c:pt>
                <c:pt idx="79" formatCode="General">
                  <c:v>151</c:v>
                </c:pt>
                <c:pt idx="80" formatCode="General">
                  <c:v>262</c:v>
                </c:pt>
                <c:pt idx="81" formatCode="General">
                  <c:v>140</c:v>
                </c:pt>
                <c:pt idx="82" formatCode="General">
                  <c:v>117</c:v>
                </c:pt>
                <c:pt idx="83" formatCode="General">
                  <c:v>126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6A0-434B-BF10-71C5512D3E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37032816"/>
        <c:axId val="1"/>
      </c:barChart>
      <c:catAx>
        <c:axId val="637032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6370328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7976592723996641"/>
          <c:y val="9.5204606273530876E-2"/>
          <c:w val="0.34071900948619471"/>
          <c:h val="0.29472507717357249"/>
        </c:manualLayout>
      </c:layout>
      <c:overlay val="0"/>
      <c:txPr>
        <a:bodyPr/>
        <a:lstStyle/>
        <a:p>
          <a:pPr>
            <a:defRPr sz="13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7263713453324143E-2"/>
          <c:y val="3.4878270958719787E-2"/>
          <c:w val="0.96805249343832023"/>
          <c:h val="0.78352824094257656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'Rel-16_Rel-20 CRs'!$A$6</c:f>
              <c:strCache>
                <c:ptCount val="1"/>
                <c:pt idx="0">
                  <c:v>Rel-16 PCR/draftCR</c:v>
                </c:pt>
              </c:strCache>
            </c:strRef>
          </c:tx>
          <c:invertIfNegative val="0"/>
          <c:cat>
            <c:strRef>
              <c:f>'Rel-16_Rel-20 CRs'!$N$1:$BM$1</c:f>
              <c:strCache>
                <c:ptCount val="52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</c:strCache>
            </c:strRef>
          </c:cat>
          <c:val>
            <c:numRef>
              <c:f>'Rel-16_Rel-20 CRs'!$N$6:$BM$6</c:f>
              <c:numCache>
                <c:formatCode>General</c:formatCode>
                <c:ptCount val="52"/>
                <c:pt idx="0">
                  <c:v>43</c:v>
                </c:pt>
                <c:pt idx="1">
                  <c:v>80</c:v>
                </c:pt>
                <c:pt idx="2">
                  <c:v>170</c:v>
                </c:pt>
                <c:pt idx="3">
                  <c:v>147</c:v>
                </c:pt>
                <c:pt idx="4">
                  <c:v>181</c:v>
                </c:pt>
                <c:pt idx="5">
                  <c:v>171</c:v>
                </c:pt>
                <c:pt idx="6">
                  <c:v>207</c:v>
                </c:pt>
                <c:pt idx="7">
                  <c:v>250</c:v>
                </c:pt>
                <c:pt idx="8">
                  <c:v>88</c:v>
                </c:pt>
                <c:pt idx="9">
                  <c:v>87</c:v>
                </c:pt>
                <c:pt idx="10">
                  <c:v>71</c:v>
                </c:pt>
                <c:pt idx="11">
                  <c:v>103</c:v>
                </c:pt>
                <c:pt idx="12">
                  <c:v>26</c:v>
                </c:pt>
                <c:pt idx="13">
                  <c:v>39</c:v>
                </c:pt>
                <c:pt idx="14">
                  <c:v>30</c:v>
                </c:pt>
                <c:pt idx="15">
                  <c:v>21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17-432E-8679-D70A2A8D242B}"/>
            </c:ext>
          </c:extLst>
        </c:ser>
        <c:ser>
          <c:idx val="1"/>
          <c:order val="1"/>
          <c:tx>
            <c:strRef>
              <c:f>'Rel-16_Rel-20 CRs'!$A$7</c:f>
              <c:strCache>
                <c:ptCount val="1"/>
                <c:pt idx="0">
                  <c:v>Rel-16 CR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'Rel-16_Rel-20 CRs'!$N$1:$BM$1</c:f>
              <c:strCache>
                <c:ptCount val="52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</c:strCache>
            </c:strRef>
          </c:cat>
          <c:val>
            <c:numRef>
              <c:f>'Rel-16_Rel-20 CRs'!$N$7:$BM$7</c:f>
              <c:numCache>
                <c:formatCode>General</c:formatCode>
                <c:ptCount val="52"/>
                <c:pt idx="5">
                  <c:v>2</c:v>
                </c:pt>
                <c:pt idx="7">
                  <c:v>3</c:v>
                </c:pt>
                <c:pt idx="8">
                  <c:v>66</c:v>
                </c:pt>
                <c:pt idx="9">
                  <c:v>133</c:v>
                </c:pt>
                <c:pt idx="10">
                  <c:v>117</c:v>
                </c:pt>
                <c:pt idx="11">
                  <c:v>233</c:v>
                </c:pt>
                <c:pt idx="12">
                  <c:v>279</c:v>
                </c:pt>
                <c:pt idx="13">
                  <c:v>205</c:v>
                </c:pt>
                <c:pt idx="14">
                  <c:v>260</c:v>
                </c:pt>
                <c:pt idx="15">
                  <c:v>174</c:v>
                </c:pt>
                <c:pt idx="16">
                  <c:v>197</c:v>
                </c:pt>
                <c:pt idx="17">
                  <c:v>248</c:v>
                </c:pt>
                <c:pt idx="18">
                  <c:v>31</c:v>
                </c:pt>
                <c:pt idx="19">
                  <c:v>123</c:v>
                </c:pt>
                <c:pt idx="20">
                  <c:v>79</c:v>
                </c:pt>
                <c:pt idx="21">
                  <c:v>9</c:v>
                </c:pt>
                <c:pt idx="22">
                  <c:v>74</c:v>
                </c:pt>
                <c:pt idx="23">
                  <c:v>8</c:v>
                </c:pt>
                <c:pt idx="24">
                  <c:v>29</c:v>
                </c:pt>
                <c:pt idx="25">
                  <c:v>38</c:v>
                </c:pt>
                <c:pt idx="26">
                  <c:v>0</c:v>
                </c:pt>
                <c:pt idx="27">
                  <c:v>31</c:v>
                </c:pt>
                <c:pt idx="28">
                  <c:v>17</c:v>
                </c:pt>
                <c:pt idx="29">
                  <c:v>1</c:v>
                </c:pt>
                <c:pt idx="30">
                  <c:v>13</c:v>
                </c:pt>
                <c:pt idx="31">
                  <c:v>8</c:v>
                </c:pt>
                <c:pt idx="32">
                  <c:v>2</c:v>
                </c:pt>
                <c:pt idx="33">
                  <c:v>1</c:v>
                </c:pt>
                <c:pt idx="34">
                  <c:v>3</c:v>
                </c:pt>
                <c:pt idx="35">
                  <c:v>1</c:v>
                </c:pt>
                <c:pt idx="36">
                  <c:v>2</c:v>
                </c:pt>
                <c:pt idx="37">
                  <c:v>2</c:v>
                </c:pt>
                <c:pt idx="38">
                  <c:v>3</c:v>
                </c:pt>
                <c:pt idx="39">
                  <c:v>1</c:v>
                </c:pt>
                <c:pt idx="40">
                  <c:v>2</c:v>
                </c:pt>
                <c:pt idx="41">
                  <c:v>0</c:v>
                </c:pt>
                <c:pt idx="42">
                  <c:v>3</c:v>
                </c:pt>
                <c:pt idx="43">
                  <c:v>1</c:v>
                </c:pt>
                <c:pt idx="44">
                  <c:v>0</c:v>
                </c:pt>
                <c:pt idx="45">
                  <c:v>0</c:v>
                </c:pt>
                <c:pt idx="46">
                  <c:v>1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17-432E-8679-D70A2A8D242B}"/>
            </c:ext>
          </c:extLst>
        </c:ser>
        <c:ser>
          <c:idx val="2"/>
          <c:order val="2"/>
          <c:tx>
            <c:strRef>
              <c:f>'Rel-16_Rel-20 CRs'!$A$8</c:f>
              <c:strCache>
                <c:ptCount val="1"/>
                <c:pt idx="0">
                  <c:v>Rel-17 PCR/draftCR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'Rel-16_Rel-20 CRs'!$N$1:$BM$1</c:f>
              <c:strCache>
                <c:ptCount val="52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</c:strCache>
            </c:strRef>
          </c:cat>
          <c:val>
            <c:numRef>
              <c:f>'Rel-16_Rel-20 CRs'!$N$8:$BM$8</c:f>
              <c:numCache>
                <c:formatCode>General</c:formatCode>
                <c:ptCount val="52"/>
                <c:pt idx="13">
                  <c:v>48</c:v>
                </c:pt>
                <c:pt idx="14">
                  <c:v>55</c:v>
                </c:pt>
                <c:pt idx="15">
                  <c:v>91</c:v>
                </c:pt>
                <c:pt idx="16">
                  <c:v>0</c:v>
                </c:pt>
                <c:pt idx="17">
                  <c:v>0</c:v>
                </c:pt>
                <c:pt idx="18">
                  <c:v>348</c:v>
                </c:pt>
                <c:pt idx="19">
                  <c:v>407</c:v>
                </c:pt>
                <c:pt idx="20">
                  <c:v>356</c:v>
                </c:pt>
                <c:pt idx="21">
                  <c:v>276</c:v>
                </c:pt>
                <c:pt idx="22">
                  <c:v>158</c:v>
                </c:pt>
                <c:pt idx="23">
                  <c:v>113</c:v>
                </c:pt>
                <c:pt idx="24">
                  <c:v>146</c:v>
                </c:pt>
                <c:pt idx="25">
                  <c:v>144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1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17-432E-8679-D70A2A8D242B}"/>
            </c:ext>
          </c:extLst>
        </c:ser>
        <c:ser>
          <c:idx val="3"/>
          <c:order val="3"/>
          <c:tx>
            <c:strRef>
              <c:f>'Rel-16_Rel-20 CRs'!$A$9</c:f>
              <c:strCache>
                <c:ptCount val="1"/>
                <c:pt idx="0">
                  <c:v>Rel-17 CR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'Rel-16_Rel-20 CRs'!$N$1:$BM$1</c:f>
              <c:strCache>
                <c:ptCount val="52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</c:strCache>
            </c:strRef>
          </c:cat>
          <c:val>
            <c:numRef>
              <c:f>'Rel-16_Rel-20 CRs'!$N$9:$BM$9</c:f>
              <c:numCache>
                <c:formatCode>General</c:formatCode>
                <c:ptCount val="52"/>
                <c:pt idx="18">
                  <c:v>12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209</c:v>
                </c:pt>
                <c:pt idx="23">
                  <c:v>135</c:v>
                </c:pt>
                <c:pt idx="24">
                  <c:v>262</c:v>
                </c:pt>
                <c:pt idx="25">
                  <c:v>314</c:v>
                </c:pt>
                <c:pt idx="26">
                  <c:v>189</c:v>
                </c:pt>
                <c:pt idx="27">
                  <c:v>236</c:v>
                </c:pt>
                <c:pt idx="28">
                  <c:v>202</c:v>
                </c:pt>
                <c:pt idx="29">
                  <c:v>107</c:v>
                </c:pt>
                <c:pt idx="30">
                  <c:v>57</c:v>
                </c:pt>
                <c:pt idx="31">
                  <c:v>77</c:v>
                </c:pt>
                <c:pt idx="32">
                  <c:v>45</c:v>
                </c:pt>
                <c:pt idx="33">
                  <c:v>12</c:v>
                </c:pt>
                <c:pt idx="34">
                  <c:v>36</c:v>
                </c:pt>
                <c:pt idx="35">
                  <c:v>4</c:v>
                </c:pt>
                <c:pt idx="36">
                  <c:v>26</c:v>
                </c:pt>
                <c:pt idx="37">
                  <c:v>4</c:v>
                </c:pt>
                <c:pt idx="38">
                  <c:v>24</c:v>
                </c:pt>
                <c:pt idx="39">
                  <c:v>13</c:v>
                </c:pt>
                <c:pt idx="40">
                  <c:v>8</c:v>
                </c:pt>
                <c:pt idx="41">
                  <c:v>4</c:v>
                </c:pt>
                <c:pt idx="42">
                  <c:v>13</c:v>
                </c:pt>
                <c:pt idx="43">
                  <c:v>6</c:v>
                </c:pt>
                <c:pt idx="44">
                  <c:v>0</c:v>
                </c:pt>
                <c:pt idx="45">
                  <c:v>4</c:v>
                </c:pt>
                <c:pt idx="46">
                  <c:v>1</c:v>
                </c:pt>
                <c:pt idx="47">
                  <c:v>0</c:v>
                </c:pt>
                <c:pt idx="48">
                  <c:v>3</c:v>
                </c:pt>
                <c:pt idx="49">
                  <c:v>2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017-432E-8679-D70A2A8D242B}"/>
            </c:ext>
          </c:extLst>
        </c:ser>
        <c:ser>
          <c:idx val="4"/>
          <c:order val="4"/>
          <c:tx>
            <c:strRef>
              <c:f>'Rel-16_Rel-20 CRs'!$A$10</c:f>
              <c:strCache>
                <c:ptCount val="1"/>
                <c:pt idx="0">
                  <c:v>Rel-18 PCR/draftCR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'Rel-16_Rel-20 CRs'!$N$1:$BM$1</c:f>
              <c:strCache>
                <c:ptCount val="52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</c:strCache>
            </c:strRef>
          </c:cat>
          <c:val>
            <c:numRef>
              <c:f>'Rel-16_Rel-20 CRs'!$N$10:$BM$10</c:f>
              <c:numCache>
                <c:formatCode>General</c:formatCode>
                <c:ptCount val="52"/>
                <c:pt idx="28">
                  <c:v>245</c:v>
                </c:pt>
                <c:pt idx="29">
                  <c:v>440</c:v>
                </c:pt>
                <c:pt idx="30">
                  <c:v>599</c:v>
                </c:pt>
                <c:pt idx="31">
                  <c:v>535</c:v>
                </c:pt>
                <c:pt idx="32">
                  <c:v>306</c:v>
                </c:pt>
                <c:pt idx="33">
                  <c:v>69</c:v>
                </c:pt>
                <c:pt idx="34">
                  <c:v>57</c:v>
                </c:pt>
                <c:pt idx="35">
                  <c:v>17</c:v>
                </c:pt>
                <c:pt idx="36">
                  <c:v>27</c:v>
                </c:pt>
                <c:pt idx="37">
                  <c:v>16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017-432E-8679-D70A2A8D242B}"/>
            </c:ext>
          </c:extLst>
        </c:ser>
        <c:ser>
          <c:idx val="5"/>
          <c:order val="5"/>
          <c:tx>
            <c:strRef>
              <c:f>'Rel-16_Rel-20 CRs'!$A$11</c:f>
              <c:strCache>
                <c:ptCount val="1"/>
                <c:pt idx="0">
                  <c:v>Rel-18 CR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'Rel-16_Rel-20 CRs'!$N$1:$BM$1</c:f>
              <c:strCache>
                <c:ptCount val="52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</c:strCache>
            </c:strRef>
          </c:cat>
          <c:val>
            <c:numRef>
              <c:f>'Rel-16_Rel-20 CRs'!$N$11:$BM$11</c:f>
              <c:numCache>
                <c:formatCode>General</c:formatCode>
                <c:ptCount val="52"/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25</c:v>
                </c:pt>
                <c:pt idx="33">
                  <c:v>83</c:v>
                </c:pt>
                <c:pt idx="34">
                  <c:v>240</c:v>
                </c:pt>
                <c:pt idx="35">
                  <c:v>215</c:v>
                </c:pt>
                <c:pt idx="36">
                  <c:v>290</c:v>
                </c:pt>
                <c:pt idx="37">
                  <c:v>272</c:v>
                </c:pt>
                <c:pt idx="38">
                  <c:v>226</c:v>
                </c:pt>
                <c:pt idx="39">
                  <c:v>184</c:v>
                </c:pt>
                <c:pt idx="40">
                  <c:v>198</c:v>
                </c:pt>
                <c:pt idx="41">
                  <c:v>208</c:v>
                </c:pt>
                <c:pt idx="42">
                  <c:v>118</c:v>
                </c:pt>
                <c:pt idx="43">
                  <c:v>75</c:v>
                </c:pt>
                <c:pt idx="44">
                  <c:v>21</c:v>
                </c:pt>
                <c:pt idx="45">
                  <c:v>88</c:v>
                </c:pt>
                <c:pt idx="46">
                  <c:v>41</c:v>
                </c:pt>
                <c:pt idx="47">
                  <c:v>2</c:v>
                </c:pt>
                <c:pt idx="48">
                  <c:v>37</c:v>
                </c:pt>
                <c:pt idx="49">
                  <c:v>15</c:v>
                </c:pt>
                <c:pt idx="50">
                  <c:v>14</c:v>
                </c:pt>
                <c:pt idx="5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017-432E-8679-D70A2A8D242B}"/>
            </c:ext>
          </c:extLst>
        </c:ser>
        <c:ser>
          <c:idx val="8"/>
          <c:order val="6"/>
          <c:tx>
            <c:strRef>
              <c:f>'Rel-16_Rel-20 CRs'!$A$12</c:f>
              <c:strCache>
                <c:ptCount val="1"/>
                <c:pt idx="0">
                  <c:v>Rel-19 PCR/draftCR</c:v>
                </c:pt>
              </c:strCache>
            </c:strRef>
          </c:tx>
          <c:invertIfNegative val="0"/>
          <c:cat>
            <c:strRef>
              <c:f>'Rel-16_Rel-20 CRs'!$N$1:$BM$1</c:f>
              <c:strCache>
                <c:ptCount val="52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</c:strCache>
            </c:strRef>
          </c:cat>
          <c:val>
            <c:numRef>
              <c:f>'Rel-16_Rel-20 CRs'!$N$12:$BM$12</c:f>
              <c:numCache>
                <c:formatCode>General</c:formatCode>
                <c:ptCount val="52"/>
                <c:pt idx="6">
                  <c:v>36</c:v>
                </c:pt>
                <c:pt idx="7">
                  <c:v>31</c:v>
                </c:pt>
                <c:pt idx="8">
                  <c:v>27</c:v>
                </c:pt>
                <c:pt idx="9">
                  <c:v>37</c:v>
                </c:pt>
                <c:pt idx="38">
                  <c:v>0</c:v>
                </c:pt>
                <c:pt idx="39">
                  <c:v>26</c:v>
                </c:pt>
                <c:pt idx="40">
                  <c:v>29</c:v>
                </c:pt>
                <c:pt idx="41">
                  <c:v>168</c:v>
                </c:pt>
                <c:pt idx="42">
                  <c:v>175</c:v>
                </c:pt>
                <c:pt idx="43">
                  <c:v>228</c:v>
                </c:pt>
                <c:pt idx="44">
                  <c:v>85</c:v>
                </c:pt>
                <c:pt idx="45">
                  <c:v>36</c:v>
                </c:pt>
                <c:pt idx="46">
                  <c:v>9</c:v>
                </c:pt>
                <c:pt idx="47">
                  <c:v>13</c:v>
                </c:pt>
                <c:pt idx="48">
                  <c:v>14</c:v>
                </c:pt>
                <c:pt idx="49">
                  <c:v>10</c:v>
                </c:pt>
                <c:pt idx="50">
                  <c:v>17</c:v>
                </c:pt>
                <c:pt idx="51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017-432E-8679-D70A2A8D242B}"/>
            </c:ext>
          </c:extLst>
        </c:ser>
        <c:ser>
          <c:idx val="6"/>
          <c:order val="7"/>
          <c:tx>
            <c:strRef>
              <c:f>'Rel-16_Rel-20 CRs'!$A$13</c:f>
              <c:strCache>
                <c:ptCount val="1"/>
                <c:pt idx="0">
                  <c:v>Rel-19 CR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'Rel-16_Rel-20 CRs'!$N$1:$BM$1</c:f>
              <c:strCache>
                <c:ptCount val="52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</c:strCache>
            </c:strRef>
          </c:cat>
          <c:val>
            <c:numRef>
              <c:f>'Rel-16_Rel-20 CRs'!$N$13:$BM$13</c:f>
              <c:numCache>
                <c:formatCode>General</c:formatCode>
                <c:ptCount val="52"/>
                <c:pt idx="6">
                  <c:v>44</c:v>
                </c:pt>
                <c:pt idx="7">
                  <c:v>50</c:v>
                </c:pt>
                <c:pt idx="8">
                  <c:v>39</c:v>
                </c:pt>
                <c:pt idx="9">
                  <c:v>36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6</c:v>
                </c:pt>
                <c:pt idx="44">
                  <c:v>15</c:v>
                </c:pt>
                <c:pt idx="45">
                  <c:v>144</c:v>
                </c:pt>
                <c:pt idx="46">
                  <c:v>108</c:v>
                </c:pt>
                <c:pt idx="47">
                  <c:v>148</c:v>
                </c:pt>
                <c:pt idx="48">
                  <c:v>179</c:v>
                </c:pt>
                <c:pt idx="49">
                  <c:v>162</c:v>
                </c:pt>
                <c:pt idx="50">
                  <c:v>127</c:v>
                </c:pt>
                <c:pt idx="51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6017-432E-8679-D70A2A8D242B}"/>
            </c:ext>
          </c:extLst>
        </c:ser>
        <c:ser>
          <c:idx val="7"/>
          <c:order val="8"/>
          <c:tx>
            <c:strRef>
              <c:f>'Rel-16_Rel-20 CRs'!$A$14</c:f>
              <c:strCache>
                <c:ptCount val="1"/>
                <c:pt idx="0">
                  <c:v>Rel-20 PCR/draftCR</c:v>
                </c:pt>
              </c:strCache>
            </c:strRef>
          </c:tx>
          <c:invertIfNegative val="0"/>
          <c:cat>
            <c:strRef>
              <c:f>'Rel-16_Rel-20 CRs'!$N$1:$BM$1</c:f>
              <c:strCache>
                <c:ptCount val="52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</c:strCache>
            </c:strRef>
          </c:cat>
          <c:val>
            <c:numRef>
              <c:f>'Rel-16_Rel-20 CRs'!$N$14:$BM$14</c:f>
              <c:numCache>
                <c:formatCode>General</c:formatCode>
                <c:ptCount val="52"/>
                <c:pt idx="50">
                  <c:v>40</c:v>
                </c:pt>
                <c:pt idx="51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017-432E-8679-D70A2A8D242B}"/>
            </c:ext>
          </c:extLst>
        </c:ser>
        <c:ser>
          <c:idx val="9"/>
          <c:order val="9"/>
          <c:tx>
            <c:strRef>
              <c:f>'Rel-16_Rel-20 CRs'!$A$15</c:f>
              <c:strCache>
                <c:ptCount val="1"/>
                <c:pt idx="0">
                  <c:v>Rel-20 CR</c:v>
                </c:pt>
              </c:strCache>
            </c:strRef>
          </c:tx>
          <c:invertIfNegative val="0"/>
          <c:cat>
            <c:strRef>
              <c:f>'Rel-16_Rel-20 CRs'!$N$1:$BM$1</c:f>
              <c:strCache>
                <c:ptCount val="52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</c:strCache>
            </c:strRef>
          </c:cat>
          <c:val>
            <c:numRef>
              <c:f>'Rel-16_Rel-20 CRs'!$N$15:$BM$15</c:f>
              <c:numCache>
                <c:formatCode>General</c:formatCode>
                <c:ptCount val="52"/>
                <c:pt idx="50">
                  <c:v>0</c:v>
                </c:pt>
                <c:pt idx="5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6017-432E-8679-D70A2A8D24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75"/>
        <c:shape val="box"/>
        <c:axId val="177373600"/>
        <c:axId val="177374160"/>
        <c:axId val="0"/>
      </c:bar3DChart>
      <c:catAx>
        <c:axId val="1773736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4160"/>
        <c:crosses val="autoZero"/>
        <c:auto val="0"/>
        <c:lblAlgn val="ctr"/>
        <c:lblOffset val="100"/>
        <c:tickLblSkip val="1"/>
        <c:noMultiLvlLbl val="0"/>
      </c:catAx>
      <c:valAx>
        <c:axId val="177374160"/>
        <c:scaling>
          <c:orientation val="minMax"/>
        </c:scaling>
        <c:delete val="0"/>
        <c:axPos val="l"/>
        <c:majorGridlines/>
        <c:min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36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4.7975497815453003E-2"/>
          <c:y val="7.7939822739548845E-2"/>
          <c:w val="0.11600809936897066"/>
          <c:h val="0.43678534748373843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5/27/2025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5/27/2025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FE57BF9-C81F-45F9-9EE1-65C5A94B5D2E}" type="slidenum">
              <a:rPr lang="en-GB" altLang="de-D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GB" altLang="de-D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46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F8F8004-EE6D-4444-9D12-A9FF92BB567F}" type="slidenum">
              <a:rPr lang="en-GB" altLang="en-US" sz="1200" smtClean="0">
                <a:latin typeface="Times New Roman" panose="02020603050405020304" pitchFamily="18" charset="0"/>
              </a:rPr>
              <a:pPr/>
              <a:t>13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58140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58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2D700CC1-74B8-458F-B091-905694295916}" type="slidenum">
              <a:rPr lang="en-GB" altLang="en-US" sz="1200" smtClean="0">
                <a:latin typeface="Times New Roman" panose="02020603050405020304" pitchFamily="18" charset="0"/>
              </a:rPr>
              <a:pPr/>
              <a:t>59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C46618D7-FCD2-4231-AAF7-C494F65C9EE5}" type="slidenum">
              <a:rPr lang="en-GB" altLang="en-US" sz="1200" smtClean="0">
                <a:latin typeface="Times New Roman" panose="02020603050405020304" pitchFamily="18" charset="0"/>
              </a:rPr>
              <a:pPr/>
              <a:t>60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649B4AC5-43D2-4416-849C-B53CA383B692}" type="slidenum">
              <a:rPr lang="en-GB" altLang="en-US" sz="1200" smtClean="0">
                <a:latin typeface="Times New Roman" panose="02020603050405020304" pitchFamily="18" charset="0"/>
              </a:rPr>
              <a:pPr/>
              <a:t>61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176FE-9985-4213-B7FB-940F6C6021BD}" type="datetimeFigureOut">
              <a:rPr lang="en-GB"/>
              <a:pPr>
                <a:defRPr/>
              </a:pPr>
              <a:t>27/05/2025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C8B83-BE79-4E1B-9502-B60DAF9DC28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4594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FD5E6-F6B4-49F4-B935-AF55AF979544}" type="datetimeFigureOut">
              <a:rPr lang="en-GB"/>
              <a:pPr>
                <a:defRPr/>
              </a:pPr>
              <a:t>27/05/2025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F9F0D-713E-4ADC-9941-9B6119DD3A9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57465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B9499-06F6-4628-82FB-CA7139DC08CE}" type="datetimeFigureOut">
              <a:rPr lang="en-GB"/>
              <a:pPr>
                <a:defRPr/>
              </a:pPr>
              <a:t>27/05/2025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845C-6B54-4A4A-8D2E-1CE5817A87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13079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57C91-D04C-4485-B3F5-8AE989016C92}" type="datetimeFigureOut">
              <a:rPr lang="en-GB"/>
              <a:pPr>
                <a:defRPr/>
              </a:pPr>
              <a:t>27/05/2025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2E38F-D91B-477B-A874-A7D318E60C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44890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F06CA-EF10-4CE5-B38A-AC7000101A7F}" type="datetimeFigureOut">
              <a:rPr lang="en-GB"/>
              <a:pPr>
                <a:defRPr/>
              </a:pPr>
              <a:t>27/05/2025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52E78-EC3B-4D37-9F9C-A13135DB6D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830097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E9829-4A54-4B91-A7D3-5BB33853D3E6}" type="datetimeFigureOut">
              <a:rPr lang="en-GB"/>
              <a:pPr>
                <a:defRPr/>
              </a:pPr>
              <a:t>27/05/2025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E6B66-9983-4043-AF87-A703BD715D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56840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BED0F-95FE-4FF2-A39E-168A4DAB9684}" type="datetimeFigureOut">
              <a:rPr lang="en-GB"/>
              <a:pPr>
                <a:defRPr/>
              </a:pPr>
              <a:t>27/05/2025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CDD7C-3ADA-4029-841F-C70C23ED259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7722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63500"/>
            <a:ext cx="58102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</a:t>
            </a:r>
            <a:r>
              <a:rPr lang="de-DE" sz="900" b="1" dirty="0" smtClean="0">
                <a:latin typeface="Arial "/>
                <a:ea typeface="+mn-ea"/>
              </a:rPr>
              <a:t>108</a:t>
            </a:r>
            <a:endParaRPr lang="de-DE" sz="900" b="1" dirty="0">
              <a:latin typeface="Arial "/>
              <a:ea typeface="+mn-ea"/>
            </a:endParaRPr>
          </a:p>
          <a:p>
            <a:pPr>
              <a:defRPr/>
            </a:pPr>
            <a:r>
              <a:rPr lang="de-DE" sz="900" b="1" dirty="0" smtClean="0">
                <a:latin typeface="Arial "/>
                <a:ea typeface="+mn-ea"/>
              </a:rPr>
              <a:t>10</a:t>
            </a:r>
            <a:r>
              <a:rPr lang="de-DE" sz="900" b="1" baseline="0" dirty="0" smtClean="0">
                <a:latin typeface="Arial "/>
                <a:ea typeface="+mn-ea"/>
              </a:rPr>
              <a:t> </a:t>
            </a:r>
            <a:r>
              <a:rPr lang="de-DE" sz="900" b="1" dirty="0" smtClean="0">
                <a:latin typeface="Arial "/>
                <a:ea typeface="+mn-ea"/>
              </a:rPr>
              <a:t>– 13 June </a:t>
            </a:r>
            <a:r>
              <a:rPr lang="de-DE" sz="900" b="1" dirty="0" smtClean="0">
                <a:latin typeface="Arial "/>
                <a:ea typeface="+mn-ea"/>
              </a:rPr>
              <a:t>2025, </a:t>
            </a:r>
            <a:r>
              <a:rPr lang="de-DE" sz="900" b="1" dirty="0" smtClean="0">
                <a:latin typeface="Arial "/>
                <a:ea typeface="+mn-ea"/>
              </a:rPr>
              <a:t>Prague, Czech</a:t>
            </a:r>
            <a:r>
              <a:rPr lang="de-DE" sz="900" b="1" baseline="0" dirty="0" smtClean="0">
                <a:latin typeface="Arial "/>
                <a:ea typeface="+mn-ea"/>
              </a:rPr>
              <a:t> Republic</a:t>
            </a:r>
            <a:endParaRPr lang="sv-SE" altLang="en-US" sz="900" b="1" dirty="0">
              <a:latin typeface="Arial "/>
              <a:ea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3875" y="242888"/>
            <a:ext cx="14636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050" b="1" dirty="0" smtClean="0"/>
              <a:t>SP-250449</a:t>
            </a:r>
            <a:endParaRPr lang="en-GB" altLang="en-US" sz="105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4350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7A788-A4CF-4D09-8E64-FB6667A78318}" type="datetimeFigureOut">
              <a:rPr lang="en-GB"/>
              <a:pPr>
                <a:defRPr/>
              </a:pPr>
              <a:t>27/05/2025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21767-090F-4396-ADED-6E036EF7DD2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41803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597D4-F35E-47FD-A12C-6E5C721695B3}" type="datetimeFigureOut">
              <a:rPr lang="en-GB"/>
              <a:pPr>
                <a:defRPr/>
              </a:pPr>
              <a:t>27/05/2025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B6B62-69F2-4063-B433-4F0B693EFA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39625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5C00C-05CC-467D-AE8E-463B140A134D}" type="datetimeFigureOut">
              <a:rPr lang="en-GB"/>
              <a:pPr>
                <a:defRPr/>
              </a:pPr>
              <a:t>27/05/2025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FC7DF-FFFA-4B37-8788-3DB43018AE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15523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6EAEA-4311-4D47-A63F-05B945C15E26}" type="datetimeFigureOut">
              <a:rPr lang="en-GB"/>
              <a:pPr>
                <a:defRPr/>
              </a:pPr>
              <a:t>27/05/2025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70A0B-A738-49BC-8EA5-67B7C58D258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8009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65088" y="4803775"/>
            <a:ext cx="1463675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1050" b="1" dirty="0" smtClean="0"/>
              <a:t>SP-250071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  <p:sldLayoutId id="2147485906" r:id="rId5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6E8723D-62ED-401D-81AD-1BAB8C06FCA9}" type="datetimeFigureOut">
              <a:rPr lang="en-GB"/>
              <a:pPr>
                <a:defRPr/>
              </a:pPr>
              <a:t>27/05/2025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BB699AC-5CF1-45B3-8DE5-B0ADF5BDE54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07" r:id="rId1"/>
    <p:sldLayoutId id="2147485908" r:id="rId2"/>
    <p:sldLayoutId id="2147485909" r:id="rId3"/>
    <p:sldLayoutId id="2147485910" r:id="rId4"/>
    <p:sldLayoutId id="2147485911" r:id="rId5"/>
    <p:sldLayoutId id="2147485912" r:id="rId6"/>
    <p:sldLayoutId id="2147485913" r:id="rId7"/>
    <p:sldLayoutId id="2147485914" r:id="rId8"/>
    <p:sldLayoutId id="2147485915" r:id="rId9"/>
    <p:sldLayoutId id="2147485916" r:id="rId10"/>
    <p:sldLayoutId id="214748591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40986.zip" TargetMode="External"/><Relationship Id="rId13" Type="http://schemas.openxmlformats.org/officeDocument/2006/relationships/hyperlink" Target="https://www.3gpp.org/ftp/Information/WI_Sheet/SP-240996.zip" TargetMode="External"/><Relationship Id="rId3" Type="http://schemas.openxmlformats.org/officeDocument/2006/relationships/hyperlink" Target="https://www.3gpp.org/ftp/Information/WI_Sheet/SP-241388.zip" TargetMode="External"/><Relationship Id="rId7" Type="http://schemas.openxmlformats.org/officeDocument/2006/relationships/hyperlink" Target="https://www.3gpp.org/ftp/Information/WI_Sheet/SP-231199.zip" TargetMode="External"/><Relationship Id="rId12" Type="http://schemas.openxmlformats.org/officeDocument/2006/relationships/hyperlink" Target="https://www.3gpp.org/ftp/Information/WI_Sheet/SP-231795.zip" TargetMode="External"/><Relationship Id="rId2" Type="http://schemas.openxmlformats.org/officeDocument/2006/relationships/hyperlink" Target="https://www.3gpp.org/ftp/Information/WI_Sheet/SP-231391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969.zip" TargetMode="External"/><Relationship Id="rId11" Type="http://schemas.openxmlformats.org/officeDocument/2006/relationships/hyperlink" Target="https://www.3gpp.org/ftp/Information/WI_Sheet/SP-240995.zip" TargetMode="External"/><Relationship Id="rId5" Type="http://schemas.openxmlformats.org/officeDocument/2006/relationships/hyperlink" Target="https://www.3gpp.org/ftp/Information/WI_Sheet/SP-231800.zip" TargetMode="External"/><Relationship Id="rId15" Type="http://schemas.openxmlformats.org/officeDocument/2006/relationships/image" Target="../media/image2.jpeg"/><Relationship Id="rId10" Type="http://schemas.openxmlformats.org/officeDocument/2006/relationships/hyperlink" Target="https://www.3gpp.org/ftp/Information/WI_Sheet/SP-240990.zip" TargetMode="External"/><Relationship Id="rId4" Type="http://schemas.openxmlformats.org/officeDocument/2006/relationships/hyperlink" Target="https://www.3gpp.org/ftp/Information/WI_Sheet/SP-240991.zip" TargetMode="External"/><Relationship Id="rId9" Type="http://schemas.openxmlformats.org/officeDocument/2006/relationships/hyperlink" Target="https://www.3gpp.org/ftp/Information/WI_Sheet/SP-231671.zip" TargetMode="External"/><Relationship Id="rId14" Type="http://schemas.openxmlformats.org/officeDocument/2006/relationships/hyperlink" Target="https://www.3gpp.org/ftp/Information/WI_Sheet/SP-240962.zip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31797.zip" TargetMode="External"/><Relationship Id="rId13" Type="http://schemas.openxmlformats.org/officeDocument/2006/relationships/hyperlink" Target="https://www.3gpp.org/ftp/Information/WI_Sheet/SP-240989.zip" TargetMode="External"/><Relationship Id="rId18" Type="http://schemas.openxmlformats.org/officeDocument/2006/relationships/image" Target="../media/image2.jpeg"/><Relationship Id="rId3" Type="http://schemas.openxmlformats.org/officeDocument/2006/relationships/hyperlink" Target="https://www.3gpp.org/ftp/Information/WI_Sheet/SP-240467.zip" TargetMode="External"/><Relationship Id="rId7" Type="http://schemas.openxmlformats.org/officeDocument/2006/relationships/hyperlink" Target="https://www.3gpp.org/ftp/Information/WI_Sheet/SP-240997.zip" TargetMode="External"/><Relationship Id="rId12" Type="http://schemas.openxmlformats.org/officeDocument/2006/relationships/hyperlink" Target="https://www.3gpp.org/ftp/Information/WI_Sheet/SP-240493.zip" TargetMode="External"/><Relationship Id="rId17" Type="http://schemas.openxmlformats.org/officeDocument/2006/relationships/hyperlink" Target="https://www.3gpp.org/ftp/Information/WI_Sheet/SP-231197.zip" TargetMode="External"/><Relationship Id="rId2" Type="http://schemas.openxmlformats.org/officeDocument/2006/relationships/hyperlink" Target="https://www.3gpp.org/ftp/Information/WI_Sheet/SP-240994.zip" TargetMode="External"/><Relationship Id="rId16" Type="http://schemas.openxmlformats.org/officeDocument/2006/relationships/hyperlink" Target="https://www.3gpp.org/ftp/Information/WI_Sheet/SP-240987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31801.zip" TargetMode="External"/><Relationship Id="rId11" Type="http://schemas.openxmlformats.org/officeDocument/2006/relationships/hyperlink" Target="https://www.3gpp.org/ftp/Information/WI_Sheet/SP-240988.zip" TargetMode="External"/><Relationship Id="rId5" Type="http://schemas.openxmlformats.org/officeDocument/2006/relationships/hyperlink" Target="https://www.3gpp.org/ftp/Information/WI_Sheet/SP-231196.zip" TargetMode="External"/><Relationship Id="rId15" Type="http://schemas.openxmlformats.org/officeDocument/2006/relationships/hyperlink" Target="https://www.3gpp.org/ftp/Information/WI_Sheet/SP-240971.zip" TargetMode="External"/><Relationship Id="rId10" Type="http://schemas.openxmlformats.org/officeDocument/2006/relationships/hyperlink" Target="https://www.3gpp.org/ftp/Information/WI_Sheet/SP-231798.zip" TargetMode="External"/><Relationship Id="rId4" Type="http://schemas.openxmlformats.org/officeDocument/2006/relationships/hyperlink" Target="https://www.3gpp.org/ftp/Information/WI_Sheet/SP-240985.zip" TargetMode="External"/><Relationship Id="rId9" Type="http://schemas.openxmlformats.org/officeDocument/2006/relationships/hyperlink" Target="https://www.3gpp.org/ftp/Information/WI_Sheet/SP-240629.zip" TargetMode="External"/><Relationship Id="rId14" Type="http://schemas.openxmlformats.org/officeDocument/2006/relationships/hyperlink" Target="https://www.3gpp.org/ftp/Information/WI_Sheet/SP-231804.zip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40125.zip" TargetMode="External"/><Relationship Id="rId3" Type="http://schemas.openxmlformats.org/officeDocument/2006/relationships/hyperlink" Target="https://www.3gpp.org/ftp/Information/WI_Sheet/SP-240118.zip" TargetMode="External"/><Relationship Id="rId7" Type="http://schemas.openxmlformats.org/officeDocument/2006/relationships/hyperlink" Target="https://www.3gpp.org/ftp/Information/WI_Sheet/SP-240491.zip" TargetMode="External"/><Relationship Id="rId2" Type="http://schemas.openxmlformats.org/officeDocument/2006/relationships/hyperlink" Target="https://www.3gpp.org/ftp/Information/WI_Sheet/SP-240487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123.zip" TargetMode="External"/><Relationship Id="rId11" Type="http://schemas.openxmlformats.org/officeDocument/2006/relationships/image" Target="../media/image2.jpeg"/><Relationship Id="rId5" Type="http://schemas.openxmlformats.org/officeDocument/2006/relationships/hyperlink" Target="https://www.3gpp.org/ftp/Information/WI_Sheet/SP-240121.zip" TargetMode="External"/><Relationship Id="rId10" Type="http://schemas.openxmlformats.org/officeDocument/2006/relationships/hyperlink" Target="https://www.3gpp.org/ftp/Information/WI_Sheet/SP-240119.zip" TargetMode="External"/><Relationship Id="rId4" Type="http://schemas.openxmlformats.org/officeDocument/2006/relationships/hyperlink" Target="https://www.3gpp.org/ftp/Information/WI_Sheet/SP-240486.zip" TargetMode="External"/><Relationship Id="rId9" Type="http://schemas.openxmlformats.org/officeDocument/2006/relationships/hyperlink" Target="https://www.3gpp.org/ftp/Information/WI_Sheet/SP-240488.zip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protect2.fireeye.com/v1/url?k=3faff75c-5ed21ddf-3fae7c13-74fe48600158-3bf9f9d58253aefd&amp;q=1&amp;e=34af65a9-ce67-46b4-aea7-fb9a4ac7ae17&amp;u=https%3A%2F%2Fwww.3gpp.org%2Fftp%2FInformation%2FWI_Sheet%2FSP-241504.zip" TargetMode="External"/><Relationship Id="rId3" Type="http://schemas.openxmlformats.org/officeDocument/2006/relationships/hyperlink" Target="https://www.3gpp.org/ftp/Information/WI_Sheet/SP-240961.zip" TargetMode="External"/><Relationship Id="rId7" Type="http://schemas.openxmlformats.org/officeDocument/2006/relationships/hyperlink" Target="https://www.3gpp.org/ftp/Information/WI_Sheet/SP-241502.zip" TargetMode="External"/><Relationship Id="rId2" Type="http://schemas.openxmlformats.org/officeDocument/2006/relationships/hyperlink" Target="https://www.3gpp.org/ftp/Information/WI_Sheet/SP-240122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490.zip" TargetMode="External"/><Relationship Id="rId11" Type="http://schemas.openxmlformats.org/officeDocument/2006/relationships/image" Target="../media/image2.jpeg"/><Relationship Id="rId5" Type="http://schemas.openxmlformats.org/officeDocument/2006/relationships/hyperlink" Target="https://www.3gpp.org/ftp/Information/WI_Sheet/SP-240128.zip" TargetMode="External"/><Relationship Id="rId10" Type="http://schemas.openxmlformats.org/officeDocument/2006/relationships/hyperlink" Target="https://portal.3gpp.org/ngppapp/CreateTdoc.aspx?mode=view&amp;contributionUid=SP-241500" TargetMode="External"/><Relationship Id="rId4" Type="http://schemas.openxmlformats.org/officeDocument/2006/relationships/hyperlink" Target="https://www.3gpp.org/ftp/Information/WI_Sheet/SP-240127.zip" TargetMode="External"/><Relationship Id="rId9" Type="http://schemas.openxmlformats.org/officeDocument/2006/relationships/hyperlink" Target="https://portal.3gpp.org/ngppapp/CreateTdoc.aspx?mode=view&amp;contributionUid=SP-241498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5" Type="http://schemas.openxmlformats.org/officeDocument/2006/relationships/hyperlink" Target="https://www.3gpp.org/ftp/Information/WI_Sheet/SP-240985.zip" TargetMode="External"/><Relationship Id="rId4" Type="http://schemas.openxmlformats.org/officeDocument/2006/relationships/hyperlink" Target="https://www.3gpp.org/ftp/Information/WI_Sheet/SP-231196.zip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tsg_sa/TSG_SA/TSGS_102_Edinburgh_2023-12/Docs/SP-231385.zip" TargetMode="External"/><Relationship Id="rId4" Type="http://schemas.openxmlformats.org/officeDocument/2006/relationships/hyperlink" Target="https://www.3gpp.org/ftp/tsg_sa/TSG_SA/TSGS_102_Edinburgh_2023-12/Docs/SP-231671.zip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1_Bangalore_2023-09/Docs/SP-231192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5_Melbourne_2024-09/INBOX/SP-241388.zip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19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7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Information/WI_Sheet/SP-240988.zip" TargetMode="External"/><Relationship Id="rId4" Type="http://schemas.openxmlformats.org/officeDocument/2006/relationships/hyperlink" Target="https://www.3gpp.org/ftp/Information/WI_Sheet/SP-231798.zip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68_Goteborg_2025-04/Docs/S2-250433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971.zip" TargetMode="External"/><Relationship Id="rId5" Type="http://schemas.openxmlformats.org/officeDocument/2006/relationships/hyperlink" Target="https://www.3gpp.org/ftp/Information/WI_Sheet/SP-231804.zip" TargetMode="External"/><Relationship Id="rId4" Type="http://schemas.openxmlformats.org/officeDocument/2006/relationships/hyperlink" Target="https://www.3gpp.org/ftp/tsg_sa/WG2_Arch/TSGS2_168_Goteborg_2025-04/Docs/S2-2502806.zip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Information/WI_Sheet/SP-240996.zip" TargetMode="External"/><Relationship Id="rId4" Type="http://schemas.openxmlformats.org/officeDocument/2006/relationships/hyperlink" Target="https://www.3gpp.org/ftp/Information/WI_Sheet/SP-240962.zip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Information/WI_Sheet/SP-240997.zip" TargetMode="External"/><Relationship Id="rId4" Type="http://schemas.openxmlformats.org/officeDocument/2006/relationships/hyperlink" Target="https://www.3gpp.org/ftp/Information/WI_Sheet/SP-231801.zip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5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95.zip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Information/WI_Sheet/SP-241327.zip" TargetMode="External"/><Relationship Id="rId4" Type="http://schemas.openxmlformats.org/officeDocument/2006/relationships/hyperlink" Target="https://www.3gpp.org/ftp/Information/WI_Sheet/SP-231797.zip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Information/WI_Sheet/SP-240994.zip" TargetMode="External"/><Relationship Id="rId4" Type="http://schemas.openxmlformats.org/officeDocument/2006/relationships/hyperlink" Target="https://www.3gpp.org/ftp/Information/WI_Sheet/SP-240467.zip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Information/WI_Sheet/SP-240991.zip" TargetMode="External"/><Relationship Id="rId4" Type="http://schemas.openxmlformats.org/officeDocument/2006/relationships/hyperlink" Target="https://www.3gpp.org/ftp/Information/WI_Sheet/SP-231800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7_Incheon_2025-03/Docs/SP-250413.zip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7_Incheon_2025-03/Docs/SP-250417.zip" TargetMode="Externa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www.3gpp.org/" TargetMode="External"/><Relationship Id="rId4" Type="http://schemas.openxmlformats.org/officeDocument/2006/relationships/hyperlink" Target="mailto:a.bennett@Samsung.com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1722438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fr-FR" altLang="de-DE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Bennett (SA2 Chair, Samsung)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fr-FR" altLang="de-DE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Maurice Pope (SA2 Support, MCC)</a:t>
            </a:r>
            <a:endParaRPr lang="de-DE" altLang="de-DE"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290763" y="1271588"/>
            <a:ext cx="4562475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Status Report to </a:t>
            </a:r>
          </a:p>
          <a:p>
            <a:pPr algn="ctr">
              <a:defRPr/>
            </a:pPr>
            <a:r>
              <a:rPr lang="en-GB" sz="3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</a:t>
            </a:r>
            <a:r>
              <a:rPr lang="en-GB" sz="39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SA#108</a:t>
            </a:r>
            <a: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</a:t>
            </a:r>
            <a:r>
              <a:rPr lang="en-GB" sz="1500" dirty="0" smtClean="0"/>
              <a:t>SA#107, </a:t>
            </a:r>
            <a:r>
              <a:rPr lang="en-GB" sz="1500" dirty="0"/>
              <a:t>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b="1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01688" y="171450"/>
            <a:ext cx="6515100" cy="857250"/>
          </a:xfrm>
        </p:spPr>
        <p:txBody>
          <a:bodyPr/>
          <a:lstStyle/>
          <a:p>
            <a:pPr eaLnBrk="1" hangingPunct="1"/>
            <a:r>
              <a:rPr lang="de-DE" altLang="de-DE" sz="2800" b="1" dirty="0" smtClean="0">
                <a:solidFill>
                  <a:schemeClr val="tx1"/>
                </a:solidFill>
              </a:rPr>
              <a:t>2.1) Rel-16 and before Maintenance (1/1)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4299972"/>
              </p:ext>
            </p:extLst>
          </p:nvPr>
        </p:nvGraphicFramePr>
        <p:xfrm>
          <a:off x="801687" y="1735812"/>
          <a:ext cx="7071451" cy="21546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662903">
                  <a:extLst>
                    <a:ext uri="{9D8B030D-6E8A-4147-A177-3AD203B41FA5}">
                      <a16:colId xmlns:a16="http://schemas.microsoft.com/office/drawing/2014/main" val="737622502"/>
                    </a:ext>
                  </a:extLst>
                </a:gridCol>
                <a:gridCol w="805912">
                  <a:extLst>
                    <a:ext uri="{9D8B030D-6E8A-4147-A177-3AD203B41FA5}">
                      <a16:colId xmlns:a16="http://schemas.microsoft.com/office/drawing/2014/main" val="2588098193"/>
                    </a:ext>
                  </a:extLst>
                </a:gridCol>
                <a:gridCol w="5602636">
                  <a:extLst>
                    <a:ext uri="{9D8B030D-6E8A-4147-A177-3AD203B41FA5}">
                      <a16:colId xmlns:a16="http://schemas.microsoft.com/office/drawing/2014/main" val="1058926025"/>
                    </a:ext>
                  </a:extLst>
                </a:gridCol>
              </a:tblGrid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  <a:endParaRPr lang="en-GB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154346"/>
                  </a:ext>
                </a:extLst>
              </a:tr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  <a:endParaRPr lang="en-GB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3191656"/>
                  </a:ext>
                </a:extLst>
              </a:tr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  <a:endParaRPr lang="en-GB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49435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  <a:endParaRPr lang="en-GB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5GS_Ph1</a:t>
                      </a:r>
                      <a:endParaRPr lang="en-GB" sz="1100" b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TEI18</a:t>
                      </a:r>
                      <a:r>
                        <a:rPr lang="en-GB" sz="11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lang="en-GB" sz="11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en-GB" sz="11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 to TS </a:t>
                      </a:r>
                      <a:r>
                        <a:rPr lang="en-GB" sz="11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23.502, 1 CR to TS 23.503</a:t>
                      </a:r>
                      <a:endParaRPr lang="en-GB" sz="1100" b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GB" sz="11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TEI19: </a:t>
                      </a:r>
                      <a:r>
                        <a:rPr lang="en-GB" sz="11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CRs </a:t>
                      </a:r>
                      <a:r>
                        <a:rPr lang="en-GB" sz="11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TS 23.501, </a:t>
                      </a:r>
                      <a:r>
                        <a:rPr lang="en-GB" sz="11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en-GB" sz="11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CRs to TS 23.502, </a:t>
                      </a:r>
                      <a:r>
                        <a:rPr lang="en-GB" sz="11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en-GB" sz="11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 to TS </a:t>
                      </a:r>
                      <a:r>
                        <a:rPr lang="en-GB" sz="11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23.503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684170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  <a:endParaRPr lang="en-GB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Excluding 5GS_Ph1</a:t>
                      </a:r>
                      <a:endParaRPr lang="en-GB" sz="1100" b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41201"/>
                  </a:ext>
                </a:extLst>
              </a:tr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  <a:endParaRPr lang="en-GB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Vertical_LAN</a:t>
                      </a:r>
                      <a:r>
                        <a:rPr lang="de-DE" altLang="de-DE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TEI18</a:t>
                      </a:r>
                      <a:r>
                        <a:rPr lang="de-DE" altLang="de-DE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1 CR to TS </a:t>
                      </a:r>
                      <a:r>
                        <a:rPr lang="de-DE" altLang="de-DE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</a:t>
                      </a:r>
                      <a:endParaRPr lang="de-DE" altLang="de-DE" sz="11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3126069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01688" y="1045167"/>
            <a:ext cx="31753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Maintenance CR’s since </a:t>
            </a:r>
            <a:r>
              <a:rPr lang="en-GB" sz="1600" dirty="0" smtClean="0"/>
              <a:t>SA#107</a:t>
            </a:r>
            <a:endParaRPr lang="en-GB" sz="1600" dirty="0" smtClean="0"/>
          </a:p>
          <a:p>
            <a:r>
              <a:rPr lang="en-GB" sz="1200" dirty="0" smtClean="0"/>
              <a:t>(Cat </a:t>
            </a:r>
            <a:r>
              <a:rPr lang="en-GB" sz="1200" dirty="0"/>
              <a:t>A CR’s are not counted in these </a:t>
            </a:r>
            <a:r>
              <a:rPr lang="en-GB" sz="1200" dirty="0" smtClean="0"/>
              <a:t>totals)</a:t>
            </a:r>
            <a:endParaRPr lang="en-GB" sz="1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</a:t>
            </a:r>
            <a:r>
              <a:rPr lang="en-GB" sz="1500" dirty="0" smtClean="0"/>
              <a:t>SA#107, </a:t>
            </a:r>
            <a:r>
              <a:rPr lang="en-GB" sz="1500" dirty="0"/>
              <a:t>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b="1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5"/>
          <p:cNvSpPr>
            <a:spLocks noGrp="1"/>
          </p:cNvSpPr>
          <p:nvPr>
            <p:ph type="title"/>
          </p:nvPr>
        </p:nvSpPr>
        <p:spPr>
          <a:xfrm>
            <a:off x="774700" y="63500"/>
            <a:ext cx="5837238" cy="857250"/>
          </a:xfrm>
        </p:spPr>
        <p:txBody>
          <a:bodyPr/>
          <a:lstStyle/>
          <a:p>
            <a:pPr algn="l"/>
            <a:r>
              <a:rPr lang="en-GB" altLang="en-US" sz="2800" b="1" smtClean="0">
                <a:solidFill>
                  <a:schemeClr val="tx1"/>
                </a:solidFill>
              </a:rPr>
              <a:t>2.4) Rel-17 Work Summary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755775"/>
              </p:ext>
            </p:extLst>
          </p:nvPr>
        </p:nvGraphicFramePr>
        <p:xfrm>
          <a:off x="774700" y="920750"/>
          <a:ext cx="6207125" cy="381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2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9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96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2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Title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WID#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since last TSG SA meeting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5GSAT_ARCH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aspects for using satellite access in 5G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SP-200445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CRs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eEdge_5GC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support for Edge Computing in 5G Core network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SP-201107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CRs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IIoT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enhanced support of Industrial Internet of Things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SP-200973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CR to TS 23.501</a:t>
                      </a: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5G_ProSe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Proximity based Services in 5GS (5G_ProSe)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SP-201132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MUSIM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System enablers for Multi-USIM devices</a:t>
                      </a:r>
                      <a:endParaRPr lang="da-DK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SP-200978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5MBS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Architectural enhancements for 5G multicast-broadcast services (5MBS)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SP-201106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eNS_Ph2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Network Slicing Phase 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SP-200976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4041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eNA_Ph2 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 on Enablers for Network Automation for 5G - phase 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SP-201133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CR to TS 23.288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eNPN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support of Non-Public Networks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SP-200980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ID_UAS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Unmanned Aerial Systems Connectivity, Identification, and Tracking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SP-200979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eV2XARC_Ph2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enhancements for 3GPP support of advanced V2X services – Phase 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SP-210090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ATSSS_Ph2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Access Traffic Steering, Switch and Splitting support in the 5G system architecture Phase 2 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SP-200977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5G_AIS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System Enhancement for Advanced Interactive Services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SP-190564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5G_eLCS 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to the 5GC LoCation Services-Phase 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SP-200082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Multimedia Priority Service (MPS) Phase 2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SP-200519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MINT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Minimization of Service Interruption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SP-210582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ARCH_NR_REDCAP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Enhancement for NR Reduced Capability Devices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SP-211100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IoT_SAT_ARCH_EPS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support for NB-</a:t>
                      </a:r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SP-211306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NR_QoE_enh</a:t>
                      </a:r>
                      <a:r>
                        <a:rPr lang="en-US" sz="7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-Core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[RAN3] Core part: Enhancement on NR </a:t>
                      </a:r>
                      <a:r>
                        <a:rPr lang="en-US" sz="7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 for diverse services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7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RP-223488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</a:t>
            </a:r>
            <a:r>
              <a:rPr lang="en-GB" sz="1500" dirty="0" smtClean="0"/>
              <a:t>SA#107, </a:t>
            </a:r>
            <a:r>
              <a:rPr lang="en-GB" sz="1500" dirty="0"/>
              <a:t>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b="1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de-DE" sz="2800" b="1" smtClean="0">
                <a:solidFill>
                  <a:schemeClr val="tx1"/>
                </a:solidFill>
              </a:rPr>
              <a:t>2.5) </a:t>
            </a:r>
            <a:r>
              <a:rPr lang="en-GB" altLang="en-US" sz="2800" b="1" smtClean="0">
                <a:solidFill>
                  <a:schemeClr val="tx1"/>
                </a:solidFill>
              </a:rPr>
              <a:t>Rel-18 Study/Work (1/5)</a:t>
            </a:r>
            <a:endParaRPr lang="de-DE" altLang="de-DE" sz="2800" b="1" smtClean="0">
              <a:solidFill>
                <a:schemeClr val="tx1"/>
              </a:solidFill>
            </a:endParaRPr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707860"/>
              </p:ext>
            </p:extLst>
          </p:nvPr>
        </p:nvGraphicFramePr>
        <p:xfrm>
          <a:off x="604838" y="1028700"/>
          <a:ext cx="6303962" cy="3589343"/>
        </p:xfrm>
        <a:graphic>
          <a:graphicData uri="http://schemas.openxmlformats.org/drawingml/2006/table">
            <a:tbl>
              <a:tblPr/>
              <a:tblGrid>
                <a:gridCol w="1131887">
                  <a:extLst>
                    <a:ext uri="{9D8B030D-6E8A-4147-A177-3AD203B41FA5}">
                      <a16:colId xmlns:a16="http://schemas.microsoft.com/office/drawing/2014/main" val="3070449017"/>
                    </a:ext>
                  </a:extLst>
                </a:gridCol>
                <a:gridCol w="1963738">
                  <a:extLst>
                    <a:ext uri="{9D8B030D-6E8A-4147-A177-3AD203B41FA5}">
                      <a16:colId xmlns:a16="http://schemas.microsoft.com/office/drawing/2014/main" val="3178622182"/>
                    </a:ext>
                  </a:extLst>
                </a:gridCol>
                <a:gridCol w="641350">
                  <a:extLst>
                    <a:ext uri="{9D8B030D-6E8A-4147-A177-3AD203B41FA5}">
                      <a16:colId xmlns:a16="http://schemas.microsoft.com/office/drawing/2014/main" val="2821303542"/>
                    </a:ext>
                  </a:extLst>
                </a:gridCol>
                <a:gridCol w="2566987">
                  <a:extLst>
                    <a:ext uri="{9D8B030D-6E8A-4147-A177-3AD203B41FA5}">
                      <a16:colId xmlns:a16="http://schemas.microsoft.com/office/drawing/2014/main" val="1740285195"/>
                    </a:ext>
                  </a:extLst>
                </a:gridCol>
              </a:tblGrid>
              <a:tr h="3380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Acronym</a:t>
                      </a:r>
                    </a:p>
                  </a:txBody>
                  <a:tcPr marL="68582" marR="68582" marT="34308" marB="343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Work Item Title</a:t>
                      </a:r>
                    </a:p>
                  </a:txBody>
                  <a:tcPr marL="68582" marR="68582" marT="34308" marB="343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WID#</a:t>
                      </a:r>
                    </a:p>
                  </a:txBody>
                  <a:tcPr marL="68582" marR="68582" marT="34308" marB="343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Remarks</a:t>
                      </a:r>
                    </a:p>
                  </a:txBody>
                  <a:tcPr marL="68582" marR="68582" marT="34308" marB="343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571985"/>
                  </a:ext>
                </a:extLst>
              </a:tr>
              <a:tr h="352377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5GSATB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5G System with Satellite Backhaul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SP-230111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734011"/>
                  </a:ext>
                </a:extLst>
              </a:tr>
              <a:tr h="352377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5GSAT_Ph2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Satellite access, Phase2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SP-230109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169875"/>
                  </a:ext>
                </a:extLst>
              </a:tr>
              <a:tr h="352377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PIN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Personal IoT Networks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SP-221343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0070718"/>
                  </a:ext>
                </a:extLst>
              </a:tr>
              <a:tr h="41904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UAS_Ph2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Phase 2 of UAS, UAV and UAM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SP-230091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alt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3668417"/>
                  </a:ext>
                </a:extLst>
              </a:tr>
              <a:tr h="409519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Ranging_SL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Ranging based services and sidelink positioning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SP-230106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alt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327216"/>
                  </a:ext>
                </a:extLst>
              </a:tr>
              <a:tr h="409519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5G_eLCS _Ph3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Enhancement to the 5GC LoCation Services-Phase 3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SP-230093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8639792"/>
                  </a:ext>
                </a:extLst>
              </a:tr>
              <a:tr h="409519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5G_ProSe_Ph2</a:t>
                      </a: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Proximity-based Services in 5GS Phase 2</a:t>
                      </a: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SP-230097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1 CR to TS 23.304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212628"/>
                  </a:ext>
                </a:extLst>
              </a:tr>
              <a:tr h="546514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GMEC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Generic group management, exposure and communication enhancements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SP-230101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alt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15337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de-DE" sz="2800" b="1" smtClean="0">
                <a:solidFill>
                  <a:schemeClr val="tx1"/>
                </a:solidFill>
              </a:rPr>
              <a:t>2.5) </a:t>
            </a:r>
            <a:r>
              <a:rPr lang="en-GB" altLang="en-US" sz="2800" b="1" smtClean="0">
                <a:solidFill>
                  <a:schemeClr val="tx1"/>
                </a:solidFill>
              </a:rPr>
              <a:t>Rel-18 Study/Work (2/5)</a:t>
            </a:r>
            <a:endParaRPr lang="de-DE" altLang="de-DE" sz="2800" b="1" smtClean="0">
              <a:solidFill>
                <a:schemeClr val="tx1"/>
              </a:solidFill>
            </a:endParaRP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6F37D82D-D609-47C6-97E0-9B185936DA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391671"/>
              </p:ext>
            </p:extLst>
          </p:nvPr>
        </p:nvGraphicFramePr>
        <p:xfrm>
          <a:off x="588963" y="1028700"/>
          <a:ext cx="6302375" cy="351155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3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3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16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65858">
                  <a:extLst>
                    <a:ext uri="{9D8B030D-6E8A-4147-A177-3AD203B41FA5}">
                      <a16:colId xmlns:a16="http://schemas.microsoft.com/office/drawing/2014/main" val="1556240109"/>
                    </a:ext>
                  </a:extLst>
                </a:gridCol>
              </a:tblGrid>
              <a:tr h="337465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Acronym</a:t>
                      </a:r>
                      <a:endParaRPr lang="en-US" sz="900" dirty="0"/>
                    </a:p>
                  </a:txBody>
                  <a:tcPr marL="68569" marR="68569" marT="34316" marB="343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/>
                        <a:t>Work Item Title</a:t>
                      </a:r>
                    </a:p>
                  </a:txBody>
                  <a:tcPr marL="68569" marR="68569" marT="34316" marB="343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68569" marR="68569" marT="34316" marB="343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Remarks</a:t>
                      </a:r>
                    </a:p>
                  </a:txBody>
                  <a:tcPr marL="68569" marR="68569" marT="34316" marB="343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0709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kumimoji="0" lang="en-US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AIMLsys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Support for AI/ML-based Services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SP-230095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422">
                <a:tc>
                  <a:txBody>
                    <a:bodyPr/>
                    <a:lstStyle/>
                    <a:p>
                      <a:r>
                        <a:rPr lang="en-GB" altLang="en-US" sz="900" b="0" dirty="0"/>
                        <a:t>5MBS_Ph2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Phase 2 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SP-230099</a:t>
                      </a:r>
                      <a:endParaRPr kumimoji="0" lang="en-GB" altLang="zh-CN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240751"/>
                  </a:ext>
                </a:extLst>
              </a:tr>
              <a:tr h="352827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eNS_Ph3</a:t>
                      </a: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Slicing Phase3</a:t>
                      </a: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de-DE" sz="9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SP-230104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 </a:t>
                      </a:r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CRs </a:t>
                      </a:r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to TS </a:t>
                      </a:r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23.501, 1 CR to TS 23.503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048387"/>
                  </a:ext>
                </a:extLst>
              </a:tr>
              <a:tr h="418513">
                <a:tc>
                  <a:txBody>
                    <a:bodyPr/>
                    <a:lstStyle/>
                    <a:p>
                      <a:r>
                        <a:rPr lang="en-GB" altLang="zh-CN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XRM</a:t>
                      </a:r>
                      <a:endParaRPr lang="en-US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XR (Extended Reality) and media services</a:t>
                      </a:r>
                      <a:endParaRPr lang="de-DE" altLang="zh-CN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SP-230092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kern="0" dirty="0" smtClean="0">
                          <a:solidFill>
                            <a:schemeClr val="bg1"/>
                          </a:solidFill>
                        </a:rPr>
                        <a:t>3 CRs </a:t>
                      </a:r>
                      <a:r>
                        <a:rPr lang="en-US" altLang="zh-CN" sz="900" b="0" kern="0" dirty="0" smtClean="0">
                          <a:solidFill>
                            <a:schemeClr val="bg1"/>
                          </a:solidFill>
                        </a:rPr>
                        <a:t>to TS 23.501, </a:t>
                      </a:r>
                      <a:r>
                        <a:rPr lang="en-US" altLang="zh-CN" sz="900" b="0" kern="0" dirty="0" smtClean="0">
                          <a:solidFill>
                            <a:schemeClr val="bg1"/>
                          </a:solidFill>
                        </a:rPr>
                        <a:t>2 CRs </a:t>
                      </a:r>
                      <a:r>
                        <a:rPr lang="en-US" altLang="zh-CN" sz="900" b="0" kern="0" dirty="0" smtClean="0">
                          <a:solidFill>
                            <a:schemeClr val="bg1"/>
                          </a:solidFill>
                        </a:rPr>
                        <a:t>to TS 23.502, </a:t>
                      </a:r>
                      <a:r>
                        <a:rPr lang="en-US" altLang="zh-CN" sz="900" b="0" kern="0" dirty="0" smtClean="0">
                          <a:solidFill>
                            <a:schemeClr val="bg1"/>
                          </a:solidFill>
                        </a:rPr>
                        <a:t>3 CRs </a:t>
                      </a:r>
                      <a:r>
                        <a:rPr lang="en-US" altLang="zh-CN" sz="900" b="0" kern="0" dirty="0" smtClean="0">
                          <a:solidFill>
                            <a:schemeClr val="bg1"/>
                          </a:solidFill>
                        </a:rPr>
                        <a:t>to TS 23.503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883106"/>
                  </a:ext>
                </a:extLst>
              </a:tr>
              <a:tr h="409422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900" b="0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900" b="0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SP-230171</a:t>
                      </a:r>
                      <a:endParaRPr lang="en-US" sz="900" b="0" i="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0535587"/>
                  </a:ext>
                </a:extLst>
              </a:tr>
              <a:tr h="546596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</a:t>
                      </a: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SP-230098</a:t>
                      </a:r>
                      <a:endParaRPr lang="en-US" sz="900" b="0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 CR </a:t>
                      </a:r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to TS 23.228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171638"/>
                  </a:ext>
                </a:extLst>
              </a:tr>
              <a:tr h="546596">
                <a:tc>
                  <a:txBody>
                    <a:bodyPr/>
                    <a:lstStyle/>
                    <a:p>
                      <a:r>
                        <a:rPr lang="en-GB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ATSSS_Ph3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SP-221334</a:t>
                      </a:r>
                      <a:endParaRPr lang="en-US" sz="900" b="0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 CRs to TS 23.501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de-DE" sz="2800" b="1" smtClean="0">
                <a:solidFill>
                  <a:schemeClr val="tx1"/>
                </a:solidFill>
              </a:rPr>
              <a:t>2.5) </a:t>
            </a:r>
            <a:r>
              <a:rPr lang="en-GB" altLang="en-US" sz="2800" b="1" smtClean="0">
                <a:solidFill>
                  <a:schemeClr val="tx1"/>
                </a:solidFill>
              </a:rPr>
              <a:t>Rel-18 Study/Work (3/5)</a:t>
            </a:r>
            <a:endParaRPr lang="de-DE" altLang="de-DE" sz="2800" b="1" smtClean="0">
              <a:solidFill>
                <a:schemeClr val="tx1"/>
              </a:solidFill>
            </a:endParaRP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6F37D82D-D609-47C6-97E0-9B185936DA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739953"/>
              </p:ext>
            </p:extLst>
          </p:nvPr>
        </p:nvGraphicFramePr>
        <p:xfrm>
          <a:off x="588963" y="1028700"/>
          <a:ext cx="6302375" cy="346075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3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3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16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65858">
                  <a:extLst>
                    <a:ext uri="{9D8B030D-6E8A-4147-A177-3AD203B41FA5}">
                      <a16:colId xmlns:a16="http://schemas.microsoft.com/office/drawing/2014/main" val="1556240109"/>
                    </a:ext>
                  </a:extLst>
                </a:gridCol>
              </a:tblGrid>
              <a:tr h="337399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Acronym</a:t>
                      </a:r>
                      <a:endParaRPr lang="en-US" sz="900" dirty="0"/>
                    </a:p>
                  </a:txBody>
                  <a:tcPr marL="68569" marR="68569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/>
                        <a:t>Work Item Title</a:t>
                      </a:r>
                    </a:p>
                  </a:txBody>
                  <a:tcPr marL="68569" marR="68569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68569" marR="68569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Remarks</a:t>
                      </a:r>
                    </a:p>
                  </a:txBody>
                  <a:tcPr marL="68569" marR="68569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364">
                <a:tc>
                  <a:txBody>
                    <a:bodyPr/>
                    <a:lstStyle/>
                    <a:p>
                      <a:r>
                        <a:rPr lang="en-US" altLang="zh-CN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UPF enhancement for Exposure And SBA</a:t>
                      </a:r>
                      <a:endParaRPr lang="de-DE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SP-230103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757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EDGE_Ph2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 Computing Phase 2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SP-230112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 CRs to </a:t>
                      </a:r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TS 23.502, </a:t>
                      </a:r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 CR </a:t>
                      </a:r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to TS 23.548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240751"/>
                  </a:ext>
                </a:extLst>
              </a:tr>
              <a:tr h="409364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TRS_URLLC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Timing Resiliency and TSC &amp; URLLC enhancements</a:t>
                      </a:r>
                      <a:endParaRPr lang="en-US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 smtClean="0">
                          <a:effectLst/>
                        </a:rPr>
                        <a:t>SP-230107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</a:t>
                      </a:r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048387"/>
                  </a:ext>
                </a:extLst>
              </a:tr>
              <a:tr h="418429">
                <a:tc>
                  <a:txBody>
                    <a:bodyPr/>
                    <a:lstStyle/>
                    <a:p>
                      <a:r>
                        <a:rPr lang="en-US" sz="9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</a:t>
                      </a:r>
                      <a:endParaRPr lang="en-US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SP-230105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kern="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en-US" altLang="zh-CN" sz="900" b="0" kern="0" baseline="0" dirty="0" smtClean="0">
                          <a:solidFill>
                            <a:schemeClr val="bg1"/>
                          </a:solidFill>
                        </a:rPr>
                        <a:t> CR to TS 23.501, 1 CR to TS 23.502</a:t>
                      </a:r>
                      <a:endParaRPr lang="en-US" altLang="zh-CN" sz="900" b="0" kern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883106"/>
                  </a:ext>
                </a:extLst>
              </a:tr>
              <a:tr h="361975">
                <a:tc>
                  <a:txBody>
                    <a:bodyPr/>
                    <a:lstStyle/>
                    <a:p>
                      <a:r>
                        <a:rPr lang="en-GB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5WWC_Ph2 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5WWC, Phase 2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SP-230367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 CR to TS 23.502, 2 CRs to TS 23.316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0535587"/>
                  </a:ext>
                </a:extLst>
              </a:tr>
              <a:tr h="4093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MPS_WLAN</a:t>
                      </a: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noProof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SP-230108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171638"/>
                  </a:ext>
                </a:extLst>
              </a:tr>
              <a:tr h="352757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AMP</a:t>
                      </a: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AM Policy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dirty="0" smtClean="0">
                          <a:solidFill>
                            <a:schemeClr val="bg1"/>
                          </a:solidFill>
                        </a:rPr>
                        <a:t>SP-221335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9364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900" b="0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Enablers for Network Automation for 5G - phase </a:t>
                      </a:r>
                      <a:r>
                        <a:rPr lang="en-US" altLang="en-GB" sz="9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SP-230110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chemeClr val="bg1"/>
                          </a:solidFill>
                        </a:rPr>
                        <a:t>1 </a:t>
                      </a:r>
                      <a:r>
                        <a:rPr lang="en-US" altLang="zh-CN" sz="900" b="0" dirty="0" smtClean="0">
                          <a:solidFill>
                            <a:schemeClr val="bg1"/>
                          </a:solidFill>
                        </a:rPr>
                        <a:t>CR </a:t>
                      </a:r>
                      <a:r>
                        <a:rPr lang="en-US" altLang="zh-CN" sz="900" b="0" dirty="0" smtClean="0">
                          <a:solidFill>
                            <a:schemeClr val="bg1"/>
                          </a:solidFill>
                        </a:rPr>
                        <a:t>to TS 23.288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48658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de-DE" sz="2800" b="1" smtClean="0">
                <a:solidFill>
                  <a:schemeClr val="tx1"/>
                </a:solidFill>
              </a:rPr>
              <a:t>2.5) </a:t>
            </a:r>
            <a:r>
              <a:rPr lang="en-GB" altLang="en-US" sz="2800" b="1" smtClean="0">
                <a:solidFill>
                  <a:schemeClr val="tx1"/>
                </a:solidFill>
              </a:rPr>
              <a:t>Rel-18 Study/Work (4/5)</a:t>
            </a:r>
            <a:endParaRPr lang="de-DE" altLang="de-DE" sz="2800" b="1" smtClean="0">
              <a:solidFill>
                <a:schemeClr val="tx1"/>
              </a:solidFill>
            </a:endParaRP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6F37D82D-D609-47C6-97E0-9B185936DA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6783295"/>
              </p:ext>
            </p:extLst>
          </p:nvPr>
        </p:nvGraphicFramePr>
        <p:xfrm>
          <a:off x="579438" y="1028700"/>
          <a:ext cx="6303961" cy="2289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32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36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1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66504">
                  <a:extLst>
                    <a:ext uri="{9D8B030D-6E8A-4147-A177-3AD203B41FA5}">
                      <a16:colId xmlns:a16="http://schemas.microsoft.com/office/drawing/2014/main" val="1556240109"/>
                    </a:ext>
                  </a:extLst>
                </a:gridCol>
              </a:tblGrid>
              <a:tr h="337376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Acronym</a:t>
                      </a:r>
                      <a:endParaRPr lang="en-US" sz="900" dirty="0"/>
                    </a:p>
                  </a:txBody>
                  <a:tcPr marL="68586" marR="68586" marT="34307" marB="343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Work Item Title</a:t>
                      </a:r>
                    </a:p>
                  </a:txBody>
                  <a:tcPr marL="68586" marR="68586" marT="34307" marB="343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68586" marR="68586" marT="34307" marB="343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Remarks</a:t>
                      </a:r>
                    </a:p>
                  </a:txBody>
                  <a:tcPr marL="68586" marR="68586" marT="34307" marB="343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355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eNPN_Ph2</a:t>
                      </a: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Non-Public Networks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dirty="0" smtClean="0">
                          <a:solidFill>
                            <a:schemeClr val="bg1"/>
                          </a:solidFill>
                        </a:rPr>
                        <a:t>SP-230096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734">
                <a:tc>
                  <a:txBody>
                    <a:bodyPr/>
                    <a:lstStyle/>
                    <a:p>
                      <a:r>
                        <a:rPr lang="en-US" altLang="zh-CN" sz="900" b="0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5G UE Policy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SP-230094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 CR to TS </a:t>
                      </a:r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23.502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240751"/>
                  </a:ext>
                </a:extLst>
              </a:tr>
              <a:tr h="409355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SFC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 for Service Function Chaining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SP-230120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048387"/>
                  </a:ext>
                </a:extLst>
              </a:tr>
              <a:tr h="418403">
                <a:tc>
                  <a:txBody>
                    <a:bodyPr/>
                    <a:lstStyle/>
                    <a:p>
                      <a:r>
                        <a:rPr lang="en-US" sz="900" b="0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5GS </a:t>
                      </a:r>
                      <a:r>
                        <a:rPr lang="en-U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DetNet</a:t>
                      </a:r>
                      <a:r>
                        <a:rPr lang="en-U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interworking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SP-230172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kern="0" dirty="0" smtClean="0">
                          <a:solidFill>
                            <a:schemeClr val="bg1"/>
                          </a:solidFill>
                        </a:rPr>
                        <a:t>No CRs</a:t>
                      </a:r>
                      <a:endParaRPr lang="en-US" altLang="zh-CN" sz="900" b="0" kern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883106"/>
                  </a:ext>
                </a:extLst>
              </a:tr>
              <a:tr h="361951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SUECR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Seamless </a:t>
                      </a:r>
                      <a:r>
                        <a:rPr lang="en-GB" sz="900" b="0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UE context recovery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SP-220810</a:t>
                      </a:r>
                      <a:endParaRPr lang="en-US" sz="900" b="0" i="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053558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de-DE" sz="2800" b="1" smtClean="0">
                <a:solidFill>
                  <a:schemeClr val="tx1"/>
                </a:solidFill>
              </a:rPr>
              <a:t>2.5) </a:t>
            </a:r>
            <a:r>
              <a:rPr lang="en-GB" altLang="en-US" sz="2800" b="1" smtClean="0">
                <a:solidFill>
                  <a:schemeClr val="tx1"/>
                </a:solidFill>
              </a:rPr>
              <a:t>Rel-18 Study/Work (5/5)</a:t>
            </a:r>
            <a:endParaRPr lang="de-DE" altLang="de-DE" sz="2800" b="1" smtClean="0">
              <a:solidFill>
                <a:schemeClr val="tx1"/>
              </a:solidFill>
            </a:endParaRPr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3094183"/>
              </p:ext>
            </p:extLst>
          </p:nvPr>
        </p:nvGraphicFramePr>
        <p:xfrm>
          <a:off x="604838" y="1316038"/>
          <a:ext cx="6303962" cy="3352800"/>
        </p:xfrm>
        <a:graphic>
          <a:graphicData uri="http://schemas.openxmlformats.org/drawingml/2006/table">
            <a:tbl>
              <a:tblPr/>
              <a:tblGrid>
                <a:gridCol w="1131887">
                  <a:extLst>
                    <a:ext uri="{9D8B030D-6E8A-4147-A177-3AD203B41FA5}">
                      <a16:colId xmlns:a16="http://schemas.microsoft.com/office/drawing/2014/main" val="2669973564"/>
                    </a:ext>
                  </a:extLst>
                </a:gridCol>
                <a:gridCol w="1963738">
                  <a:extLst>
                    <a:ext uri="{9D8B030D-6E8A-4147-A177-3AD203B41FA5}">
                      <a16:colId xmlns:a16="http://schemas.microsoft.com/office/drawing/2014/main" val="266924732"/>
                    </a:ext>
                  </a:extLst>
                </a:gridCol>
                <a:gridCol w="641350">
                  <a:extLst>
                    <a:ext uri="{9D8B030D-6E8A-4147-A177-3AD203B41FA5}">
                      <a16:colId xmlns:a16="http://schemas.microsoft.com/office/drawing/2014/main" val="1438511449"/>
                    </a:ext>
                  </a:extLst>
                </a:gridCol>
                <a:gridCol w="2566987">
                  <a:extLst>
                    <a:ext uri="{9D8B030D-6E8A-4147-A177-3AD203B41FA5}">
                      <a16:colId xmlns:a16="http://schemas.microsoft.com/office/drawing/2014/main" val="3775491382"/>
                    </a:ext>
                  </a:extLst>
                </a:gridCol>
              </a:tblGrid>
              <a:tr h="33026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Acronym</a:t>
                      </a:r>
                    </a:p>
                  </a:txBody>
                  <a:tcPr marL="68582" marR="68582" marT="34318" marB="343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Work Item Title</a:t>
                      </a:r>
                    </a:p>
                  </a:txBody>
                  <a:tcPr marL="68582" marR="68582" marT="34318" marB="343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WID#</a:t>
                      </a:r>
                    </a:p>
                  </a:txBody>
                  <a:tcPr marL="68582" marR="68582" marT="34318" marB="343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Remarks</a:t>
                      </a:r>
                    </a:p>
                  </a:txBody>
                  <a:tcPr marL="68582" marR="68582" marT="34318" marB="343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0454650"/>
                  </a:ext>
                </a:extLst>
              </a:tr>
              <a:tr h="34455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TEI18_SDNAEPC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Secondary DN authentication and authorization in EPS IWK case</a:t>
                      </a: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SP-220798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7676311"/>
                  </a:ext>
                </a:extLst>
              </a:tr>
              <a:tr h="411558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TEI18_MLR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Multiple location report for MT-LR Immediate Location Request for the regulatory service </a:t>
                      </a: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SP-220795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9628179"/>
                  </a:ext>
                </a:extLst>
              </a:tr>
              <a:tr h="34455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TEI18_MBS4V2X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MBS support for V2X services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SP-220793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0135344"/>
                  </a:ext>
                </a:extLst>
              </a:tr>
              <a:tr h="40965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TEI18_SLAMUP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Spending Limits for AM and UE Policies in the 5GC 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SP-220794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2691390"/>
                  </a:ext>
                </a:extLst>
              </a:tr>
              <a:tr h="411558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TEI18_ADEE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sym typeface="+mn-ea"/>
                        </a:rPr>
                        <a:t>Enhancement of Application Detection Event Exposure</a:t>
                      </a:r>
                      <a:endParaRPr kumimoji="0" lang="en-US" altLang="en-GB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sym typeface="+mn-ea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SP-220796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2046242"/>
                  </a:ext>
                </a:extLst>
              </a:tr>
              <a:tr h="34455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TEI18_IPv6PD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General Support of IPv6 Prefix Delegation 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SP-220797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0608880"/>
                  </a:ext>
                </a:extLst>
              </a:tr>
              <a:tr h="34455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TEI18_DCAMP_Ph2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Dynamically Changing AM Policies in the 5GC Phase 2 </a:t>
                      </a: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SP-230102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9940820"/>
                  </a:ext>
                </a:extLst>
              </a:tr>
              <a:tr h="411558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eNSAC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Enhancement of NSAC for maximum number of UEs with at least one PDU session/PDN connection </a:t>
                      </a: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SP-230113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3928414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C209875-F715-447E-A4D0-B41C8A1350AD}"/>
              </a:ext>
            </a:extLst>
          </p:cNvPr>
          <p:cNvSpPr txBox="1">
            <a:spLocks/>
          </p:cNvSpPr>
          <p:nvPr/>
        </p:nvSpPr>
        <p:spPr bwMode="auto">
          <a:xfrm>
            <a:off x="604838" y="931863"/>
            <a:ext cx="630396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300"/>
              </a:spcAft>
              <a:defRPr/>
            </a:pPr>
            <a:r>
              <a:rPr lang="de-DE" altLang="de-DE" sz="1500" kern="0" dirty="0"/>
              <a:t>TEI18 mini WIDs</a:t>
            </a:r>
            <a:endParaRPr lang="de-DE" altLang="de-DE" sz="1500" kern="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</a:t>
            </a:r>
            <a:r>
              <a:rPr lang="en-GB" sz="1500" dirty="0" smtClean="0"/>
              <a:t>SA#107, </a:t>
            </a:r>
            <a:r>
              <a:rPr lang="en-GB" sz="1500" dirty="0"/>
              <a:t>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</a:t>
            </a:r>
            <a:r>
              <a:rPr lang="en-GB" sz="1350" dirty="0" smtClean="0"/>
              <a:t>Rel-16 </a:t>
            </a:r>
            <a:r>
              <a:rPr lang="en-GB" sz="1350" dirty="0"/>
              <a:t>and before Maintenance</a:t>
            </a:r>
          </a:p>
          <a:p>
            <a:pPr lvl="1" eaLnBrk="1" hangingPunct="1">
              <a:defRPr/>
            </a:pPr>
            <a:r>
              <a:rPr lang="en-GB" sz="1350" dirty="0" smtClean="0"/>
              <a:t>2.2) </a:t>
            </a:r>
            <a:r>
              <a:rPr lang="en-GB" sz="1350" dirty="0"/>
              <a:t>Rel-17 Work and Maintenance</a:t>
            </a:r>
          </a:p>
          <a:p>
            <a:pPr lvl="1" eaLnBrk="1" hangingPunct="1">
              <a:defRPr/>
            </a:pPr>
            <a:r>
              <a:rPr lang="en-GB" sz="1350" dirty="0" smtClean="0"/>
              <a:t>2.3) </a:t>
            </a:r>
            <a:r>
              <a:rPr lang="en-GB" sz="1350" dirty="0"/>
              <a:t>Rel-18 Work and Maintenance</a:t>
            </a:r>
          </a:p>
          <a:p>
            <a:pPr lvl="1" eaLnBrk="1" hangingPunct="1">
              <a:defRPr/>
            </a:pPr>
            <a:r>
              <a:rPr lang="en-GB" sz="1350" dirty="0" smtClean="0"/>
              <a:t>2.4) </a:t>
            </a:r>
            <a:r>
              <a:rPr lang="en-GB" sz="1350" dirty="0"/>
              <a:t>Rel-19 Work and </a:t>
            </a:r>
            <a:r>
              <a:rPr lang="en-GB" sz="1350" dirty="0" smtClean="0"/>
              <a:t>Maintenance</a:t>
            </a:r>
          </a:p>
          <a:p>
            <a:pPr lvl="1" eaLnBrk="1" hangingPunct="1">
              <a:defRPr/>
            </a:pPr>
            <a:r>
              <a:rPr lang="en-GB" sz="1350" dirty="0" smtClean="0"/>
              <a:t>2.5) Rel-20 Work and Maintenance</a:t>
            </a:r>
            <a:endParaRPr lang="en-GB" sz="1350" dirty="0"/>
          </a:p>
          <a:p>
            <a:pPr lvl="1" eaLnBrk="1" hangingPunct="1">
              <a:defRPr/>
            </a:pPr>
            <a:r>
              <a:rPr lang="en-GB" sz="1350" dirty="0" smtClean="0"/>
              <a:t>2.6) </a:t>
            </a:r>
            <a:r>
              <a:rPr lang="en-GB" sz="1350" dirty="0"/>
              <a:t>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</a:t>
            </a:r>
            <a:r>
              <a:rPr lang="en-GB" sz="1500" dirty="0" smtClean="0"/>
              <a:t>SA#107, </a:t>
            </a:r>
            <a:r>
              <a:rPr lang="en-GB" sz="1500" dirty="0"/>
              <a:t>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b="1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smtClean="0">
                <a:solidFill>
                  <a:schemeClr val="tx1"/>
                </a:solidFill>
              </a:rPr>
              <a:t>SA WG2 progress -Summary</a:t>
            </a:r>
            <a:endParaRPr lang="en-US" altLang="en-US" smtClean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242145"/>
              </p:ext>
            </p:extLst>
          </p:nvPr>
        </p:nvGraphicFramePr>
        <p:xfrm>
          <a:off x="225425" y="1030288"/>
          <a:ext cx="8362951" cy="364884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8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5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4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1010029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Energy Efficiency and Energy Saving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FS_EnergySys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SP-231391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(WA) Energy Efficiency and Energy Saving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EnergySys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SP-241388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 Network Enhanced Support for Artificial Intelligence (AI)/Machine Learning (ML)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AIML_CN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SP-240991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99%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Core Network Enhanced Support for Artificial Intelligence (AI)/Machine Learning (ML)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FS_AIML_CN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SP-231800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401622191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1020071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Study on Architecture support of Ambient power-enabled Internet of Things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SP-240969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49727257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Architecture support of Ambient power-enabled Internet of Things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-ARC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SP-250377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90%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1010033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Integration of satellite components in the 5G architecture Phase 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FS_5GSAT_Ph3_ARCH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SP-231199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78038347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1040027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Integration of satellite components in the 5G architecture Phase III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5GSAT_Ph3-ARC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SP-240986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1010032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Extended Reality and Media service (XRM)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FS_XRM_Ph2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SP-231671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542681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Extended Reality and Media service (XRM)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XRM_Ph2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SP-240990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UPF enhancement for Exposure And SBA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UPEAS_Ph2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SP-240995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SP-231795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2976421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Enhancement of support for Edge Computing in 5G Core network - Phase 3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eEDGE_5GC_Ph3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SP-240996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Study on Enhancement of support for Edge Computing in 5G Core network - Phase 3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FS_eEDGE_5GC_Ph3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SP-240962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19109232"/>
                  </a:ext>
                </a:extLst>
              </a:tr>
            </a:tbl>
          </a:graphicData>
        </a:graphic>
      </p:graphicFrame>
      <p:sp>
        <p:nvSpPr>
          <p:cNvPr id="35971" name="Text Box 50"/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15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smtClean="0">
                <a:solidFill>
                  <a:schemeClr val="tx1"/>
                </a:solidFill>
              </a:rPr>
              <a:t>SA WG2 progress -Summary</a:t>
            </a:r>
            <a:endParaRPr lang="en-US" altLang="en-US" smtClean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857360"/>
              </p:ext>
            </p:extLst>
          </p:nvPr>
        </p:nvGraphicFramePr>
        <p:xfrm>
          <a:off x="241300" y="849313"/>
          <a:ext cx="8362951" cy="397033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8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5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4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Multi-Access (ATSSS_Ph4)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MASSS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SP-240994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1020070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Study on Multi-Access (</a:t>
                      </a:r>
                      <a:r>
                        <a:rPr lang="en-GB" sz="800" b="0" i="1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DualSteer</a:t>
                      </a:r>
                      <a:r>
                        <a:rPr lang="en-GB" sz="800" b="0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and ATSSS_Ph4)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FS_MASSS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SP-240467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4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1040026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System architecture for Next Generation Real time Communication services Phase 2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NG_RTC_Ph2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SP-240985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99%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401622191"/>
                  </a:ext>
                </a:extLst>
              </a:tr>
              <a:tr h="2534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1010030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system architecture for next generation real time communication services phase 2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FS_NG_RTC_Ph2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SP-231196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49727257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1020069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(Stage 2 of) Phase 3 for UAS, UAV and UAM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FS_UAS_Ph3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SP-231801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780383475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1040037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(Stage 2 of) UAS, UAV and UAM Phase 3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UAS_Ph3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SP-240997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System aspects of 5G NR </a:t>
                      </a:r>
                      <a:r>
                        <a:rPr lang="en-GB" sz="8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Femto</a:t>
                      </a:r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FS_5G_Femto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SP-231797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5426815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1040028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System aspects of 5G NR 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Femto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5G_Femto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SP-240629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534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1020066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Proximity-based Services in 5GS Phase 3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FS_5G_ProSe_Ph3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SP-231798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29348248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1040030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Proximity-based Services in 5GS Phase 3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5G_ProSe_Ph3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SP-240988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16699764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79574793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User Identities and Authentication Architecture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FS_UIA_ARC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SP-231804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75046213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1040085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Identifying non-3GPP Devices Connecting behind a UE or 5G-RG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UIA_ARC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SP-240971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1040029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(stage 2 of) MPS for IMS Messaging and SMS services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MPS4msg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SP-240987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19109232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1010031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MPS for IMS Messaging and SMS services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FS_MPS4msg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7"/>
                        </a:rPr>
                        <a:t>SP-231197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6598242"/>
                  </a:ext>
                </a:extLst>
              </a:tr>
            </a:tbl>
          </a:graphicData>
        </a:graphic>
      </p:graphicFrame>
      <p:sp>
        <p:nvSpPr>
          <p:cNvPr id="37031" name="Text Box 50"/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18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dirty="0" smtClean="0">
                <a:solidFill>
                  <a:schemeClr val="tx1"/>
                </a:solidFill>
              </a:rPr>
              <a:t>SA WG2 progress – (TEI19) (1/2)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72491"/>
              </p:ext>
            </p:extLst>
          </p:nvPr>
        </p:nvGraphicFramePr>
        <p:xfrm>
          <a:off x="225425" y="1030288"/>
          <a:ext cx="8362951" cy="19572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8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5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4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03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37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1030010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On-demand broadcast of GNSS assistance data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TEI19_OBGAD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SP-240487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37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1040078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of Minimize the Number of Policy Associations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TEI19_MINPA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SP-240118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401622191"/>
                  </a:ext>
                </a:extLst>
              </a:tr>
              <a:tr h="16637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Spending Limits for UE Policies in Roaming scenario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TEI19_SLUPiR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SP-240486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49727257"/>
                  </a:ext>
                </a:extLst>
              </a:tr>
              <a:tr h="24785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1040079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of Enhancing Parameter Provisioning with static UE IP address and UP security policy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TEI19_IP_SP_EXP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SP-240121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16637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1030017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Multiple Location Procedure for Emergency LCS Routing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TEI19_MLR4RTR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SP-240123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5426815"/>
                  </a:ext>
                </a:extLst>
              </a:tr>
              <a:tr h="16637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1030018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Roaming traffic offloading via session breakout in HPLMN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TEI19_HSBO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7"/>
                        </a:rPr>
                        <a:t>SP-240491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4785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1030019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Deferred 5GC-MT-LR Procedure for Periodic Location Events based 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NRPPa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Periodic Measurement Reports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TEI19_DLPMR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8"/>
                        </a:rPr>
                        <a:t>SP-240125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29348248"/>
                  </a:ext>
                </a:extLst>
              </a:tr>
              <a:tr h="19133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1030011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(Stage 2 of) Indirect Network Sharing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TEI19_NetShare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9"/>
                        </a:rPr>
                        <a:t>SP-240488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CRs to TS 23.501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16699764"/>
                  </a:ext>
                </a:extLst>
              </a:tr>
              <a:tr h="16637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1030013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  Architecture support of roaming value-added services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TEI19_RVAS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0"/>
                        </a:rPr>
                        <a:t>SP-240119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</a:tbl>
          </a:graphicData>
        </a:graphic>
      </p:graphicFrame>
      <p:sp>
        <p:nvSpPr>
          <p:cNvPr id="38037" name="Text Box 50"/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11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dirty="0" smtClean="0">
                <a:solidFill>
                  <a:schemeClr val="tx1"/>
                </a:solidFill>
              </a:rPr>
              <a:t>SA WG2 progress – (TEI19) (2/2)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09578"/>
              </p:ext>
            </p:extLst>
          </p:nvPr>
        </p:nvGraphicFramePr>
        <p:xfrm>
          <a:off x="225425" y="1030288"/>
          <a:ext cx="8362951" cy="263049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8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5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4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03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37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1030016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ProSe</a:t>
                      </a:r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support in NPN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TEI19_ProSe_NPN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SP-240122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CRs</a:t>
                      </a:r>
                      <a:endParaRPr lang="en-GB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75046213"/>
                  </a:ext>
                </a:extLst>
              </a:tr>
              <a:tr h="16637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1030020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QoS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monitoring enhancement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TEI19_QME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SP-240961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4785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1030021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Subscription control for reference time distribution in EPS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TEI19_TIME_SUB_EPS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SP-240127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19109232"/>
                  </a:ext>
                </a:extLst>
              </a:tr>
              <a:tr h="24785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1040080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of Providing per-subscriber VLAN instructions from UDM and DN-AAA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TEI19_VLANSUB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SP-240128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b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173166473"/>
                  </a:ext>
                </a:extLst>
              </a:tr>
              <a:tr h="24785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1030023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NF discovery and selection by target PLMN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TEI19_NFsel_by_tPLMN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SP-240490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20654660"/>
                  </a:ext>
                </a:extLst>
              </a:tr>
              <a:tr h="37718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1060030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Network Controlled Network Slice Selection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TEI19_SliceSel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7"/>
                        </a:rPr>
                        <a:t>SP-241502</a:t>
                      </a:r>
                      <a:endParaRPr lang="en-US" sz="800" b="0" i="0" u="sng" strike="noStrike" kern="1200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CRs to TS 23.501, 2 CRs to TS 23.502, 2 CRs to TS 23.503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222750839"/>
                  </a:ext>
                </a:extLst>
              </a:tr>
              <a:tr h="299850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PRU Usage Extension supported by Core Network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TEI19_PRUE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b">
                        <a:spcAft>
                          <a:spcPts val="0"/>
                        </a:spcAft>
                      </a:pPr>
                      <a:r>
                        <a:rPr lang="en-US" sz="8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8"/>
                        </a:rPr>
                        <a:t>SP-241504</a:t>
                      </a:r>
                      <a:endParaRPr lang="en-GB" sz="800" b="0" i="0" u="sng" strike="noStrike" kern="1200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GB" sz="800" kern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</a:t>
                      </a: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36195" marR="3619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195" marR="36195" marT="9525" marB="0" anchor="ctr"/>
                </a:tc>
                <a:extLst>
                  <a:ext uri="{0D108BD9-81ED-4DB2-BD59-A6C34878D82A}">
                    <a16:rowId xmlns:a16="http://schemas.microsoft.com/office/drawing/2014/main" val="436424322"/>
                  </a:ext>
                </a:extLst>
              </a:tr>
              <a:tr h="299850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1060028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MSISDN verification operation support to </a:t>
                      </a:r>
                      <a:r>
                        <a:rPr lang="en-GB" sz="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Nnef_UEId</a:t>
                      </a:r>
                      <a:r>
                        <a:rPr lang="en-GB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Service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TEI19_MVOSNS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12/12/2024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b"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hlinkClick r:id="rId9"/>
                        </a:rPr>
                        <a:t>SP-241498</a:t>
                      </a:r>
                      <a:endParaRPr lang="en-GB" sz="800" b="0" i="0" u="sng" strike="noStrike" kern="1200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en-GB" sz="800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195" marR="3619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195" marR="36195" marT="9525" marB="0" anchor="ctr"/>
                </a:tc>
                <a:extLst>
                  <a:ext uri="{0D108BD9-81ED-4DB2-BD59-A6C34878D82A}">
                    <a16:rowId xmlns:a16="http://schemas.microsoft.com/office/drawing/2014/main" val="221726614"/>
                  </a:ext>
                </a:extLst>
              </a:tr>
              <a:tr h="299850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1060029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ATSSS Rule Provisioning via 3GPP access connected to EPC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TEI19_ARP3E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12/12/2024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b"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hlinkClick r:id="rId10"/>
                        </a:rPr>
                        <a:t>SP-241500</a:t>
                      </a:r>
                      <a:endParaRPr lang="en-GB" sz="800" b="0" i="0" u="sng" strike="noStrike" kern="1200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en-GB" sz="800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195" marR="3619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195" marR="36195" marT="9525" marB="0" anchor="ctr"/>
                </a:tc>
                <a:extLst>
                  <a:ext uri="{0D108BD9-81ED-4DB2-BD59-A6C34878D82A}">
                    <a16:rowId xmlns:a16="http://schemas.microsoft.com/office/drawing/2014/main" val="3312198423"/>
                  </a:ext>
                </a:extLst>
              </a:tr>
            </a:tbl>
          </a:graphicData>
        </a:graphic>
      </p:graphicFrame>
      <p:sp>
        <p:nvSpPr>
          <p:cNvPr id="38037" name="Text Box 50"/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11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813654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88951" y="2153896"/>
            <a:ext cx="7975540" cy="24772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450"/>
              </a:spcAft>
            </a:pPr>
            <a:r>
              <a:rPr lang="de-DE" altLang="de-DE" sz="12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200" b="1" kern="0" dirty="0" smtClean="0">
                <a:solidFill>
                  <a:prstClr val="black"/>
                </a:solidFill>
              </a:rPr>
              <a:t>SA#107 </a:t>
            </a:r>
            <a:endParaRPr lang="de-DE" altLang="de-DE" sz="12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000" kern="0" dirty="0">
                <a:solidFill>
                  <a:prstClr val="black"/>
                </a:solidFill>
              </a:rPr>
              <a:t>KI#1 (regenerative payload satellite access): 2 CRs and </a:t>
            </a:r>
            <a:r>
              <a:rPr lang="en-US" altLang="de-DE" sz="1000" kern="0" dirty="0">
                <a:solidFill>
                  <a:prstClr val="black"/>
                </a:solidFill>
                <a:sym typeface="+mn-ea"/>
              </a:rPr>
              <a:t>1 LS out </a:t>
            </a:r>
            <a:r>
              <a:rPr lang="en-US" altLang="de-DE" sz="1000" kern="0" dirty="0">
                <a:solidFill>
                  <a:prstClr val="black"/>
                </a:solidFill>
              </a:rPr>
              <a:t>are approved for maintenance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000" kern="0" dirty="0">
                <a:solidFill>
                  <a:prstClr val="black"/>
                </a:solidFill>
              </a:rPr>
              <a:t>KI#2 (</a:t>
            </a:r>
            <a:r>
              <a:rPr lang="en-US" altLang="zh-CN" sz="1000" kern="0" dirty="0">
                <a:solidFill>
                  <a:prstClr val="black"/>
                </a:solidFill>
              </a:rPr>
              <a:t>S&amp;F</a:t>
            </a:r>
            <a:r>
              <a:rPr lang="en-US" altLang="de-DE" sz="1000" kern="0" dirty="0">
                <a:solidFill>
                  <a:prstClr val="black"/>
                </a:solidFill>
              </a:rPr>
              <a:t>): 5 CRs are approved for </a:t>
            </a:r>
            <a:r>
              <a:rPr lang="en-US" altLang="de-DE" sz="1000" kern="0" dirty="0" smtClean="0">
                <a:solidFill>
                  <a:prstClr val="black"/>
                </a:solidFill>
              </a:rPr>
              <a:t>maintenance</a:t>
            </a:r>
            <a:endParaRPr lang="en-US" altLang="de-DE" sz="1000" kern="0" dirty="0">
              <a:solidFill>
                <a:prstClr val="black"/>
              </a:solidFill>
            </a:endParaRPr>
          </a:p>
          <a:p>
            <a:pPr marL="342900" lvl="1" indent="-342900">
              <a:spcBef>
                <a:spcPts val="0"/>
              </a:spcBef>
              <a:spcAft>
                <a:spcPts val="450"/>
              </a:spcAft>
              <a:buBlip>
                <a:blip r:embed="rId2"/>
              </a:buBlip>
            </a:pPr>
            <a:r>
              <a:rPr lang="en-US" altLang="zh-CN" sz="12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2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450"/>
              </a:spcAft>
            </a:pPr>
            <a:r>
              <a:rPr lang="en-US" altLang="zh-CN" sz="1000" kern="0" dirty="0">
                <a:solidFill>
                  <a:prstClr val="black"/>
                </a:solidFill>
              </a:rPr>
              <a:t>Yes, KI#1 depends on RAN3 conclusion, and KI#2 has RAN </a:t>
            </a:r>
            <a:r>
              <a:rPr lang="en-US" altLang="zh-CN" sz="1000" kern="0" dirty="0" smtClean="0">
                <a:solidFill>
                  <a:prstClr val="black"/>
                </a:solidFill>
              </a:rPr>
              <a:t>impact</a:t>
            </a:r>
            <a:endParaRPr lang="en-US" altLang="zh-CN" sz="100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450"/>
              </a:spcAft>
            </a:pPr>
            <a:r>
              <a:rPr lang="en-GB" altLang="zh-CN" sz="1200" b="1" kern="0" dirty="0">
                <a:solidFill>
                  <a:prstClr val="black"/>
                </a:solidFill>
                <a:ea typeface="MS PGothic" panose="020B0600070205080204" pitchFamily="34" charset="-128"/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450"/>
              </a:spcAft>
            </a:pPr>
            <a:r>
              <a:rPr lang="en-GB" altLang="zh-CN" sz="1000" kern="0" dirty="0">
                <a:solidFill>
                  <a:prstClr val="black"/>
                </a:solidFill>
                <a:ea typeface="MS PGothic" panose="020B0600070205080204" pitchFamily="34" charset="-128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</a:pPr>
            <a:r>
              <a:rPr lang="en-GB" altLang="zh-CN" sz="1200" b="1" kern="0" dirty="0">
                <a:solidFill>
                  <a:prstClr val="black"/>
                </a:solidFill>
                <a:ea typeface="MS PGothic" panose="020B0600070205080204" pitchFamily="34" charset="-128"/>
              </a:rPr>
              <a:t>Next </a:t>
            </a:r>
            <a:r>
              <a:rPr lang="en-GB" altLang="zh-CN" sz="1200" b="1" kern="0" dirty="0" smtClean="0">
                <a:solidFill>
                  <a:prstClr val="black"/>
                </a:solidFill>
                <a:ea typeface="MS PGothic" panose="020B0600070205080204" pitchFamily="34" charset="-128"/>
              </a:rPr>
              <a:t>Steps</a:t>
            </a:r>
            <a:endParaRPr lang="en-GB" altLang="zh-CN" sz="1200" b="1" kern="0" dirty="0">
              <a:solidFill>
                <a:prstClr val="black"/>
              </a:solidFill>
              <a:ea typeface="MS PGothic" panose="020B0600070205080204" pitchFamily="34" charset="-128"/>
            </a:endParaRPr>
          </a:p>
          <a:p>
            <a:pPr lvl="1">
              <a:spcBef>
                <a:spcPts val="0"/>
              </a:spcBef>
              <a:spcAft>
                <a:spcPts val="450"/>
              </a:spcAft>
            </a:pPr>
            <a:r>
              <a:rPr lang="en-GB" altLang="zh-CN" sz="1000" kern="0" dirty="0">
                <a:solidFill>
                  <a:prstClr val="black"/>
                </a:solidFill>
                <a:ea typeface="MS PGothic" panose="020B0600070205080204" pitchFamily="34" charset="-128"/>
              </a:rPr>
              <a:t>Maintenance</a:t>
            </a:r>
            <a:endParaRPr lang="en-GB" altLang="zh-CN" sz="800" kern="0" dirty="0">
              <a:solidFill>
                <a:prstClr val="black"/>
              </a:solidFill>
              <a:ea typeface="MS PGothic" panose="020B0600070205080204" pitchFamily="34" charset="-128"/>
            </a:endParaRP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498999"/>
              </p:ext>
            </p:extLst>
          </p:nvPr>
        </p:nvGraphicFramePr>
        <p:xfrm>
          <a:off x="488950" y="1113987"/>
          <a:ext cx="7975541" cy="84974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360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2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1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03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9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45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913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2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Target 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7789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1040027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b="0" dirty="0"/>
                        <a:t>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14/03/2025</a:t>
                      </a:r>
                      <a:endParaRPr lang="en-GB" sz="9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100</a:t>
                      </a:r>
                      <a:endParaRPr lang="en-GB" sz="9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rgbClr val="FF0000"/>
                          </a:solidFill>
                        </a:rPr>
                        <a:t>Completed</a:t>
                      </a:r>
                      <a:endParaRPr lang="en-GB" altLang="zh-CN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789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1010033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dirty="0"/>
                        <a:t>Study on 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21/06/2024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dirty="0" smtClean="0">
                          <a:solidFill>
                            <a:srgbClr val="FF0000"/>
                          </a:solidFill>
                        </a:rPr>
                        <a:t>Completed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FS_5GSAT_Ph3_ARCH/</a:t>
            </a:r>
            <a:r>
              <a:rPr lang="en-US" sz="2800" dirty="0">
                <a:solidFill>
                  <a:schemeClr val="tx1"/>
                </a:solidFill>
              </a:rPr>
              <a:t> 5GSAT_Ph3-ARC</a:t>
            </a:r>
            <a:endParaRPr lang="en-GB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0634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88948" y="2216258"/>
            <a:ext cx="7377570" cy="25403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2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200" b="1" dirty="0" smtClean="0">
                <a:solidFill>
                  <a:prstClr val="black"/>
                </a:solidFill>
              </a:rPr>
              <a:t>SA#107</a:t>
            </a:r>
            <a:endParaRPr lang="en-US" altLang="zh-CN" sz="1200" b="1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/>
              <a:t>In SA2 #168 and #169 meetings totally 98 contributions were submitted and 37 contributions were handled with 18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050" dirty="0">
                <a:ea typeface="宋体" panose="02010600030101010101" pitchFamily="2" charset="-122"/>
                <a:cs typeface="Times New Roman" panose="02020603050405020304"/>
              </a:rPr>
              <a:t>16 CRs were agreed correcting services and procedures related to KI#1, #2, #3 and #6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050" dirty="0">
                <a:ea typeface="宋体" panose="02010600030101010101" pitchFamily="2" charset="-122"/>
                <a:cs typeface="Times New Roman" panose="02020603050405020304"/>
              </a:rPr>
              <a:t>4 LSs to SA4, SA3, CT1 and GSMA were sent with related agreed </a:t>
            </a:r>
            <a:r>
              <a:rPr lang="en-US" altLang="en-GB" sz="1050" dirty="0" smtClean="0">
                <a:ea typeface="宋体" panose="02010600030101010101" pitchFamily="2" charset="-122"/>
                <a:cs typeface="Times New Roman" panose="02020603050405020304"/>
              </a:rPr>
              <a:t>CRs</a:t>
            </a:r>
            <a:endParaRPr lang="en-US" altLang="zh-CN" sz="70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200" b="1" dirty="0" smtClean="0">
                <a:solidFill>
                  <a:prstClr val="black"/>
                </a:solidFill>
              </a:rPr>
              <a:t>Impacts </a:t>
            </a:r>
            <a:r>
              <a:rPr lang="en-US" altLang="ko-KR" sz="1200" b="1" dirty="0">
                <a:solidFill>
                  <a:prstClr val="black"/>
                </a:solidFill>
              </a:rPr>
              <a:t>and dependencies on other </a:t>
            </a:r>
            <a:r>
              <a:rPr lang="en-US" altLang="ko-KR" sz="1200" b="1" dirty="0" smtClean="0">
                <a:solidFill>
                  <a:prstClr val="black"/>
                </a:solidFill>
              </a:rPr>
              <a:t>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100" dirty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200" b="1" dirty="0">
                <a:solidFill>
                  <a:prstClr val="black"/>
                </a:solidFill>
              </a:rPr>
              <a:t>Controversial </a:t>
            </a:r>
            <a:r>
              <a:rPr lang="de-DE" altLang="ko-KR" sz="1200" b="1" dirty="0" smtClean="0">
                <a:solidFill>
                  <a:prstClr val="black"/>
                </a:solidFill>
              </a:rPr>
              <a:t>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100" dirty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200" b="1" dirty="0">
                <a:solidFill>
                  <a:prstClr val="black"/>
                </a:solidFill>
                <a:sym typeface="+mn-ea"/>
              </a:rPr>
              <a:t>Next steps</a:t>
            </a:r>
            <a:endParaRPr lang="en-US" altLang="zh-CN" sz="1200" b="1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ym typeface="+mn-ea"/>
              </a:rPr>
              <a:t>Continue </a:t>
            </a:r>
            <a:r>
              <a:rPr lang="en-US" altLang="zh-CN" sz="1100" dirty="0">
                <a:sym typeface="+mn-ea"/>
              </a:rPr>
              <a:t>the maintenance and alignment with other </a:t>
            </a:r>
            <a:r>
              <a:rPr lang="en-US" altLang="zh-CN" sz="1100" dirty="0" smtClean="0">
                <a:sym typeface="+mn-ea"/>
              </a:rPr>
              <a:t>WG</a:t>
            </a: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s</a:t>
            </a:r>
            <a:endParaRPr lang="en-US" altLang="zh-CN" sz="1100" dirty="0">
              <a:solidFill>
                <a:prstClr val="black"/>
              </a:solidFill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01360942"/>
              </p:ext>
            </p:extLst>
          </p:nvPr>
        </p:nvGraphicFramePr>
        <p:xfrm>
          <a:off x="488948" y="970956"/>
          <a:ext cx="7916820" cy="1165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4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7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8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33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94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17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170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dirty="0"/>
                        <a:t>UID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/>
                        <a:t>Name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/>
                        <a:t>Acronym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900"/>
                        <a:t>(dd/mm/yyyy)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/>
                        <a:t>Old %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/>
                        <a:t>WID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1010030</a:t>
                      </a:r>
                      <a:endParaRPr lang="en-US" altLang="en-US" sz="9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system architecture for next generation real time communication services phase 2</a:t>
                      </a:r>
                      <a:endParaRPr lang="en-US" altLang="en-US" sz="9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>
                          <a:solidFill>
                            <a:schemeClr val="tx1"/>
                          </a:solidFill>
                        </a:rPr>
                        <a:t>FS_NG_RTC_Ph2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100%</a:t>
                      </a:r>
                      <a:endParaRPr lang="en-US" altLang="zh-CN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u="sng" dirty="0">
                          <a:solidFill>
                            <a:srgbClr val="0000FF"/>
                          </a:solidFill>
                          <a:latin typeface="+mn-lt"/>
                          <a:hlinkClick r:id="rId4"/>
                        </a:rPr>
                        <a:t>SP-231196</a:t>
                      </a:r>
                      <a:endParaRPr lang="en-US" altLang="en-US" sz="900" b="0" u="sng" dirty="0">
                        <a:solidFill>
                          <a:srgbClr val="0563C1"/>
                        </a:solidFill>
                        <a:latin typeface="+mn-lt"/>
                      </a:endParaRPr>
                    </a:p>
                  </a:txBody>
                  <a:tcPr marL="9525" marR="9525" marT="9525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smtClean="0">
                          <a:solidFill>
                            <a:srgbClr val="FF0000"/>
                          </a:solidFill>
                        </a:rPr>
                        <a:t>Complete</a:t>
                      </a:r>
                      <a:endParaRPr lang="en-US" altLang="zh-CN" sz="900" b="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9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9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9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900" b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98%</a:t>
                      </a:r>
                      <a:endParaRPr lang="en-US" altLang="zh-CN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u="sng">
                          <a:solidFill>
                            <a:srgbClr val="0000FF"/>
                          </a:solidFill>
                          <a:latin typeface="+mn-lt"/>
                          <a:hlinkClick r:id="rId5"/>
                        </a:rPr>
                        <a:t>SP-240985</a:t>
                      </a:r>
                      <a:endParaRPr lang="en-US" altLang="en-US" sz="900" b="0" u="sng">
                        <a:solidFill>
                          <a:srgbClr val="0563C1"/>
                        </a:solidFill>
                        <a:latin typeface="+mn-lt"/>
                      </a:endParaRPr>
                    </a:p>
                  </a:txBody>
                  <a:tcPr marL="9525" marR="9525" marT="9525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99%</a:t>
                      </a:r>
                      <a:endParaRPr lang="en-US" altLang="zh-CN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rgbClr val="FF0000"/>
                          </a:solidFill>
                        </a:rPr>
                        <a:t>Remaining issues in exception list have been resolved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altLang="en-GB" sz="2800" dirty="0" smtClean="0">
                <a:solidFill>
                  <a:schemeClr val="tx1"/>
                </a:solidFill>
              </a:rPr>
              <a:t>FS_</a:t>
            </a:r>
            <a:r>
              <a:rPr lang="en-GB" altLang="en-US" sz="2800" dirty="0" smtClean="0">
                <a:solidFill>
                  <a:schemeClr val="tx1"/>
                </a:solidFill>
              </a:rPr>
              <a:t>NG_RTC</a:t>
            </a:r>
            <a:r>
              <a:rPr lang="en-US" altLang="en-GB" sz="2800" dirty="0" smtClean="0">
                <a:solidFill>
                  <a:schemeClr val="tx1"/>
                </a:solidFill>
              </a:rPr>
              <a:t>_Ph2/NG_RTC_Ph2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2595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smtClean="0">
                <a:solidFill>
                  <a:schemeClr val="tx1"/>
                </a:solidFill>
              </a:rPr>
              <a:t>FS_XRM_Ph2/XRM_Ph2</a:t>
            </a:r>
            <a:endParaRPr lang="en-GB" altLang="en-US" sz="2800" b="1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2051963"/>
            <a:ext cx="8250237" cy="274478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2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200" b="1" dirty="0" smtClean="0">
                <a:solidFill>
                  <a:prstClr val="black"/>
                </a:solidFill>
              </a:rPr>
              <a:t>SA#107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Maintenance work at SA2#168, SA2#169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SA2#169: 2 LS OUT (Transport level marking on N3/N9, RTP retransmissions) with 1 related CR and 4 more CRs are approved (KI#9: 1 CR, KI#1: 1 CR, Multimodal awareness at RAN: 1 CR, Dynamic detection of L4S traffic: 1 CR)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SA2#168: 2 LS OUT (</a:t>
            </a:r>
            <a:r>
              <a:rPr lang="en-US" altLang="de-DE" sz="1000" dirty="0" err="1"/>
              <a:t>MoQ</a:t>
            </a:r>
            <a:r>
              <a:rPr lang="en-US" altLang="de-DE" sz="1000" dirty="0"/>
              <a:t> Relay address in UPF profile, Uplink rate control) with 1 related CR and 8 more CRs are approved (KI#9: 4 CRs, KI#1: 4 CRs)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cs typeface="+mn-ea"/>
              </a:rPr>
              <a:t>All KIs completed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200" b="1" dirty="0" smtClean="0">
                <a:solidFill>
                  <a:prstClr val="black"/>
                </a:solidFill>
              </a:rPr>
              <a:t>Impacts </a:t>
            </a:r>
            <a:r>
              <a:rPr lang="en-US" altLang="ko-KR" sz="1200" b="1" dirty="0">
                <a:solidFill>
                  <a:prstClr val="black"/>
                </a:solidFill>
              </a:rPr>
              <a:t>and dependencies on other </a:t>
            </a:r>
            <a:r>
              <a:rPr lang="en-US" altLang="ko-KR" sz="1200" b="1" dirty="0" smtClean="0">
                <a:solidFill>
                  <a:prstClr val="black"/>
                </a:solidFill>
              </a:rPr>
              <a:t>WGs</a:t>
            </a:r>
            <a:endParaRPr lang="en-US" altLang="zh-CN" sz="1200" b="1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 smtClean="0">
                <a:sym typeface="+mn-ea"/>
              </a:rPr>
              <a:t>None</a:t>
            </a:r>
            <a:endParaRPr lang="en-US" altLang="de-DE" sz="1050" dirty="0"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ko-KR" sz="1200" b="1" dirty="0">
                <a:solidFill>
                  <a:prstClr val="black"/>
                </a:solidFill>
              </a:rPr>
              <a:t>Controversial </a:t>
            </a:r>
            <a:r>
              <a:rPr lang="de-DE" altLang="ko-KR" sz="1200" b="1" dirty="0" smtClean="0">
                <a:solidFill>
                  <a:prstClr val="black"/>
                </a:solidFill>
              </a:rPr>
              <a:t>issues</a:t>
            </a:r>
            <a:endParaRPr lang="de-DE" altLang="ko-KR" sz="650" dirty="0"/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050" dirty="0" smtClean="0">
                <a:sym typeface="+mn-ea"/>
              </a:rPr>
              <a:t>None</a:t>
            </a:r>
            <a:endParaRPr lang="de-DE" altLang="ko-KR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200" b="1" dirty="0" smtClean="0"/>
              <a:t>Next </a:t>
            </a:r>
            <a:r>
              <a:rPr lang="de-DE" altLang="ko-KR" sz="1200" b="1" dirty="0" smtClean="0"/>
              <a:t>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Work on postponed LSs (Uplink Rate Control, Unmarked N6 PDUs), continue maintenance </a:t>
            </a:r>
            <a:r>
              <a:rPr lang="en-US" altLang="de-DE" sz="1050" dirty="0" err="1" smtClean="0"/>
              <a:t>wor</a:t>
            </a:r>
            <a:r>
              <a:rPr lang="de-DE" altLang="de-DE" sz="1050" dirty="0"/>
              <a:t>k</a:t>
            </a:r>
            <a:endParaRPr lang="de-DE" altLang="ko-KR" sz="105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912407"/>
              </p:ext>
            </p:extLst>
          </p:nvPr>
        </p:nvGraphicFramePr>
        <p:xfrm>
          <a:off x="303213" y="1109663"/>
          <a:ext cx="8180387" cy="89211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25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072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SP-231671</a:t>
                      </a:r>
                      <a:endParaRPr lang="en-GB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SP-241385</a:t>
                      </a:r>
                      <a:endParaRPr lang="en-GB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21274913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88950" y="1954635"/>
            <a:ext cx="7958764" cy="2925358"/>
          </a:xfrm>
          <a:prstGeom prst="rect">
            <a:avLst/>
          </a:prstGeom>
        </p:spPr>
        <p:txBody>
          <a:bodyPr vert="horz" wrap="square" lIns="91430" tIns="34290" rIns="0" bIns="45715" numCol="1" anchor="t" anchorCtr="0" compatLnSpc="1">
            <a:prstTxWarp prst="textNoShape">
              <a:avLst/>
            </a:prstTxWarp>
            <a:noAutofit/>
          </a:bodyPr>
          <a:lstStyle/>
          <a:p>
            <a:pPr marL="342900" lvl="1" indent="-342900" defTabSz="685800">
              <a:spcBef>
                <a:spcPts val="0"/>
              </a:spcBef>
              <a:spcAft>
                <a:spcPts val="225"/>
              </a:spcAft>
              <a:buBlip>
                <a:blip r:embed="rId2"/>
              </a:buBlip>
              <a:defRPr/>
            </a:pPr>
            <a:r>
              <a:rPr lang="en-US" altLang="ko-KR" sz="1350" b="1" dirty="0">
                <a:solidFill>
                  <a:prstClr val="black"/>
                </a:solidFill>
                <a:latin typeface="Calibri"/>
              </a:rPr>
              <a:t>Progress since </a:t>
            </a:r>
            <a:r>
              <a:rPr lang="en-US" altLang="ko-KR" sz="1350" b="1" dirty="0" smtClean="0">
                <a:solidFill>
                  <a:prstClr val="black"/>
                </a:solidFill>
                <a:latin typeface="Calibri"/>
              </a:rPr>
              <a:t>SA#107</a:t>
            </a:r>
            <a:endParaRPr lang="en-US" altLang="ko-KR" sz="1350" b="1" dirty="0" smtClean="0">
              <a:solidFill>
                <a:prstClr val="black"/>
              </a:solidFill>
              <a:latin typeface="Calibri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0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000" dirty="0"/>
              <a:t>95 </a:t>
            </a:r>
            <a:r>
              <a:rPr lang="en-US" altLang="ko-KR" sz="1000" dirty="0" err="1"/>
              <a:t>Tdocs</a:t>
            </a:r>
            <a:r>
              <a:rPr lang="en-US" altLang="ko-KR" sz="1000" dirty="0"/>
              <a:t> were submitted to SA2#168 and #169 (51 CRs and 3 LSs are handled, 33 CRs are agreed</a:t>
            </a:r>
            <a:r>
              <a:rPr lang="en-US" altLang="ko-KR" sz="1000" dirty="0" smtClean="0"/>
              <a:t>)</a:t>
            </a:r>
            <a:endParaRPr lang="en-US" altLang="ko-KR" sz="1000" b="1" dirty="0">
              <a:solidFill>
                <a:prstClr val="black"/>
              </a:solidFill>
            </a:endParaRPr>
          </a:p>
          <a:p>
            <a:pPr marL="342900" lvl="1" indent="-342900">
              <a:spcBef>
                <a:spcPts val="0"/>
              </a:spcBef>
              <a:spcAft>
                <a:spcPts val="225"/>
              </a:spcAft>
              <a:buBlip>
                <a:blip r:embed="rId2"/>
              </a:buBlip>
            </a:pPr>
            <a:r>
              <a:rPr lang="en-US" altLang="ko-KR" sz="1350" b="1" dirty="0" smtClean="0">
                <a:solidFill>
                  <a:prstClr val="black"/>
                </a:solidFill>
              </a:rPr>
              <a:t>Impacts </a:t>
            </a:r>
            <a:r>
              <a:rPr lang="en-US" altLang="ko-KR" sz="1350" b="1" dirty="0">
                <a:solidFill>
                  <a:prstClr val="black"/>
                </a:solidFill>
              </a:rPr>
              <a:t>and dependencies on other </a:t>
            </a:r>
            <a:r>
              <a:rPr lang="en-US" altLang="ko-KR" sz="1350" b="1" dirty="0" smtClean="0">
                <a:solidFill>
                  <a:prstClr val="black"/>
                </a:solidFill>
              </a:rPr>
              <a:t>WGs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00" dirty="0" smtClean="0">
                <a:sym typeface="+mn-ea"/>
              </a:rPr>
              <a:t>None</a:t>
            </a:r>
            <a:endParaRPr lang="de-DE" altLang="ko-KR" sz="1000" dirty="0">
              <a:solidFill>
                <a:prstClr val="black"/>
              </a:solidFill>
            </a:endParaRPr>
          </a:p>
          <a:p>
            <a:pPr marL="342900" lvl="1" indent="-342900">
              <a:spcBef>
                <a:spcPts val="0"/>
              </a:spcBef>
              <a:spcAft>
                <a:spcPts val="225"/>
              </a:spcAft>
              <a:buBlip>
                <a:blip r:embed="rId2"/>
              </a:buBlip>
            </a:pPr>
            <a:r>
              <a:rPr lang="de-DE" altLang="ko-KR" sz="1350" b="1" dirty="0" smtClean="0">
                <a:solidFill>
                  <a:prstClr val="black"/>
                </a:solidFill>
              </a:rPr>
              <a:t>Contentious </a:t>
            </a:r>
            <a:r>
              <a:rPr lang="de-DE" altLang="ko-KR" sz="1350" b="1" dirty="0">
                <a:solidFill>
                  <a:prstClr val="black"/>
                </a:solidFill>
              </a:rPr>
              <a:t>issues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de-DE" sz="1000" dirty="0"/>
              <a:t>None</a:t>
            </a:r>
            <a:endParaRPr lang="de-DE" altLang="ko-KR" sz="1000" dirty="0">
              <a:solidFill>
                <a:prstClr val="black"/>
              </a:solidFill>
              <a:sym typeface="+mn-ea"/>
            </a:endParaRPr>
          </a:p>
          <a:p>
            <a:pPr marL="342900" lvl="1" indent="-342900">
              <a:spcBef>
                <a:spcPts val="0"/>
              </a:spcBef>
              <a:spcAft>
                <a:spcPts val="225"/>
              </a:spcAft>
              <a:buBlip>
                <a:blip r:embed="rId2"/>
              </a:buBlip>
            </a:pPr>
            <a:r>
              <a:rPr lang="de-DE" altLang="ko-KR" sz="135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225"/>
              </a:spcAft>
            </a:pPr>
            <a:r>
              <a:rPr lang="en-US" altLang="ko-KR" sz="1000" spc="-15" dirty="0" smtClean="0">
                <a:sym typeface="+mn-ea"/>
              </a:rPr>
              <a:t>Maintenance</a:t>
            </a:r>
            <a:r>
              <a:rPr lang="en-US" altLang="ko-KR" sz="1200" spc="-15" dirty="0"/>
              <a:t/>
            </a:r>
            <a:br>
              <a:rPr lang="en-US" altLang="ko-KR" sz="1200" spc="-15" dirty="0"/>
            </a:br>
            <a:endParaRPr lang="en-US" altLang="ko-KR" sz="1200" spc="-15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26193"/>
              </p:ext>
            </p:extLst>
          </p:nvPr>
        </p:nvGraphicFramePr>
        <p:xfrm>
          <a:off x="488950" y="1095867"/>
          <a:ext cx="8269156" cy="81772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5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70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04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37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69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06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919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42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2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Target 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7789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1010029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Energy Efficiency and Energy Saving 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err="1"/>
                        <a:t>FS_EnergySys</a:t>
                      </a:r>
                      <a:endParaRPr lang="en-GB" sz="9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100%</a:t>
                      </a:r>
                      <a:endParaRPr lang="en-GB" sz="9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900" b="0" i="0" u="none" strike="noStrike" dirty="0">
                          <a:effectLst/>
                          <a:latin typeface="+mj-lt"/>
                          <a:hlinkClick r:id="rId3"/>
                        </a:rPr>
                        <a:t>SP-231192</a:t>
                      </a:r>
                      <a:endParaRPr lang="en-GB" sz="9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has</a:t>
                      </a:r>
                      <a:r>
                        <a:rPr lang="en-GB" sz="900" baseline="0" dirty="0">
                          <a:solidFill>
                            <a:srgbClr val="FF0000"/>
                          </a:solidFill>
                        </a:rPr>
                        <a:t> been completed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104496"/>
                  </a:ext>
                </a:extLst>
              </a:tr>
              <a:tr h="267789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7144" marR="7144" marT="7109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 smtClean="0"/>
                        <a:t>5GS </a:t>
                      </a:r>
                      <a:r>
                        <a:rPr lang="en-US" sz="900" b="0" dirty="0"/>
                        <a:t>Enhancement for Energy Efficiency and Energy Saving</a:t>
                      </a:r>
                    </a:p>
                  </a:txBody>
                  <a:tcPr marL="7144" marR="7144" marT="7109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err="1"/>
                        <a:t>EnergySys</a:t>
                      </a:r>
                      <a:endParaRPr lang="en-GB" sz="900" dirty="0"/>
                    </a:p>
                  </a:txBody>
                  <a:tcPr marL="7144" marR="7144" marT="7109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7144" marR="7144" marT="7109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100%</a:t>
                      </a:r>
                      <a:endParaRPr lang="en-GB" sz="900" dirty="0"/>
                    </a:p>
                  </a:txBody>
                  <a:tcPr marL="7144" marR="7144" marT="7109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SP-241388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144" marR="7144" marT="710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Normative work complete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4227141635"/>
                  </a:ext>
                </a:extLst>
              </a:tr>
            </a:tbl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sz="2800" dirty="0" err="1" smtClean="0">
                <a:solidFill>
                  <a:schemeClr val="tx1"/>
                </a:solidFill>
              </a:rPr>
              <a:t>FS_EnergySys</a:t>
            </a:r>
            <a:r>
              <a:rPr lang="en-GB" altLang="en-US" sz="2800" dirty="0" smtClean="0">
                <a:solidFill>
                  <a:schemeClr val="tx1"/>
                </a:solidFill>
              </a:rPr>
              <a:t>/</a:t>
            </a:r>
            <a:r>
              <a:rPr lang="en-GB" altLang="en-US" sz="2800" dirty="0" err="1" smtClean="0">
                <a:solidFill>
                  <a:schemeClr val="tx1"/>
                </a:solidFill>
              </a:rPr>
              <a:t>EnergySys</a:t>
            </a:r>
            <a:endParaRPr lang="en-GB" altLang="en-US" sz="28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437380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smtClean="0">
                <a:solidFill>
                  <a:schemeClr val="tx1"/>
                </a:solidFill>
              </a:rPr>
              <a:t>FS_MPS4msg/MPS4msg</a:t>
            </a:r>
            <a:endParaRPr lang="en-GB" altLang="en-US" sz="2800" b="1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958975"/>
            <a:ext cx="8250237" cy="274478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200" kern="0" dirty="0"/>
              <a:t>Progress since </a:t>
            </a:r>
            <a:r>
              <a:rPr lang="de-DE" altLang="de-DE" sz="1200" kern="0" dirty="0" smtClean="0"/>
              <a:t>SA#107:</a:t>
            </a:r>
            <a:endParaRPr lang="de-DE" altLang="de-DE" sz="1400" kern="0" dirty="0" smtClean="0"/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altLang="de-DE" sz="1000" kern="0" dirty="0">
                <a:solidFill>
                  <a:prstClr val="black"/>
                </a:solidFill>
              </a:rPr>
              <a:t>No contributions submitted.</a:t>
            </a:r>
            <a:endParaRPr lang="en-US" altLang="de-DE" sz="10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000" dirty="0"/>
              <a:t>Normative work is 100% complete </a:t>
            </a:r>
            <a:endParaRPr lang="en-US" altLang="zh-CN" sz="1000" dirty="0">
              <a:cs typeface="Times New Roman" panose="02020603050405020304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kern="0" dirty="0" smtClean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00" dirty="0" smtClean="0">
                <a:solidFill>
                  <a:prstClr val="black"/>
                </a:solidFill>
                <a:sym typeface="+mn-ea"/>
              </a:rPr>
              <a:t>None</a:t>
            </a:r>
            <a:endParaRPr lang="en-US" altLang="zh-CN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200" kern="0" dirty="0" smtClean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 smtClean="0">
                <a:solidFill>
                  <a:prstClr val="black"/>
                </a:solidFill>
              </a:rPr>
              <a:t>None</a:t>
            </a:r>
            <a:endParaRPr lang="de-DE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kern="0" dirty="0" smtClean="0"/>
              <a:t>Next </a:t>
            </a:r>
            <a:r>
              <a:rPr lang="de-DE" sz="1200" kern="0" dirty="0"/>
              <a:t>steps</a:t>
            </a:r>
            <a:r>
              <a:rPr lang="de-DE" sz="1200" kern="0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 smtClean="0"/>
              <a:t>Maintenance</a:t>
            </a: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811238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MPS for IMS Messaging and SMS services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FS_MPS4msg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SP-231197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MPS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for IMS Messaging and SMS services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MPS4msg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SP-240987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8371835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</a:t>
            </a:r>
            <a:r>
              <a:rPr lang="en-GB" sz="1500" b="1" dirty="0"/>
              <a:t>1) General aspects (events since </a:t>
            </a:r>
            <a:r>
              <a:rPr lang="en-GB" sz="1500" b="1" dirty="0" smtClean="0"/>
              <a:t>SA#107, </a:t>
            </a:r>
            <a:r>
              <a:rPr lang="en-GB" sz="1500" b="1" dirty="0"/>
              <a:t>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488950" y="1999716"/>
            <a:ext cx="7069139" cy="29137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200" kern="0" dirty="0"/>
              <a:t>Progress since </a:t>
            </a:r>
            <a:r>
              <a:rPr lang="de-DE" altLang="de-DE" sz="1200" kern="0" dirty="0" smtClean="0"/>
              <a:t>SA#107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8 CRs to TS 23.501 and TS 23.502 were </a:t>
            </a:r>
            <a:r>
              <a:rPr lang="en-US" altLang="de-DE" sz="1050" kern="0" dirty="0" smtClean="0"/>
              <a:t>agreed - updates to Principles</a:t>
            </a:r>
            <a:r>
              <a:rPr lang="en-US" altLang="de-DE" sz="1050" kern="0" dirty="0"/>
              <a:t>, Configuration of MWAB-</a:t>
            </a:r>
            <a:r>
              <a:rPr lang="en-US" altLang="de-DE" sz="1050" kern="0" dirty="0" err="1"/>
              <a:t>gNB</a:t>
            </a:r>
            <a:r>
              <a:rPr lang="en-US" altLang="de-DE" sz="1050" kern="0" dirty="0"/>
              <a:t>, PWS references and documentation, Additional ULI support</a:t>
            </a:r>
            <a:r>
              <a:rPr lang="en-US" altLang="de-DE" sz="1050" kern="0" dirty="0" smtClean="0"/>
              <a:t>.</a:t>
            </a:r>
            <a:endParaRPr lang="en-US" altLang="de-DE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 smtClean="0"/>
              <a:t>2 </a:t>
            </a:r>
            <a:r>
              <a:rPr lang="en-US" altLang="de-DE" sz="1050" kern="0" dirty="0"/>
              <a:t>CRs to TS 23.273 </a:t>
            </a:r>
            <a:r>
              <a:rPr lang="en-US" altLang="de-DE" sz="1050" kern="0" dirty="0" smtClean="0"/>
              <a:t>agreed: </a:t>
            </a:r>
            <a:r>
              <a:rPr lang="en-US" altLang="de-DE" sz="1000" kern="0" dirty="0" smtClean="0"/>
              <a:t>Updates </a:t>
            </a:r>
            <a:r>
              <a:rPr lang="en-US" altLang="de-DE" sz="1000" kern="0" dirty="0"/>
              <a:t>to: 5GC-MT-LR procedure involving MWAB (figure </a:t>
            </a:r>
            <a:r>
              <a:rPr lang="en-US" altLang="de-DE" sz="1000" kern="0" dirty="0" smtClean="0"/>
              <a:t>update), Inter </a:t>
            </a:r>
            <a:r>
              <a:rPr lang="en-US" altLang="de-DE" sz="1000" kern="0" dirty="0"/>
              <a:t>PLMN GMLC communication via NEF removal.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kern="0" dirty="0"/>
              <a:t>3 LS replies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/>
              <a:t>to SA5: Answers on OAM configurations of the MWAB-</a:t>
            </a:r>
            <a:r>
              <a:rPr lang="en-US" altLang="zh-CN" sz="1000" kern="0" dirty="0" err="1"/>
              <a:t>gNB</a:t>
            </a:r>
            <a:endParaRPr lang="en-US" altLang="zh-CN" sz="10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/>
              <a:t>to CT1: Confirmation on PWS description in TS 23.501 and TS 23.502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/>
              <a:t>to RAN3: Confirmation of support of additional ULI for NTN </a:t>
            </a:r>
            <a:r>
              <a:rPr lang="en-US" altLang="zh-CN" sz="1000" kern="0" dirty="0" smtClean="0"/>
              <a:t>backhaul</a:t>
            </a:r>
            <a:endParaRPr lang="en-US" altLang="de-DE" sz="1000" kern="0" dirty="0"/>
          </a:p>
          <a:p>
            <a:pPr>
              <a:spcBef>
                <a:spcPts val="225"/>
              </a:spcBef>
              <a:spcAft>
                <a:spcPts val="225"/>
              </a:spcAft>
              <a:defRPr/>
            </a:pPr>
            <a:r>
              <a:rPr lang="en-US" sz="1200" kern="0" dirty="0"/>
              <a:t>Impacts and dependencies on other </a:t>
            </a:r>
            <a:r>
              <a:rPr lang="en-US" sz="1200" kern="0" dirty="0" smtClean="0"/>
              <a:t>WGs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sz="1000" dirty="0" smtClean="0"/>
              <a:t>OAM </a:t>
            </a:r>
            <a:r>
              <a:rPr lang="en-US" sz="1000" dirty="0"/>
              <a:t>support is expected to be handled by SA5, and security to be handled by SA3</a:t>
            </a:r>
            <a:endParaRPr lang="en-US" altLang="zh-CN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kern="0" dirty="0"/>
              <a:t>Next </a:t>
            </a:r>
            <a:r>
              <a:rPr lang="de-DE" sz="1200" kern="0" dirty="0" smtClean="0"/>
              <a:t>steps</a:t>
            </a:r>
            <a:endParaRPr lang="en-US" sz="700" kern="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sz="1000" kern="0" dirty="0" smtClean="0"/>
              <a:t>Alignment </a:t>
            </a:r>
            <a:r>
              <a:rPr lang="en-US" sz="1000" kern="0" dirty="0"/>
              <a:t>based on work progressed in other working groups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sz="1000" kern="0" dirty="0"/>
              <a:t>Maintenance work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035978"/>
              </p:ext>
            </p:extLst>
          </p:nvPr>
        </p:nvGraphicFramePr>
        <p:xfrm>
          <a:off x="488950" y="1277359"/>
          <a:ext cx="8009097" cy="6323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780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3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4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75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81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06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0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74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956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9451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1020067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Vehicle Mounted Relays Phase 2 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FS_VMR_Ph2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SP-240493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9451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1040031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Vehicle Mounted Relays Phase 2 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VMR_Ph2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SP-240989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FS_VMR_Ph2/VMR_Ph2</a:t>
            </a:r>
            <a:endParaRPr lang="en-GB" altLang="en-US" sz="28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667198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smtClean="0">
                <a:solidFill>
                  <a:schemeClr val="tx1"/>
                </a:solidFill>
              </a:rPr>
              <a:t>FS_5G_ProSe_Ph3/5G_ProSe_Ph3</a:t>
            </a:r>
            <a:endParaRPr lang="en-GB" altLang="en-US" sz="280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958975"/>
            <a:ext cx="8250237" cy="290988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400" b="1" dirty="0" smtClean="0">
                <a:solidFill>
                  <a:prstClr val="black"/>
                </a:solidFill>
              </a:rPr>
              <a:t>SA#107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10</a:t>
            </a:r>
            <a:r>
              <a:rPr lang="en-US" altLang="de-DE" sz="1200" kern="0" dirty="0"/>
              <a:t> CRs to TS 23.304 and one CR to TS 23.502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Additional corrections and clarifications for Layer 3 </a:t>
            </a: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UE-to-Network and UE-to-UE </a:t>
            </a:r>
            <a:r>
              <a:rPr lang="en-US" altLang="de-DE" sz="1200" dirty="0" smtClean="0">
                <a:solidFill>
                  <a:prstClr val="black"/>
                </a:solidFill>
                <a:sym typeface="+mn-ea"/>
              </a:rPr>
              <a:t>Relay </a:t>
            </a:r>
            <a:endParaRPr lang="en-US" altLang="ko-KR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Introduction of </a:t>
            </a: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Layer 2 UE-to-Network Relay  in TS 23.304 based on RAN </a:t>
            </a:r>
            <a:r>
              <a:rPr lang="en-US" altLang="de-DE" sz="1200" dirty="0" smtClean="0">
                <a:solidFill>
                  <a:prstClr val="black"/>
                </a:solidFill>
                <a:sym typeface="+mn-ea"/>
              </a:rPr>
              <a:t>progress</a:t>
            </a:r>
            <a:endParaRPr lang="en-US" altLang="de-DE" sz="1200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400" b="1" dirty="0" smtClean="0">
                <a:solidFill>
                  <a:prstClr val="black"/>
                </a:solidFill>
              </a:rPr>
              <a:t>Impacts and dependencies on other WGs</a:t>
            </a:r>
            <a:endParaRPr lang="en-US" altLang="de-DE" sz="1400" dirty="0" smtClean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>
                <a:solidFill>
                  <a:prstClr val="black"/>
                </a:solidFill>
                <a:sym typeface="+mn-ea"/>
              </a:rPr>
              <a:t>Layer </a:t>
            </a: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2 UE-to-Network Relay has dependencies in related work item in RAN.</a:t>
            </a:r>
          </a:p>
          <a:p>
            <a:pPr marL="457200" lvl="0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  <a:defRPr/>
            </a:pPr>
            <a:r>
              <a:rPr lang="de-DE" altLang="ko-KR" sz="1400" b="1" kern="0" dirty="0">
                <a:solidFill>
                  <a:prstClr val="black"/>
                </a:solidFill>
                <a:ea typeface="맑은 고딕" panose="020B0503020000020004" pitchFamily="34" charset="-127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steps</a:t>
            </a:r>
            <a:endParaRPr lang="de-DE" altLang="ko-KR" sz="1200" b="1" kern="0" dirty="0"/>
          </a:p>
          <a:p>
            <a:pPr lvl="1">
              <a:defRPr/>
            </a:pPr>
            <a:r>
              <a:rPr lang="en-US" sz="1200" dirty="0" smtClean="0"/>
              <a:t>Continue maintenance </a:t>
            </a:r>
            <a:r>
              <a:rPr lang="en-US" sz="1200" dirty="0"/>
              <a:t>work.</a:t>
            </a:r>
          </a:p>
          <a:p>
            <a:pPr lvl="1">
              <a:defRPr/>
            </a:pPr>
            <a:r>
              <a:rPr lang="en-US" sz="1200" dirty="0"/>
              <a:t>Alignment with RAN for </a:t>
            </a: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Layer 2 UE-to-Network </a:t>
            </a:r>
            <a:r>
              <a:rPr lang="en-US" altLang="de-DE" sz="1200" dirty="0" smtClean="0">
                <a:solidFill>
                  <a:prstClr val="black"/>
                </a:solidFill>
                <a:sym typeface="+mn-ea"/>
              </a:rPr>
              <a:t>Relay</a:t>
            </a:r>
            <a:endParaRPr lang="en-US" sz="12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049269"/>
              </p:ext>
            </p:extLst>
          </p:nvPr>
        </p:nvGraphicFramePr>
        <p:xfrm>
          <a:off x="303213" y="1109663"/>
          <a:ext cx="8180387" cy="741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13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5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14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58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1020066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Proximity-based Services in 5GS Phase 3 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FS_5G_ProSe_Ph3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18/06/2024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SP-231798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38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1040030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Proximity-based Services in 5GS Phase 3 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5G_ProSe_Ph3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18/12/2024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SP-240988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smtClean="0">
                <a:solidFill>
                  <a:schemeClr val="tx1"/>
                </a:solidFill>
              </a:rPr>
              <a:t>FS_UIA_ARC/UIA_ARC</a:t>
            </a:r>
            <a:endParaRPr lang="en-GB" altLang="en-US" sz="280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943967"/>
            <a:ext cx="8250237" cy="292489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200" b="1" dirty="0" smtClean="0"/>
              <a:t>Progress </a:t>
            </a:r>
            <a:r>
              <a:rPr lang="de-DE" altLang="de-DE" sz="1200" b="1" dirty="0"/>
              <a:t>since </a:t>
            </a:r>
            <a:r>
              <a:rPr lang="de-DE" altLang="de-DE" sz="1200" b="1" dirty="0" smtClean="0"/>
              <a:t>SA#107</a:t>
            </a:r>
            <a:endParaRPr lang="de-DE" altLang="de-DE" sz="1200" b="1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41 documents were submitted to SA2 #168. 13 were approved, 2 were merged, 2 were noted, 2 were postponed, 22 were not handled.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At SA2 #169, technical discussion of UIA_ARC was not on the agenda. However, one UIA_ARC CR from SA2 #168 was replaced with a new CR to fix the cover sheet.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In sumary, 1 LS Out and 12 CAT-F CRs were approved.</a:t>
            </a:r>
          </a:p>
          <a:p>
            <a:pPr marL="1336676" lvl="2">
              <a:spcBef>
                <a:spcPct val="0"/>
              </a:spcBef>
            </a:pPr>
            <a:r>
              <a:rPr lang="de-DE" altLang="de-DE" sz="1100" dirty="0"/>
              <a:t>The LS Out (</a:t>
            </a:r>
            <a:r>
              <a:rPr lang="de-DE" altLang="de-DE" sz="1100" dirty="0">
                <a:hlinkClick r:id="rId3"/>
              </a:rPr>
              <a:t>S2-2504337</a:t>
            </a:r>
            <a:r>
              <a:rPr lang="de-DE" altLang="de-DE" sz="1100" dirty="0"/>
              <a:t>) is a reply LS to CT1 (</a:t>
            </a:r>
            <a:r>
              <a:rPr lang="de-DE" altLang="de-DE" sz="1100" dirty="0">
                <a:hlinkClick r:id="rId4"/>
              </a:rPr>
              <a:t>S2-2502806</a:t>
            </a:r>
            <a:r>
              <a:rPr lang="de-DE" altLang="de-DE" sz="1100" dirty="0"/>
              <a:t>).</a:t>
            </a:r>
          </a:p>
          <a:p>
            <a:pPr marL="1336676" lvl="2">
              <a:spcBef>
                <a:spcPct val="0"/>
              </a:spcBef>
            </a:pPr>
            <a:r>
              <a:rPr lang="de-DE" altLang="de-DE" sz="1100" dirty="0"/>
              <a:t>1 for TS 23.316 CR, 5 for TS 23.501 CRs, 4 for TS 23.502 CRs, and 2 for TS 23.503 CRs.</a:t>
            </a:r>
          </a:p>
          <a:p>
            <a:pPr marL="1336676" lvl="2">
              <a:spcBef>
                <a:spcPct val="0"/>
              </a:spcBef>
            </a:pPr>
            <a:r>
              <a:rPr lang="de-DE" altLang="de-DE" sz="1100" dirty="0"/>
              <a:t>3 CRs realted to the CT 1 </a:t>
            </a:r>
            <a:r>
              <a:rPr lang="de-DE" altLang="de-DE" sz="1100" dirty="0" smtClean="0"/>
              <a:t>LS</a:t>
            </a:r>
            <a:endParaRPr lang="de-DE" altLang="de-DE" sz="1000" dirty="0"/>
          </a:p>
          <a:p>
            <a:pPr>
              <a:spcBef>
                <a:spcPct val="0"/>
              </a:spcBef>
            </a:pPr>
            <a:r>
              <a:rPr lang="en-GB" altLang="en-US" sz="1200" b="1" dirty="0" smtClean="0"/>
              <a:t>Impacts </a:t>
            </a:r>
            <a:r>
              <a:rPr lang="en-GB" altLang="en-US" sz="1200" b="1" dirty="0"/>
              <a:t>and dependencies on other </a:t>
            </a:r>
            <a:r>
              <a:rPr lang="en-GB" altLang="en-US" sz="1200" b="1" dirty="0" smtClean="0"/>
              <a:t>WGs</a:t>
            </a:r>
            <a:endParaRPr lang="en-GB" altLang="en-US" sz="1200" dirty="0"/>
          </a:p>
          <a:p>
            <a:pPr lvl="1">
              <a:spcBef>
                <a:spcPct val="0"/>
              </a:spcBef>
            </a:pPr>
            <a:r>
              <a:rPr lang="de-DE" altLang="de-DE" sz="1000" dirty="0" smtClean="0"/>
              <a:t>None </a:t>
            </a:r>
            <a:r>
              <a:rPr lang="de-DE" altLang="de-DE" sz="1000" dirty="0"/>
              <a:t>identified</a:t>
            </a: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200" b="1" dirty="0"/>
              <a:t>Contentious Issues</a:t>
            </a:r>
          </a:p>
          <a:p>
            <a:pPr lvl="1">
              <a:spcBef>
                <a:spcPct val="0"/>
              </a:spcBef>
            </a:pPr>
            <a:r>
              <a:rPr lang="de-DE" altLang="de-DE" sz="1000" dirty="0"/>
              <a:t>None </a:t>
            </a:r>
            <a:r>
              <a:rPr lang="de-DE" altLang="de-DE" sz="1000" dirty="0" smtClean="0"/>
              <a:t>identified</a:t>
            </a:r>
            <a:endParaRPr lang="en-US" sz="1000" b="1" dirty="0"/>
          </a:p>
          <a:p>
            <a:pPr>
              <a:spcBef>
                <a:spcPct val="0"/>
              </a:spcBef>
            </a:pPr>
            <a:r>
              <a:rPr lang="de-DE" altLang="en-US" sz="1200" b="1" dirty="0"/>
              <a:t>Next Steps</a:t>
            </a:r>
          </a:p>
          <a:p>
            <a:pPr marL="538163" lvl="1">
              <a:spcBef>
                <a:spcPct val="0"/>
              </a:spcBef>
            </a:pPr>
            <a:r>
              <a:rPr lang="en-US" sz="900" dirty="0"/>
              <a:t> </a:t>
            </a:r>
            <a:r>
              <a:rPr lang="en-US" sz="1000" dirty="0"/>
              <a:t>Maintenance work and alignments based on feedback from and progress in CT </a:t>
            </a:r>
            <a:r>
              <a:rPr lang="en-US" sz="1000" dirty="0" smtClean="0"/>
              <a:t>WGs</a:t>
            </a:r>
            <a:endParaRPr lang="en-US" sz="1000" dirty="0"/>
          </a:p>
          <a:p>
            <a:pPr marL="538163" lvl="1">
              <a:spcBef>
                <a:spcPct val="0"/>
              </a:spcBef>
            </a:pPr>
            <a:r>
              <a:rPr lang="en-US" sz="1000" dirty="0"/>
              <a:t> </a:t>
            </a:r>
            <a:r>
              <a:rPr lang="en-US" sz="1000" dirty="0" smtClean="0"/>
              <a:t>2 </a:t>
            </a:r>
            <a:r>
              <a:rPr lang="en-US" sz="1000" dirty="0"/>
              <a:t>papers that were postponed at SA2 #168 relate to SMF/PCF </a:t>
            </a:r>
            <a:r>
              <a:rPr lang="en-US" sz="1000" dirty="0" smtClean="0"/>
              <a:t>selection</a:t>
            </a:r>
            <a:endParaRPr lang="en-US" altLang="en-US" sz="9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412044"/>
              </p:ext>
            </p:extLst>
          </p:nvPr>
        </p:nvGraphicFramePr>
        <p:xfrm>
          <a:off x="303213" y="1017384"/>
          <a:ext cx="8454893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046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3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84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66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25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91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912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913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User Identities and Authentication Architecture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FS_UIA_ARC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5"/>
                        </a:rPr>
                        <a:t>SP-231804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1040085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Identifying non-3GPP Devices Connecting behind a UE or 5G-RG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UIA_ARC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30/12/2024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6"/>
                        </a:rPr>
                        <a:t>SP-240971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dirty="0" smtClean="0">
                <a:solidFill>
                  <a:schemeClr val="tx1"/>
                </a:solidFill>
              </a:rPr>
              <a:t>FS_eEDGE_5GC_ph3/ eEDGE_5GC_ph3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2192097"/>
            <a:ext cx="8250237" cy="267676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SA#107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100" dirty="0">
                <a:solidFill>
                  <a:prstClr val="black"/>
                </a:solidFill>
              </a:rPr>
              <a:t>23 </a:t>
            </a:r>
            <a:r>
              <a:rPr lang="en-GB" altLang="de-DE" sz="1100" dirty="0" err="1">
                <a:solidFill>
                  <a:prstClr val="black"/>
                </a:solidFill>
              </a:rPr>
              <a:t>Tdocs</a:t>
            </a:r>
            <a:r>
              <a:rPr lang="en-GB" altLang="de-DE" sz="1100" dirty="0">
                <a:solidFill>
                  <a:prstClr val="black"/>
                </a:solidFill>
              </a:rPr>
              <a:t> received, 11 CRs were </a:t>
            </a:r>
            <a:r>
              <a:rPr lang="en-GB" altLang="de-DE" sz="1100" dirty="0" smtClean="0">
                <a:solidFill>
                  <a:prstClr val="black"/>
                </a:solidFill>
              </a:rPr>
              <a:t>approved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100" dirty="0" smtClean="0">
                <a:solidFill>
                  <a:prstClr val="black"/>
                </a:solidFill>
              </a:rPr>
              <a:t>1 CR to TS 23.501 </a:t>
            </a:r>
            <a:r>
              <a:rPr lang="en-GB" altLang="de-DE" sz="1100" dirty="0">
                <a:solidFill>
                  <a:prstClr val="black"/>
                </a:solidFill>
              </a:rPr>
              <a:t>approved triggered by LS from SA3 on Security related protocol-specific parameters for N6 delay measurement</a:t>
            </a:r>
            <a:endParaRPr lang="de-DE" altLang="de-DE" sz="1100" dirty="0" smtClean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200" b="1" kern="0" dirty="0" smtClean="0"/>
              <a:t>Impacts and dependencies on other WGs:</a:t>
            </a:r>
            <a:endParaRPr lang="de-DE" sz="1200" b="1" kern="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100" dirty="0" smtClean="0">
                <a:solidFill>
                  <a:prstClr val="black"/>
                </a:solidFill>
                <a:sym typeface="+mn-ea"/>
              </a:rPr>
              <a:t>None</a:t>
            </a:r>
            <a:endParaRPr lang="en-US" altLang="zh-CN" sz="11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200" b="1" kern="0" dirty="0"/>
              <a:t>Controversial</a:t>
            </a:r>
            <a:r>
              <a:rPr lang="de-DE" sz="12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de-DE" sz="1100" kern="0" dirty="0">
                <a:solidFill>
                  <a:prstClr val="black"/>
                </a:solidFill>
              </a:rPr>
              <a:t>On support of I-SMF reallocation per target DNAI notified by SMF. Potential show of hands needed in August </a:t>
            </a:r>
            <a:r>
              <a:rPr lang="de-DE" sz="1100" kern="0" dirty="0" smtClean="0">
                <a:solidFill>
                  <a:prstClr val="black"/>
                </a:solidFill>
              </a:rPr>
              <a:t>meeting</a:t>
            </a:r>
            <a:endParaRPr lang="en-US" altLang="zh-CN" sz="1100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2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/>
              <a:t>Continue maintenance</a:t>
            </a:r>
            <a:endParaRPr lang="en-US" altLang="zh-CN" sz="1100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459630"/>
              </p:ext>
            </p:extLst>
          </p:nvPr>
        </p:nvGraphicFramePr>
        <p:xfrm>
          <a:off x="303213" y="1109663"/>
          <a:ext cx="8180387" cy="100147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13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511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1020004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Study on Enhancement of support for Edge Computing in 5G Core network - Phase 3 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FS_eEDGE_5GC_Ph3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SP-240962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  <a:tr h="253511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1040036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Enhancement of support for Edge Computing in 5G Core network - Phase 3 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eEDGE_5GC_Ph3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5"/>
                        </a:rPr>
                        <a:t>SP-240996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78596877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smtClean="0">
                <a:solidFill>
                  <a:schemeClr val="tx1"/>
                </a:solidFill>
              </a:rPr>
              <a:t>FS_UAS_Ph3/UAS_Ph3 </a:t>
            </a:r>
            <a:endParaRPr lang="en-GB" altLang="en-US" sz="280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SA#107</a:t>
            </a:r>
            <a:endParaRPr lang="de-DE" altLang="de-DE" sz="1200" b="1" kern="0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050" kern="0" dirty="0"/>
              <a:t>4 CRs to TS 23.256 and 1 CR to TS 23.502 were </a:t>
            </a:r>
            <a:r>
              <a:rPr lang="en-US" altLang="de-DE" sz="1050" kern="0" dirty="0" smtClean="0"/>
              <a:t>agreed</a:t>
            </a:r>
            <a:endParaRPr lang="en-US" altLang="de-DE" sz="105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Reply LS on UAV regulation was sent to RAN3.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The issue on Using </a:t>
            </a:r>
            <a:r>
              <a:rPr lang="en-US" altLang="zh-CN" sz="1050" dirty="0" err="1">
                <a:solidFill>
                  <a:prstClr val="black"/>
                </a:solidFill>
                <a:sym typeface="+mn-ea"/>
              </a:rPr>
              <a:t>Nnef_RetrieveInfoUAVFlight_Get</a:t>
            </a: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 in the procedure for USS changeover during a UAV flight which has dependency on CT3 was </a:t>
            </a:r>
            <a:r>
              <a:rPr lang="en-US" altLang="de-DE" sz="1050" kern="0" dirty="0"/>
              <a:t>resolved per LS from CT3 (S2-2502810) and no additional action needed by SA2 </a:t>
            </a:r>
            <a:endParaRPr lang="en-US" altLang="de-DE" sz="105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200" b="1" dirty="0" smtClean="0"/>
              <a:t>Impacts </a:t>
            </a:r>
            <a:r>
              <a:rPr lang="en-US" sz="1200" b="1" dirty="0"/>
              <a:t>and dependencies on other </a:t>
            </a:r>
            <a:r>
              <a:rPr lang="en-US" sz="1200" b="1" dirty="0" smtClean="0"/>
              <a:t>WGs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050" dirty="0">
                <a:solidFill>
                  <a:prstClr val="black"/>
                </a:solidFill>
                <a:sym typeface="+mn-ea"/>
              </a:rPr>
              <a:t>RAN3: Procedures for altitude reporting for aerial UEs </a:t>
            </a:r>
            <a:r>
              <a:rPr lang="en-US" altLang="de-DE" sz="1050" dirty="0">
                <a:cs typeface="Arial" panose="020B0604020202020204" pitchFamily="34" charset="0"/>
                <a:sym typeface="Wingdings" panose="05000000000000000000" pitchFamily="2" charset="2"/>
              </a:rPr>
              <a:t> alignments </a:t>
            </a:r>
            <a:r>
              <a:rPr lang="en-US" altLang="de-DE" sz="1050" dirty="0">
                <a:cs typeface="Arial" panose="020B0604020202020204" pitchFamily="34" charset="0"/>
              </a:rPr>
              <a:t>expected to be progressed during Q3 meeting.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050" dirty="0">
                <a:solidFill>
                  <a:prstClr val="black"/>
                </a:solidFill>
              </a:rPr>
              <a:t>SA3: check USS list aspect progressed in SA3 and follow-up if </a:t>
            </a:r>
            <a:r>
              <a:rPr lang="en-US" altLang="ko-KR" sz="1050" dirty="0" smtClean="0">
                <a:solidFill>
                  <a:prstClr val="black"/>
                </a:solidFill>
              </a:rPr>
              <a:t>necessary</a:t>
            </a:r>
            <a:endParaRPr lang="de-DE" sz="105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 smtClean="0"/>
              <a:t>Outstanding </a:t>
            </a:r>
            <a:r>
              <a:rPr lang="de-DE" sz="1200" b="1" kern="0" dirty="0"/>
              <a:t>issues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>
                <a:solidFill>
                  <a:prstClr val="black"/>
                </a:solidFill>
                <a:sym typeface="+mn-ea"/>
              </a:rPr>
              <a:t>None</a:t>
            </a:r>
            <a:endParaRPr lang="de-DE" altLang="ko-KR" sz="105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alignments based on feedback from and progress in other </a:t>
            </a:r>
            <a:r>
              <a:rPr lang="en-US" altLang="ko-KR" sz="1050" kern="1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WGs</a:t>
            </a:r>
            <a:endParaRPr lang="en-US" altLang="de-DE" sz="800" dirty="0">
              <a:sym typeface="+mn-ea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570849"/>
              </p:ext>
            </p:extLst>
          </p:nvPr>
        </p:nvGraphicFramePr>
        <p:xfrm>
          <a:off x="303213" y="1109663"/>
          <a:ext cx="8180387" cy="89211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SP-231801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(Stage 2 of) UAS, UAV and UAM Phase 3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5"/>
                        </a:rPr>
                        <a:t>SP-240997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smtClean="0">
                <a:solidFill>
                  <a:schemeClr val="tx1"/>
                </a:solidFill>
              </a:rPr>
              <a:t>FS_UPEAS_Ph2/UPEAS_Ph2</a:t>
            </a:r>
            <a:endParaRPr lang="en-GB" altLang="en-US" sz="280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958975"/>
            <a:ext cx="8250237" cy="290988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SA#107</a:t>
            </a:r>
            <a:endParaRPr lang="de-DE" altLang="de-DE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Continue </a:t>
            </a:r>
            <a:r>
              <a:rPr lang="en-GB" altLang="zh-CN" sz="1050" dirty="0"/>
              <a:t>maintenance </a:t>
            </a:r>
            <a:r>
              <a:rPr lang="en-US" altLang="de-DE" sz="1050" dirty="0"/>
              <a:t>work at </a:t>
            </a:r>
            <a:r>
              <a:rPr lang="en-US" altLang="zh-CN" sz="1050" dirty="0"/>
              <a:t>SA2#168</a:t>
            </a:r>
            <a:endParaRPr lang="en-US" altLang="de-DE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5 CRs are approved at SA2#168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kern="0" dirty="0">
                <a:cs typeface="+mn-ea"/>
              </a:rPr>
              <a:t>Not on the SA2#169 </a:t>
            </a:r>
            <a:r>
              <a:rPr lang="en-US" altLang="zh-CN" sz="1050" kern="0" dirty="0" smtClean="0">
                <a:cs typeface="+mn-ea"/>
              </a:rPr>
              <a:t>agenda</a:t>
            </a:r>
            <a:endParaRPr lang="en-US" altLang="zh-CN" sz="1100" dirty="0">
              <a:cs typeface="+mn-ea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400" b="1" kern="0" dirty="0" smtClean="0"/>
              <a:t>Impacts </a:t>
            </a:r>
            <a:r>
              <a:rPr lang="en-US" sz="1400" b="1" kern="0" dirty="0"/>
              <a:t>and dependencies on other </a:t>
            </a:r>
            <a:r>
              <a:rPr lang="en-US" sz="1400" b="1" kern="0" dirty="0" smtClean="0"/>
              <a:t>WGs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400" b="1" kern="0" dirty="0"/>
              <a:t>Controversial </a:t>
            </a:r>
            <a:r>
              <a:rPr lang="de-DE" sz="1400" b="1" kern="0" dirty="0" smtClean="0"/>
              <a:t>issues</a:t>
            </a:r>
            <a:endParaRPr 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None</a:t>
            </a:r>
            <a:endParaRPr 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b="1" kern="0" dirty="0"/>
              <a:t>Next </a:t>
            </a:r>
            <a:r>
              <a:rPr lang="de-DE" sz="1400" b="1" kern="0" dirty="0" smtClean="0"/>
              <a:t>steps</a:t>
            </a:r>
            <a:endParaRPr 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050" dirty="0"/>
              <a:t>M</a:t>
            </a:r>
            <a:r>
              <a:rPr lang="en-GB" altLang="zh-CN" sz="1050" dirty="0" smtClean="0"/>
              <a:t>aintenance</a:t>
            </a:r>
            <a:endParaRPr lang="de-DE" sz="1050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332582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SP-231795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dirty="0" smtClean="0">
                <a:solidFill>
                  <a:schemeClr val="tx1"/>
                </a:solidFill>
              </a:rPr>
              <a:t>FS_5G_Femto/5G_Femto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822453"/>
            <a:ext cx="8250237" cy="304641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ko-KR" sz="12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200" b="1" dirty="0" smtClean="0">
                <a:solidFill>
                  <a:prstClr val="black"/>
                </a:solidFill>
              </a:rPr>
              <a:t>SA#107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100" dirty="0" smtClean="0"/>
              <a:t>1 </a:t>
            </a:r>
            <a:r>
              <a:rPr lang="en-GB" altLang="de-DE" sz="1100" dirty="0"/>
              <a:t>LS In on “LS on security verification related to NR </a:t>
            </a:r>
            <a:r>
              <a:rPr lang="en-GB" altLang="de-DE" sz="1100" dirty="0" err="1"/>
              <a:t>Femtos</a:t>
            </a:r>
            <a:r>
              <a:rPr lang="en-GB" altLang="de-DE" sz="1100" dirty="0"/>
              <a:t>” for information.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100" dirty="0"/>
              <a:t>4 CRs are approved at SA2#168.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100" dirty="0"/>
              <a:t>LS from RAN WG3: Reply LS on NR </a:t>
            </a:r>
            <a:r>
              <a:rPr lang="en-GB" altLang="de-DE" sz="1100" dirty="0" err="1"/>
              <a:t>Femto</a:t>
            </a:r>
            <a:r>
              <a:rPr lang="en-GB" altLang="de-DE" sz="1100" dirty="0"/>
              <a:t> node shared by PLMN and PNI-NPN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100" dirty="0"/>
              <a:t>1 CR is approved in relation to the RAN WG3 LS in SA2#169</a:t>
            </a:r>
            <a:r>
              <a:rPr lang="en-GB" altLang="de-DE" sz="1100" dirty="0" smtClean="0"/>
              <a:t>.</a:t>
            </a:r>
            <a:endParaRPr lang="en-GB" altLang="de-DE" sz="1200" dirty="0" smtClean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ko-KR" sz="1200" b="1" dirty="0" smtClean="0">
                <a:solidFill>
                  <a:prstClr val="black"/>
                </a:solidFill>
              </a:rPr>
              <a:t>RAN </a:t>
            </a:r>
            <a:r>
              <a:rPr lang="en-US" altLang="ko-KR" sz="1200" b="1" dirty="0">
                <a:solidFill>
                  <a:prstClr val="black"/>
                </a:solidFill>
              </a:rPr>
              <a:t>impacts and dependencies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100" dirty="0">
                <a:solidFill>
                  <a:prstClr val="black"/>
                </a:solidFill>
                <a:sym typeface="+mn-ea"/>
              </a:rPr>
              <a:t>Depending on the LS response, there may be dependencies on the RAN </a:t>
            </a:r>
            <a:endParaRPr lang="en-GB" altLang="zh-CN" sz="1100" dirty="0" smtClean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200" b="1" kern="0" dirty="0" smtClean="0"/>
              <a:t>Outstanding </a:t>
            </a:r>
            <a:r>
              <a:rPr lang="de-DE" altLang="ko-KR" sz="1200" b="1" kern="0" dirty="0"/>
              <a:t>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100" dirty="0" smtClean="0"/>
              <a:t>None</a:t>
            </a:r>
            <a:endParaRPr lang="de-DE" altLang="ko-KR" sz="11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1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960052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System aspects of 5G NR 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Femto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SP-231797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System aspects of 5G NR 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Femto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SP-241327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smtClean="0">
                <a:solidFill>
                  <a:schemeClr val="tx1"/>
                </a:solidFill>
              </a:rPr>
              <a:t>FS_MASSS/MASSS</a:t>
            </a:r>
            <a:endParaRPr lang="en-GB" altLang="en-US" sz="280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958975"/>
            <a:ext cx="8250237" cy="290988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SA#107</a:t>
            </a:r>
            <a:endParaRPr lang="en-US" altLang="ko-KR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 LS from CT4 on the support of MPQUIC-E in interworking and HR scenario was discussed, and the reply LS was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9 maintenance CRs were approved (TS 23.501/23.502/23.503</a:t>
            </a:r>
            <a:r>
              <a:rPr lang="en-US" altLang="de-DE" sz="1200" dirty="0" smtClean="0"/>
              <a:t>)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 smtClean="0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prstClr val="black"/>
                </a:solidFill>
                <a:sym typeface="+mn-ea"/>
              </a:rPr>
              <a:t>None</a:t>
            </a: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None</a:t>
            </a:r>
            <a:endParaRPr lang="en-US" altLang="ko-KR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Maintenance</a:t>
            </a:r>
            <a:endParaRPr lang="en-US" altLang="ko-KR" sz="1200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6831553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1020070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Study on Multi-Access (</a:t>
                      </a:r>
                      <a:r>
                        <a:rPr lang="en-GB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DualSteer</a:t>
                      </a:r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and ATSSS_Ph4)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FS_MASSS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SP-240467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Multi-Access (ATSSS_Ph4)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MASSS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SP-240994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28340199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dirty="0" err="1" smtClean="0">
                <a:solidFill>
                  <a:schemeClr val="tx1"/>
                </a:solidFill>
              </a:rPr>
              <a:t>AmbientIoT</a:t>
            </a:r>
            <a:r>
              <a:rPr lang="en-US" altLang="de-DE" sz="2800" dirty="0" smtClean="0">
                <a:solidFill>
                  <a:schemeClr val="tx1"/>
                </a:solidFill>
              </a:rPr>
              <a:t>-ARC/</a:t>
            </a:r>
            <a:r>
              <a:rPr lang="en-US" altLang="de-DE" sz="2800" dirty="0" err="1" smtClean="0">
                <a:solidFill>
                  <a:schemeClr val="tx1"/>
                </a:solidFill>
              </a:rPr>
              <a:t>FS_AmbientIoT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2178539"/>
            <a:ext cx="8250237" cy="269032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0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  <a:defRPr/>
            </a:pPr>
            <a:r>
              <a:rPr lang="de-DE" altLang="de-DE" sz="12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200" b="1" kern="0" dirty="0" smtClean="0">
                <a:solidFill>
                  <a:prstClr val="black"/>
                </a:solidFill>
              </a:rPr>
              <a:t>SA#107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100" kern="0" dirty="0"/>
              <a:t>36 p-CR were </a:t>
            </a:r>
            <a:r>
              <a:rPr lang="en-US" altLang="de-DE" sz="1100" kern="0" dirty="0" smtClean="0"/>
              <a:t>approved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100" kern="0" dirty="0" smtClean="0"/>
              <a:t>5 </a:t>
            </a:r>
            <a:r>
              <a:rPr lang="en-US" altLang="de-DE" sz="1100" kern="0" dirty="0"/>
              <a:t>LS out were approved, </a:t>
            </a:r>
            <a:r>
              <a:rPr lang="en-US" altLang="de-DE" sz="1100" kern="0" dirty="0" smtClean="0"/>
              <a:t>including: </a:t>
            </a:r>
            <a:r>
              <a:rPr lang="en-US" altLang="de-DE" sz="1050" kern="0" dirty="0" smtClean="0"/>
              <a:t>D2R </a:t>
            </a:r>
            <a:r>
              <a:rPr lang="en-US" altLang="de-DE" sz="1050" kern="0" dirty="0"/>
              <a:t>message size(RAN2 and RAN3), paging ID length(RAN2, CT4 and SA3), Follow- up questions on Reader selection (RAN3), </a:t>
            </a:r>
            <a:r>
              <a:rPr lang="en-US" altLang="zh-CN" sz="1050" kern="0" dirty="0"/>
              <a:t>Check RAN view on r</a:t>
            </a:r>
            <a:r>
              <a:rPr lang="en-US" altLang="de-DE" sz="1050" kern="0" dirty="0"/>
              <a:t>emoval of service type information (RAN2 and RAN3), </a:t>
            </a:r>
            <a:r>
              <a:rPr lang="en-US" altLang="de-DE" sz="1050" kern="0" dirty="0" err="1"/>
              <a:t>AIoT</a:t>
            </a:r>
            <a:r>
              <a:rPr lang="en-US" altLang="de-DE" sz="1050" kern="0" dirty="0"/>
              <a:t> Device ID length (CT4)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100" kern="0" dirty="0"/>
              <a:t>TS 23.369 is 90% complete, and will be sent to SA plenary for </a:t>
            </a:r>
            <a:r>
              <a:rPr lang="en-US" altLang="de-DE" sz="1100" kern="0" dirty="0" smtClean="0"/>
              <a:t>approval</a:t>
            </a:r>
            <a:endParaRPr lang="en-US" altLang="de-DE" sz="1000" dirty="0">
              <a:solidFill>
                <a:prstClr val="black"/>
              </a:solidFill>
              <a:highlight>
                <a:srgbClr val="FFFF00"/>
              </a:highlight>
              <a:cs typeface="Arial" panose="020B060402020202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cs typeface="Arial" panose="020B0604020202020204" pitchFamily="34" charset="0"/>
              </a:rPr>
              <a:t>Impacts and dependencies on other </a:t>
            </a:r>
            <a:r>
              <a:rPr lang="en-US" altLang="zh-CN" sz="1200" b="1" dirty="0" smtClean="0">
                <a:solidFill>
                  <a:prstClr val="black"/>
                </a:solidFill>
                <a:cs typeface="Arial" panose="020B0604020202020204" pitchFamily="34" charset="0"/>
              </a:rPr>
              <a:t>WG</a:t>
            </a:r>
            <a:r>
              <a:rPr lang="en-US" altLang="zh-CN" sz="1200" b="1" dirty="0">
                <a:solidFill>
                  <a:prstClr val="black"/>
                </a:solidFill>
                <a:cs typeface="Arial" panose="020B0604020202020204" pitchFamily="34" charset="0"/>
              </a:rPr>
              <a:t>s</a:t>
            </a:r>
            <a:endParaRPr lang="de-DE" sz="1200" b="1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100" kern="0" dirty="0"/>
              <a:t>SA3: </a:t>
            </a:r>
            <a:r>
              <a:rPr lang="en-US" altLang="zh-CN" sz="1100" kern="0" dirty="0" err="1"/>
              <a:t>AIoT</a:t>
            </a:r>
            <a:r>
              <a:rPr lang="en-US" altLang="zh-CN" sz="1100" kern="0" dirty="0"/>
              <a:t> Device security, including </a:t>
            </a:r>
            <a:r>
              <a:rPr lang="en-US" altLang="zh-CN" sz="1100" kern="0" dirty="0" err="1"/>
              <a:t>AIoT</a:t>
            </a:r>
            <a:r>
              <a:rPr lang="en-US" altLang="zh-CN" sz="1100" kern="0" dirty="0"/>
              <a:t> Device ID privacy </a:t>
            </a:r>
            <a:r>
              <a:rPr lang="en-US" altLang="zh-CN" sz="1100" kern="0" dirty="0" smtClean="0"/>
              <a:t>protectio</a:t>
            </a: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n</a:t>
            </a:r>
            <a:endParaRPr lang="en-US" altLang="zh-CN" sz="1100" dirty="0">
              <a:solidFill>
                <a:prstClr val="black"/>
              </a:solidFill>
              <a:sym typeface="+mn-ea"/>
            </a:endParaRPr>
          </a:p>
          <a:p>
            <a:pPr marL="457200" lvl="0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  <a:defRPr/>
            </a:pPr>
            <a:r>
              <a:rPr lang="de-DE" sz="1200" b="1" kern="0" dirty="0">
                <a:solidFill>
                  <a:prstClr val="black"/>
                </a:solidFill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100" kern="0" dirty="0"/>
              <a:t>Alignment and dependency to SA3 on security aspects and RAN2/RAN3 on RAN aspects are required to be addressed.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100" kern="0" dirty="0"/>
              <a:t>Once SA3 has concluded on security aspects, SA2 needs to determine which procedures are mandatory or optional for the Ambient </a:t>
            </a:r>
            <a:r>
              <a:rPr lang="en-US" altLang="ko-KR" sz="1100" kern="0" dirty="0" err="1"/>
              <a:t>IoT</a:t>
            </a:r>
            <a:r>
              <a:rPr lang="en-US" altLang="ko-KR" sz="1100" kern="0" dirty="0"/>
              <a:t> </a:t>
            </a:r>
            <a:r>
              <a:rPr lang="en-US" altLang="ko-KR" sz="1100" kern="0" dirty="0" smtClean="0"/>
              <a:t>device</a:t>
            </a:r>
            <a:endParaRPr lang="de-DE" altLang="ko-KR" sz="1100" kern="0" dirty="0"/>
          </a:p>
          <a:p>
            <a:pPr marL="457200" lvl="0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  <a:defRPr/>
            </a:pPr>
            <a:r>
              <a:rPr lang="de-DE" sz="1200" b="1" kern="0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1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Resolve outstanding issues based on SA3 and RAN WGs </a:t>
            </a:r>
            <a:r>
              <a:rPr lang="en-US" altLang="zh-CN" sz="1100" kern="1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progress</a:t>
            </a:r>
            <a:endParaRPr lang="en-US" altLang="ko-KR" sz="1100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838360"/>
              </p:ext>
            </p:extLst>
          </p:nvPr>
        </p:nvGraphicFramePr>
        <p:xfrm>
          <a:off x="303213" y="1109663"/>
          <a:ext cx="8180387" cy="106887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10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338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1070010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Architecture support of Ambient power-enabled Internet of Things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AmbientIoT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Jun, 2025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SP-250377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338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1020071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Dec, 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SP-240969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96224495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smtClean="0">
                <a:solidFill>
                  <a:schemeClr val="tx1"/>
                </a:solidFill>
              </a:rPr>
              <a:t>FS_AIML_CN/AIML_CN</a:t>
            </a:r>
            <a:endParaRPr lang="en-GB" altLang="en-US" sz="280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878012"/>
            <a:ext cx="8250237" cy="299085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176 papers were submitted, 19 agreed, 2 LS out, 1 endorsed, 2 merged, 5 postponed.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KI#1: 1 LS out, 4 agreed, 1 endorsed, 1 merged, 5 postponed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LS out to answer SA WG 5, about the mechanisms to collect AI/ML positioning relevant data.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KI#2: 7 agreed, 1 merged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KI#3: 1 agreed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KI#4: 1 LS out,  7 </a:t>
            </a:r>
            <a:r>
              <a:rPr lang="en-US" altLang="de-DE" sz="1100" kern="0" dirty="0" smtClean="0"/>
              <a:t>agreed</a:t>
            </a:r>
            <a:endParaRPr lang="en-US" altLang="de-DE" sz="11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LS out to reply CT </a:t>
            </a:r>
            <a:r>
              <a:rPr lang="en-US" altLang="de-DE" sz="1000" kern="0" dirty="0" smtClean="0"/>
              <a:t>4</a:t>
            </a:r>
            <a:endParaRPr lang="en-US" sz="9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200" b="1" dirty="0" smtClean="0"/>
              <a:t>Impacts </a:t>
            </a:r>
            <a:r>
              <a:rPr lang="en-US" altLang="zh-CN" sz="1200" b="1" dirty="0"/>
              <a:t>and dependence with other WGs </a:t>
            </a:r>
            <a:r>
              <a:rPr lang="en-US" altLang="zh-CN" sz="1200" dirty="0"/>
              <a:t>:</a:t>
            </a:r>
            <a:endParaRPr lang="de-DE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kern="0" dirty="0"/>
              <a:t>Impact SA3: consent/privacy aspects in coordination with </a:t>
            </a:r>
            <a:r>
              <a:rPr lang="en-US" altLang="zh-CN" sz="1050" kern="0" dirty="0" smtClean="0"/>
              <a:t>SA</a:t>
            </a:r>
            <a:r>
              <a:rPr lang="en-US" altLang="zh-CN" sz="1000" kern="0" dirty="0" smtClean="0"/>
              <a:t>3</a:t>
            </a:r>
            <a:endParaRPr lang="en-GB" altLang="zh-CN" sz="10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 smtClean="0">
                <a:cs typeface="Arial" panose="020B0604020202020204" pitchFamily="34" charset="0"/>
              </a:rPr>
              <a:t>Controversial </a:t>
            </a:r>
            <a:r>
              <a:rPr lang="en-US" altLang="zh-CN" sz="1200" b="1" dirty="0">
                <a:cs typeface="Arial" panose="020B0604020202020204" pitchFamily="34" charset="0"/>
              </a:rPr>
              <a:t>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kern="0" dirty="0"/>
              <a:t>Consent/privacy aspects </a:t>
            </a:r>
            <a:r>
              <a:rPr lang="en-US" sz="1100" kern="0" dirty="0"/>
              <a:t>need to be resolved</a:t>
            </a:r>
            <a:r>
              <a:rPr lang="en-US" altLang="zh-CN" sz="1100" kern="0" dirty="0"/>
              <a:t>, in coordination with SA3 </a:t>
            </a:r>
            <a:endParaRPr lang="en-US" altLang="zh-CN" sz="1100" kern="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 smtClean="0">
                <a:cs typeface="Arial" panose="020B0604020202020204" pitchFamily="34" charset="0"/>
              </a:rPr>
              <a:t>Next </a:t>
            </a:r>
            <a:r>
              <a:rPr lang="en-US" altLang="zh-CN" sz="1200" b="1" dirty="0">
                <a:cs typeface="Arial" panose="020B0604020202020204" pitchFamily="34" charset="0"/>
              </a:rPr>
              <a:t>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/>
              <a:t>Maintenance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00" kern="0" dirty="0"/>
              <a:t>KI#1 to align with SA3 for user consent and decide on use of privacy profile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00" kern="0" dirty="0"/>
              <a:t>KI#1/3/4 to answer CT3 </a:t>
            </a:r>
            <a:r>
              <a:rPr lang="en-US" sz="1000" kern="0" dirty="0" smtClean="0"/>
              <a:t>LS IN</a:t>
            </a:r>
            <a:endParaRPr lang="en-US" sz="1000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55889"/>
              </p:ext>
            </p:extLst>
          </p:nvPr>
        </p:nvGraphicFramePr>
        <p:xfrm>
          <a:off x="303213" y="1109663"/>
          <a:ext cx="8180387" cy="76834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13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511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1020068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Core Network Enhanced Support for Artificial Intelligence (AI)/Machine Learning (ML) 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FS_AIML_CN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SP-231800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35270158"/>
                  </a:ext>
                </a:extLst>
              </a:tr>
              <a:tr h="253511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1040033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 Network Enhanced Support for Artificial Intelligence (AI)/Machine Learning (ML) 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AIML_CN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SP-240991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98061865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73113" y="171450"/>
            <a:ext cx="6543675" cy="857250"/>
          </a:xfrm>
        </p:spPr>
        <p:txBody>
          <a:bodyPr/>
          <a:lstStyle/>
          <a:p>
            <a:pPr algn="l" eaLnBrk="1" hangingPunct="1"/>
            <a:r>
              <a:rPr lang="de-DE" altLang="de-DE" b="1" smtClean="0">
                <a:solidFill>
                  <a:schemeClr val="tx1"/>
                </a:solidFill>
              </a:rPr>
              <a:t>1) General Aspects (1/7)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773113" y="1192213"/>
            <a:ext cx="6259512" cy="3562350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SA2 </a:t>
            </a:r>
            <a:r>
              <a:rPr lang="de-DE" altLang="de-DE" sz="1800" dirty="0">
                <a:latin typeface="Arial" panose="020B0604020202020204" pitchFamily="34" charset="0"/>
                <a:cs typeface="Arial" panose="020B0604020202020204" pitchFamily="34" charset="0"/>
              </a:rPr>
              <a:t>meetings held since </a:t>
            </a:r>
            <a:r>
              <a:rPr lang="de-DE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SA#107</a:t>
            </a:r>
            <a:endParaRPr lang="de-DE" alt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defRPr/>
            </a:pPr>
            <a:r>
              <a:rPr lang="en-GB" altLang="de-DE" sz="1350" dirty="0">
                <a:latin typeface="Arial" panose="020B0604020202020204" pitchFamily="34" charset="0"/>
                <a:cs typeface="Arial" panose="020B0604020202020204" pitchFamily="34" charset="0"/>
              </a:rPr>
              <a:t>SA2#168:		07 – 11 April 2025, Goteborg, Sweden</a:t>
            </a:r>
          </a:p>
          <a:p>
            <a:pPr lvl="1" eaLnBrk="1" hangingPunct="1">
              <a:defRPr/>
            </a:pPr>
            <a:r>
              <a:rPr lang="en-GB" altLang="de-DE" sz="1350" dirty="0">
                <a:latin typeface="Arial" panose="020B0604020202020204" pitchFamily="34" charset="0"/>
                <a:cs typeface="Arial" panose="020B0604020202020204" pitchFamily="34" charset="0"/>
              </a:rPr>
              <a:t>SA2#169:		19 – 23 May 2025, Fukuoka, Japan</a:t>
            </a:r>
            <a:endParaRPr lang="en-GB" altLang="ko-KR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GB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Upcoming </a:t>
            </a:r>
            <a:r>
              <a:rPr lang="en-GB" altLang="de-DE" sz="1800" dirty="0">
                <a:latin typeface="Arial" panose="020B0604020202020204" pitchFamily="34" charset="0"/>
                <a:cs typeface="Arial" panose="020B0604020202020204" pitchFamily="34" charset="0"/>
              </a:rPr>
              <a:t>SA2 meetings (</a:t>
            </a:r>
            <a:r>
              <a:rPr lang="en-GB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Q3 </a:t>
            </a:r>
            <a:r>
              <a:rPr lang="en-GB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2025)</a:t>
            </a:r>
            <a:endParaRPr lang="en-GB" alt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defRPr/>
            </a:pPr>
            <a:r>
              <a:rPr lang="en-GB" altLang="de-DE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SA2#170:</a:t>
            </a:r>
            <a:r>
              <a:rPr lang="en-GB" altLang="de-DE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GB" altLang="de-DE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r>
              <a:rPr lang="en-GB" altLang="de-DE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de-DE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altLang="de-DE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r>
              <a:rPr lang="en-GB" altLang="de-DE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 August </a:t>
            </a:r>
            <a:r>
              <a:rPr lang="en-GB" altLang="de-DE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2025, </a:t>
            </a:r>
            <a:r>
              <a:rPr lang="en-GB" altLang="de-DE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Goteborg</a:t>
            </a:r>
            <a:r>
              <a:rPr lang="en-GB" altLang="de-DE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, Sweden</a:t>
            </a:r>
            <a:endParaRPr lang="en-GB" altLang="de-DE" sz="13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</a:t>
            </a:r>
            <a:r>
              <a:rPr lang="en-GB" sz="1500" dirty="0" smtClean="0"/>
              <a:t>SA#107, </a:t>
            </a:r>
            <a:r>
              <a:rPr lang="en-GB" sz="1500" dirty="0"/>
              <a:t>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b="1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  <p:extLst>
      <p:ext uri="{BB962C8B-B14F-4D97-AF65-F5344CB8AC3E}">
        <p14:creationId xmlns:p14="http://schemas.microsoft.com/office/powerpoint/2010/main" val="38545060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FS_5GSAT_Ph4_ARC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958975"/>
            <a:ext cx="8250237" cy="290988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>
                <a:solidFill>
                  <a:prstClr val="black"/>
                </a:solidFill>
              </a:rPr>
              <a:t>Progress since SA2#107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ym typeface="+mn-ea"/>
              </a:rPr>
              <a:t>In SA2#168 meeting, 5 </a:t>
            </a:r>
            <a:r>
              <a:rPr lang="en-US" altLang="zh-CN" sz="1100" kern="0" dirty="0" err="1">
                <a:sym typeface="+mn-ea"/>
              </a:rPr>
              <a:t>pCRs</a:t>
            </a:r>
            <a:r>
              <a:rPr lang="en-US" altLang="zh-CN" sz="1100" kern="0" dirty="0">
                <a:sym typeface="+mn-ea"/>
              </a:rPr>
              <a:t> are approved, including TR skeleton, TR scope, Architectural assumptions (2 </a:t>
            </a:r>
            <a:r>
              <a:rPr lang="en-US" altLang="zh-CN" sz="1100" kern="0" dirty="0" err="1">
                <a:sym typeface="+mn-ea"/>
              </a:rPr>
              <a:t>pCRs</a:t>
            </a:r>
            <a:r>
              <a:rPr lang="en-US" altLang="zh-CN" sz="1100" kern="0" dirty="0">
                <a:sym typeface="+mn-ea"/>
              </a:rPr>
              <a:t>), and a KI for WT-1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ym typeface="+mn-ea"/>
              </a:rPr>
              <a:t>In SA2#169 meeting, 14 </a:t>
            </a:r>
            <a:r>
              <a:rPr lang="en-US" altLang="zh-CN" sz="1100" kern="0" dirty="0" err="1">
                <a:sym typeface="+mn-ea"/>
              </a:rPr>
              <a:t>pCRs</a:t>
            </a:r>
            <a:r>
              <a:rPr lang="en-US" altLang="zh-CN" sz="1100" kern="0" dirty="0">
                <a:sym typeface="+mn-ea"/>
              </a:rPr>
              <a:t> </a:t>
            </a:r>
            <a:r>
              <a:rPr lang="en-US" altLang="de-DE" sz="1100" kern="0" dirty="0">
                <a:sym typeface="+mn-ea"/>
              </a:rPr>
              <a:t>are approved,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altLang="de-DE" sz="1100" kern="0" dirty="0">
                <a:solidFill>
                  <a:prstClr val="black"/>
                </a:solidFill>
                <a:sym typeface="+mn-ea"/>
              </a:rPr>
              <a:t>11 </a:t>
            </a:r>
            <a:r>
              <a:rPr lang="en-US" altLang="de-DE" sz="1100" kern="0" dirty="0" err="1">
                <a:solidFill>
                  <a:prstClr val="black"/>
                </a:solidFill>
                <a:sym typeface="+mn-ea"/>
              </a:rPr>
              <a:t>pCRs</a:t>
            </a:r>
            <a:r>
              <a:rPr lang="en-US" altLang="de-DE" sz="1100" kern="0" dirty="0">
                <a:solidFill>
                  <a:prstClr val="black"/>
                </a:solidFill>
                <a:sym typeface="+mn-ea"/>
              </a:rPr>
              <a:t> for KI#1 (</a:t>
            </a:r>
            <a:r>
              <a:rPr lang="en-US" altLang="zh-CN" sz="1100" kern="0" dirty="0">
                <a:solidFill>
                  <a:prstClr val="black"/>
                </a:solidFill>
                <a:sym typeface="+mn-ea"/>
              </a:rPr>
              <a:t>IMS call via NB-</a:t>
            </a:r>
            <a:r>
              <a:rPr lang="en-US" altLang="zh-CN" sz="1100" kern="0" dirty="0" err="1">
                <a:solidFill>
                  <a:prstClr val="black"/>
                </a:solidFill>
                <a:sym typeface="+mn-ea"/>
              </a:rPr>
              <a:t>IoT</a:t>
            </a:r>
            <a:r>
              <a:rPr lang="en-US" altLang="zh-CN" sz="1100" kern="0" dirty="0">
                <a:solidFill>
                  <a:prstClr val="black"/>
                </a:solidFill>
                <a:sym typeface="+mn-ea"/>
              </a:rPr>
              <a:t> NTN GEO satellite connecting to EPC</a:t>
            </a:r>
            <a:r>
              <a:rPr lang="en-US" altLang="de-DE" sz="1100" kern="0" dirty="0">
                <a:solidFill>
                  <a:prstClr val="black"/>
                </a:solidFill>
                <a:sym typeface="+mn-ea"/>
              </a:rPr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altLang="de-DE" sz="1100" kern="0" dirty="0">
                <a:solidFill>
                  <a:prstClr val="black"/>
                </a:solidFill>
                <a:sym typeface="+mn-ea"/>
              </a:rPr>
              <a:t>2 </a:t>
            </a:r>
            <a:r>
              <a:rPr lang="en-US" altLang="de-DE" sz="1100" kern="0" dirty="0" err="1">
                <a:solidFill>
                  <a:prstClr val="black"/>
                </a:solidFill>
                <a:sym typeface="+mn-ea"/>
              </a:rPr>
              <a:t>pCRs</a:t>
            </a:r>
            <a:r>
              <a:rPr lang="en-US" altLang="de-DE" sz="1100" kern="0" dirty="0">
                <a:solidFill>
                  <a:prstClr val="black"/>
                </a:solidFill>
                <a:sym typeface="+mn-ea"/>
              </a:rPr>
              <a:t> for KI#2</a:t>
            </a:r>
            <a:r>
              <a:rPr lang="en-US" altLang="zh-CN" sz="1100" kern="0" dirty="0">
                <a:solidFill>
                  <a:prstClr val="black"/>
                </a:solidFill>
                <a:sym typeface="+mn-ea"/>
              </a:rPr>
              <a:t> (IMS enhancement for GEO NB-</a:t>
            </a:r>
            <a:r>
              <a:rPr lang="en-US" altLang="zh-CN" sz="1100" kern="0" dirty="0" err="1">
                <a:solidFill>
                  <a:prstClr val="black"/>
                </a:solidFill>
                <a:sym typeface="+mn-ea"/>
              </a:rPr>
              <a:t>IoT</a:t>
            </a:r>
            <a:r>
              <a:rPr lang="en-US" altLang="zh-CN" sz="1100" kern="0" dirty="0">
                <a:solidFill>
                  <a:prstClr val="black"/>
                </a:solidFill>
                <a:sym typeface="+mn-ea"/>
              </a:rPr>
              <a:t> NTN access),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altLang="zh-CN" sz="1100" kern="0" dirty="0">
                <a:solidFill>
                  <a:prstClr val="black"/>
                </a:solidFill>
                <a:sym typeface="+mn-ea"/>
              </a:rPr>
              <a:t>1 </a:t>
            </a:r>
            <a:r>
              <a:rPr lang="en-US" altLang="zh-CN" sz="1100" kern="0" dirty="0" err="1">
                <a:solidFill>
                  <a:prstClr val="black"/>
                </a:solidFill>
                <a:sym typeface="+mn-ea"/>
              </a:rPr>
              <a:t>pCR</a:t>
            </a:r>
            <a:r>
              <a:rPr lang="en-US" altLang="zh-CN" sz="1100" kern="0" dirty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100" kern="0" dirty="0">
                <a:solidFill>
                  <a:prstClr val="black"/>
                </a:solidFill>
                <a:sym typeface="+mn-ea"/>
              </a:rPr>
              <a:t>for WT2.2(</a:t>
            </a:r>
            <a:r>
              <a:rPr lang="en-US" altLang="zh-CN" sz="1100" kern="0" dirty="0">
                <a:solidFill>
                  <a:prstClr val="black"/>
                </a:solidFill>
                <a:sym typeface="+mn-ea"/>
              </a:rPr>
              <a:t>UE-SAT-UE communication for non-IMS </a:t>
            </a:r>
            <a:r>
              <a:rPr lang="en-US" altLang="zh-CN" sz="1100" kern="0" dirty="0" smtClean="0">
                <a:solidFill>
                  <a:prstClr val="black"/>
                </a:solidFill>
                <a:sym typeface="+mn-ea"/>
              </a:rPr>
              <a:t>services</a:t>
            </a:r>
            <a:r>
              <a:rPr lang="en-US" altLang="de-DE" sz="1100" kern="0" dirty="0" smtClean="0">
                <a:solidFill>
                  <a:prstClr val="black"/>
                </a:solidFill>
                <a:sym typeface="+mn-ea"/>
              </a:rPr>
              <a:t>)</a:t>
            </a:r>
            <a:endParaRPr lang="en-US" altLang="zh-CN" sz="1100" kern="0" dirty="0" smtClean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200" b="1" dirty="0">
                <a:solidFill>
                  <a:prstClr val="black"/>
                </a:solidFill>
              </a:rPr>
              <a:t>Impacts and dependencies on other WGs</a:t>
            </a:r>
            <a:endParaRPr lang="de-DE" altLang="zh-CN" sz="12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prstClr val="black"/>
                </a:solidFill>
              </a:rPr>
              <a:t>KI#1 </a:t>
            </a:r>
            <a:r>
              <a:rPr lang="en-US" altLang="zh-CN" sz="1100" kern="0" dirty="0">
                <a:solidFill>
                  <a:prstClr val="black"/>
                </a:solidFill>
              </a:rPr>
              <a:t>and KI#3 have RAN impact, KI#2 may have dependency on RAN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2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200" b="1" kern="0" dirty="0">
                <a:solidFill>
                  <a:prstClr val="black"/>
                </a:solidFill>
              </a:rPr>
              <a:t>Next Step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prstClr val="black"/>
                </a:solidFill>
                <a:sym typeface="+mn-ea"/>
              </a:rPr>
              <a:t>Continuing solution discussion.</a:t>
            </a:r>
            <a:endParaRPr lang="en-US" altLang="zh-CN" sz="11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prstClr val="black"/>
                </a:solidFill>
                <a:sym typeface="+mn-ea"/>
              </a:rPr>
              <a:t>Start solution evaluation for KI#1</a:t>
            </a:r>
            <a:endParaRPr lang="en-US" altLang="zh-CN" sz="1100" kern="0" dirty="0">
              <a:solidFill>
                <a:prstClr val="black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053018"/>
              </p:ext>
            </p:extLst>
          </p:nvPr>
        </p:nvGraphicFramePr>
        <p:xfrm>
          <a:off x="303213" y="1109663"/>
          <a:ext cx="8250237" cy="66657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24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6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1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14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13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60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60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528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13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(dd/mm/</a:t>
                      </a:r>
                      <a:r>
                        <a:rPr lang="en-GB" sz="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yyyy</a:t>
                      </a: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WID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511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1070011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 smtClean="0"/>
                        <a:t>Study on Integration of satellite components in the 5G architecture Phase 4 </a:t>
                      </a:r>
                      <a:endParaRPr lang="en-US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FS_5GSAT_Ph4_ARC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12/12/2025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dirty="0" smtClean="0"/>
                        <a:t>0</a:t>
                      </a:r>
                      <a:endParaRPr lang="en-US" altLang="en-GB" sz="1000" dirty="0" smtClean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SP-250400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0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  <a:endParaRPr lang="en-GB" altLang="zh-CN" sz="10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35270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3569301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dirty="0" err="1">
                <a:solidFill>
                  <a:schemeClr val="tx1"/>
                </a:solidFill>
              </a:rPr>
              <a:t>FS_Sensing_ARC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2163001"/>
            <a:ext cx="8250237" cy="270586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>
                <a:solidFill>
                  <a:prstClr val="black"/>
                </a:solidFill>
              </a:rPr>
              <a:t>Progress since SA2#107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100" kern="0" dirty="0" smtClean="0">
                <a:sym typeface="+mn-ea"/>
              </a:rPr>
              <a:t>TR </a:t>
            </a:r>
            <a:r>
              <a:rPr lang="en-GB" altLang="zh-CN" sz="1100" kern="0" dirty="0">
                <a:sym typeface="+mn-ea"/>
              </a:rPr>
              <a:t>skeleton, Terms and definition, architectural assumptions and </a:t>
            </a:r>
            <a:r>
              <a:rPr lang="en-GB" altLang="zh-CN" sz="1100" kern="0" dirty="0" smtClean="0">
                <a:sym typeface="+mn-ea"/>
              </a:rPr>
              <a:t>requirements. </a:t>
            </a:r>
            <a:r>
              <a:rPr lang="en-GB" altLang="zh-CN" sz="1100" kern="0" dirty="0">
                <a:sym typeface="+mn-ea"/>
              </a:rPr>
              <a:t>A</a:t>
            </a:r>
            <a:r>
              <a:rPr lang="en-GB" altLang="zh-CN" sz="1100" kern="0" dirty="0" smtClean="0">
                <a:sym typeface="+mn-ea"/>
              </a:rPr>
              <a:t>ll </a:t>
            </a:r>
            <a:r>
              <a:rPr lang="en-GB" altLang="zh-CN" sz="1100" kern="0" dirty="0">
                <a:sym typeface="+mn-ea"/>
              </a:rPr>
              <a:t>6 key issues were </a:t>
            </a:r>
            <a:r>
              <a:rPr lang="en-GB" altLang="zh-CN" sz="1100" kern="0" dirty="0" smtClean="0">
                <a:sym typeface="+mn-ea"/>
              </a:rPr>
              <a:t>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100" kern="0" dirty="0" smtClean="0">
                <a:sym typeface="+mn-ea"/>
              </a:rPr>
              <a:t>20 </a:t>
            </a:r>
            <a:r>
              <a:rPr lang="en-GB" altLang="zh-CN" sz="1100" kern="0" dirty="0">
                <a:sym typeface="+mn-ea"/>
              </a:rPr>
              <a:t>new solutions </a:t>
            </a:r>
            <a:r>
              <a:rPr lang="en-GB" altLang="zh-CN" sz="1100" kern="0" dirty="0" smtClean="0">
                <a:sym typeface="+mn-ea"/>
              </a:rPr>
              <a:t>agreed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200" b="1" kern="0" dirty="0">
                <a:solidFill>
                  <a:prstClr val="black"/>
                </a:solidFill>
                <a:cs typeface="ＭＳ Ｐゴシック" charset="0"/>
              </a:rPr>
              <a:t>Impacts and dependencies on other WGs</a:t>
            </a:r>
            <a:endParaRPr lang="de-DE" altLang="zh-CN" sz="1200" b="1" kern="0" dirty="0">
              <a:solidFill>
                <a:prstClr val="black"/>
              </a:solidFill>
              <a:cs typeface="ＭＳ Ｐゴシック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/>
              <a:t>SA3</a:t>
            </a:r>
            <a:r>
              <a:rPr lang="en-US" altLang="zh-CN" sz="1100" kern="0" dirty="0"/>
              <a:t>: Privacy protection and other security aspects will be coordinated with </a:t>
            </a:r>
            <a:r>
              <a:rPr lang="en-US" altLang="zh-CN" sz="1100" kern="0" dirty="0"/>
              <a:t>SA3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/>
              <a:t>SA5</a:t>
            </a:r>
            <a:r>
              <a:rPr lang="en-US" altLang="zh-CN" sz="1100" kern="0" dirty="0"/>
              <a:t>: Charging and OAM aspects will be coordinated with </a:t>
            </a:r>
            <a:r>
              <a:rPr lang="en-US" altLang="zh-CN" sz="1100" kern="0" dirty="0" smtClean="0"/>
              <a:t>SA5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/>
              <a:t>RAN </a:t>
            </a:r>
            <a:r>
              <a:rPr lang="en-US" altLang="zh-CN" sz="1100" kern="0" dirty="0"/>
              <a:t>TSG/WG: The scope of the sensing study (incl. TUs) will be further aligned in plenary TSG#108 together with RAN </a:t>
            </a:r>
            <a:r>
              <a:rPr lang="en-US" altLang="zh-CN" sz="1100" kern="0" dirty="0" smtClean="0"/>
              <a:t>TSG 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Solutions proposing exposure of sensing results to the UE need to be coordinated / checked with SA1 and </a:t>
            </a:r>
            <a:r>
              <a:rPr lang="en-US" altLang="zh-CN" sz="1100" kern="0" dirty="0"/>
              <a:t>SA3</a:t>
            </a:r>
            <a:endParaRPr lang="en-US" altLang="zh-CN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2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200" b="1" kern="0" dirty="0">
                <a:solidFill>
                  <a:prstClr val="black"/>
                </a:solidFill>
              </a:rPr>
              <a:t>Next Step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kern="0" dirty="0"/>
              <a:t>To update the contents in TR 23.700-14 if necessary, based on the study scope alignment at TGS#108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kern="0" dirty="0"/>
              <a:t>Continue discussing solutions for all the key issues based on updated SID </a:t>
            </a:r>
            <a:r>
              <a:rPr lang="en-US" altLang="zh-CN" sz="1100" kern="0" dirty="0" smtClean="0"/>
              <a:t>scope</a:t>
            </a:r>
            <a:endParaRPr lang="en-US" altLang="zh-CN" sz="1050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99981"/>
              </p:ext>
            </p:extLst>
          </p:nvPr>
        </p:nvGraphicFramePr>
        <p:xfrm>
          <a:off x="303213" y="1109663"/>
          <a:ext cx="8250237" cy="105333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1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32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25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81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13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60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60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528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13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(dd/mm/</a:t>
                      </a:r>
                      <a:r>
                        <a:rPr lang="en-GB" sz="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yyyy</a:t>
                      </a: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WID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51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sym typeface="+mn-ea"/>
                        </a:rPr>
                        <a:t>1070012</a:t>
                      </a:r>
                      <a:endParaRPr lang="en-US" altLang="en-US" sz="10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0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FS_Sensing_ARC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Dec/2025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000" b="0" u="sng" dirty="0">
                          <a:solidFill>
                            <a:srgbClr val="0563C1"/>
                          </a:solidFill>
                          <a:latin typeface="+mn-lt"/>
                        </a:rPr>
                        <a:t>SP-250401</a:t>
                      </a:r>
                    </a:p>
                  </a:txBody>
                  <a:tcPr marL="12700" marR="12700" marT="1270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</a:t>
                      </a:r>
                      <a:r>
                        <a:rPr lang="en-US" altLang="zh-CN" sz="10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altLang="zh-CN" sz="10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u="non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NOTE: the exact completion rate will be updated based on the outcome of TSG#108</a:t>
                      </a:r>
                      <a:endParaRPr lang="en-US" altLang="zh-CN" sz="1200" b="0" u="non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5270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487487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FS_AIML_CN_Ph2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2010601"/>
            <a:ext cx="8250237" cy="285826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>
                <a:solidFill>
                  <a:prstClr val="black"/>
                </a:solidFill>
              </a:rPr>
              <a:t>Progress since SA2#107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100" kern="0" dirty="0">
                <a:sym typeface="+mn-ea"/>
              </a:rPr>
              <a:t>TR 23.700-04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100" kern="0" dirty="0" smtClean="0">
                <a:sym typeface="+mn-ea"/>
              </a:rPr>
              <a:t>1 </a:t>
            </a:r>
            <a:r>
              <a:rPr lang="en-GB" altLang="zh-CN" sz="1100" kern="0" dirty="0">
                <a:sym typeface="+mn-ea"/>
              </a:rPr>
              <a:t>LS out for AI/ML UE sided data </a:t>
            </a:r>
            <a:r>
              <a:rPr lang="en-GB" altLang="zh-CN" sz="1100" kern="0" dirty="0" smtClean="0">
                <a:sym typeface="+mn-ea"/>
              </a:rPr>
              <a:t>collection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100" kern="0" dirty="0" smtClean="0">
                <a:sym typeface="+mn-ea"/>
              </a:rPr>
              <a:t>TR </a:t>
            </a:r>
            <a:r>
              <a:rPr lang="en-GB" altLang="zh-CN" sz="1100" kern="0" dirty="0">
                <a:sym typeface="+mn-ea"/>
              </a:rPr>
              <a:t>skeleton, architecture assumptions, solutions for KT#1 and KI#2, use cases for WT#2, key issues and solutions for </a:t>
            </a:r>
            <a:r>
              <a:rPr lang="en-GB" altLang="zh-CN" sz="1100" kern="0" dirty="0" smtClean="0">
                <a:sym typeface="+mn-ea"/>
              </a:rPr>
              <a:t>WT#1 </a:t>
            </a:r>
            <a:endParaRPr lang="en-GB" altLang="zh-CN" sz="1100" kern="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100" kern="0" dirty="0">
                <a:sym typeface="+mn-ea"/>
              </a:rPr>
              <a:t>3 TU used and 2 TU left for the Study </a:t>
            </a:r>
            <a:r>
              <a:rPr lang="en-GB" altLang="zh-CN" sz="1100" kern="0" dirty="0" smtClean="0">
                <a:sym typeface="+mn-ea"/>
              </a:rPr>
              <a:t>Phase</a:t>
            </a:r>
            <a:endParaRPr lang="en-GB" altLang="zh-CN" sz="1100" kern="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100" kern="0" dirty="0">
                <a:sym typeface="+mn-ea"/>
              </a:rPr>
              <a:t>2 Key Issues agreed for the </a:t>
            </a:r>
            <a:r>
              <a:rPr lang="en-GB" altLang="zh-CN" sz="1100" kern="0" dirty="0" smtClean="0">
                <a:sym typeface="+mn-ea"/>
              </a:rPr>
              <a:t>study</a:t>
            </a:r>
            <a:endParaRPr lang="en-US" altLang="zh-CN" sz="1100" kern="0" dirty="0" smtClean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200" b="1" dirty="0" smtClean="0">
                <a:solidFill>
                  <a:prstClr val="black"/>
                </a:solidFill>
              </a:rPr>
              <a:t>Impacts </a:t>
            </a:r>
            <a:r>
              <a:rPr lang="en-US" altLang="zh-CN" sz="1200" b="1" dirty="0">
                <a:solidFill>
                  <a:prstClr val="black"/>
                </a:solidFill>
              </a:rPr>
              <a:t>and </a:t>
            </a:r>
            <a:r>
              <a:rPr lang="en-US" altLang="zh-CN" sz="1200" b="1" dirty="0" smtClean="0">
                <a:solidFill>
                  <a:prstClr val="black"/>
                </a:solidFill>
              </a:rPr>
              <a:t>dependencies on other WGs</a:t>
            </a:r>
            <a:endParaRPr lang="de-DE" altLang="zh-CN" sz="12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100" kern="0" dirty="0"/>
              <a:t>Potential user consent and privacy enhancements are under SA3 scope, then SA2 may need to align with SA3</a:t>
            </a:r>
            <a:r>
              <a:rPr lang="en-US" altLang="zh-CN" sz="1100" kern="0" dirty="0"/>
              <a:t>.</a:t>
            </a:r>
            <a:r>
              <a:rPr lang="en-GB" sz="1100" kern="0" dirty="0"/>
              <a:t> This study considers user consent and privacy as currently defined in SA2 </a:t>
            </a:r>
            <a:r>
              <a:rPr lang="en-GB" sz="1100" kern="0" dirty="0" smtClean="0"/>
              <a:t>specifications</a:t>
            </a:r>
            <a:endParaRPr lang="en-US" altLang="zh-CN" sz="110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2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200" b="1" kern="0" dirty="0">
                <a:solidFill>
                  <a:prstClr val="black"/>
                </a:solidFill>
              </a:rPr>
              <a:t>Next Step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Solution updates to resolve ENs (with higher priority) and last chance for new solution(s</a:t>
            </a:r>
            <a:r>
              <a:rPr lang="en-US" altLang="zh-CN" sz="11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altLang="zh-CN" sz="11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103728"/>
              </p:ext>
            </p:extLst>
          </p:nvPr>
        </p:nvGraphicFramePr>
        <p:xfrm>
          <a:off x="303213" y="1109663"/>
          <a:ext cx="8250237" cy="90093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453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39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1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05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22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60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60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528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13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(dd/mm/</a:t>
                      </a:r>
                      <a:r>
                        <a:rPr lang="en-GB" sz="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yyyy</a:t>
                      </a: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WID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51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0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0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altLang="zh-CN" sz="1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000" b="0" u="sng" dirty="0">
                          <a:solidFill>
                            <a:srgbClr val="0563C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hlinkClick r:id="rId4"/>
                        </a:rPr>
                        <a:t>SP-250413</a:t>
                      </a:r>
                      <a:endParaRPr lang="en-US" altLang="en-US" sz="1000" b="0" u="sng" dirty="0">
                        <a:solidFill>
                          <a:srgbClr val="0563C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700" marR="12700" marT="1270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5270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6050909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FS_EnergySys_Ph2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958975"/>
            <a:ext cx="8250237" cy="290988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>
                <a:solidFill>
                  <a:prstClr val="black"/>
                </a:solidFill>
              </a:rPr>
              <a:t>Progress since SA2#107 </a:t>
            </a:r>
            <a:endParaRPr lang="de-DE" altLang="de-DE" sz="1200" b="1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000" dirty="0"/>
              <a:t>Approved updated TR skeleton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000" dirty="0"/>
              <a:t>Approved 5 solution related to KI1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000" dirty="0"/>
              <a:t>Approved 6 solutions related to KI2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000" dirty="0"/>
              <a:t>Approved 5 solutions related to </a:t>
            </a:r>
            <a:r>
              <a:rPr lang="en-US" altLang="ko-KR" sz="1000" dirty="0" smtClean="0"/>
              <a:t>KI3</a:t>
            </a:r>
            <a:endParaRPr lang="de-DE" altLang="de-DE" sz="1000" b="1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200" b="1" dirty="0" smtClean="0">
                <a:solidFill>
                  <a:prstClr val="black"/>
                </a:solidFill>
              </a:rPr>
              <a:t>RAN </a:t>
            </a:r>
            <a:r>
              <a:rPr lang="en-US" altLang="zh-CN" sz="1200" b="1" dirty="0">
                <a:solidFill>
                  <a:prstClr val="black"/>
                </a:solidFill>
              </a:rPr>
              <a:t>impacts and dependencies</a:t>
            </a:r>
            <a:endParaRPr lang="de-DE" altLang="zh-CN" sz="12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100" dirty="0">
                <a:sym typeface="+mn-ea"/>
              </a:rPr>
              <a:t>Dependency on SA5 related to new performance measurements regarding renewable energy.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100" dirty="0">
                <a:sym typeface="+mn-ea"/>
              </a:rPr>
              <a:t>Dependency on RAN WGs regarding new performance measurements</a:t>
            </a:r>
            <a:endParaRPr lang="en-US" altLang="zh-CN" sz="110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2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de-DE" altLang="de-DE" sz="1100" dirty="0"/>
              <a:t>Improvements of </a:t>
            </a:r>
            <a:r>
              <a:rPr lang="zh-CN" altLang="en-US" sz="1100" dirty="0"/>
              <a:t>“</a:t>
            </a:r>
            <a:r>
              <a:rPr lang="de-DE" altLang="de-DE" sz="1100" dirty="0"/>
              <a:t>accuracy“ in terms of energy related measurements for Rel-20 is still open.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de-DE" altLang="de-DE" sz="1100" dirty="0"/>
              <a:t>There are at least 2 contradicting solution types on discovery and selection of NFs considering energy metrics.   </a:t>
            </a:r>
            <a:endParaRPr lang="en-US" altLang="zh-CN" sz="110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200" b="1" kern="0" dirty="0">
                <a:solidFill>
                  <a:prstClr val="black"/>
                </a:solidFill>
              </a:rPr>
              <a:t>Next </a:t>
            </a:r>
            <a:r>
              <a:rPr lang="de-DE" altLang="zh-CN" sz="1200" b="1" kern="0" dirty="0" smtClean="0">
                <a:solidFill>
                  <a:prstClr val="black"/>
                </a:solidFill>
              </a:rPr>
              <a:t>Steps</a:t>
            </a:r>
            <a:endParaRPr lang="de-DE" altLang="zh-CN" sz="12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100" spc="-20" dirty="0">
                <a:sym typeface="+mn-ea"/>
              </a:rPr>
              <a:t>Try to agree on the notion of </a:t>
            </a:r>
            <a:r>
              <a:rPr lang="de-DE" altLang="ko-KR" sz="1100" spc="-20" dirty="0">
                <a:sym typeface="+mn-ea"/>
              </a:rPr>
              <a:t>accuracy related to energy related measurements for Rel-20.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ko-KR" sz="1100" spc="-20" dirty="0">
                <a:sym typeface="+mn-ea"/>
              </a:rPr>
              <a:t>Continue to handle new solutons for KI1, KI 2 and KI 3</a:t>
            </a:r>
            <a:endParaRPr lang="en-US" altLang="zh-CN" sz="1100" kern="0" dirty="0">
              <a:solidFill>
                <a:prstClr val="black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226966"/>
              </p:ext>
            </p:extLst>
          </p:nvPr>
        </p:nvGraphicFramePr>
        <p:xfrm>
          <a:off x="303213" y="1109663"/>
          <a:ext cx="8250237" cy="66657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24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6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1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14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13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60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60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528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13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(dd/mm/</a:t>
                      </a:r>
                      <a:r>
                        <a:rPr lang="en-GB" sz="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yyyy</a:t>
                      </a: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WID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511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1070058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New SID on Energy Efficiency and Energy Saving Phase 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FS_EnergySys_Ph2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12/12/2025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SP-250417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50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35270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0669955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</a:t>
            </a:r>
            <a:r>
              <a:rPr lang="en-GB" sz="1500" dirty="0" smtClean="0"/>
              <a:t>SA#107, </a:t>
            </a:r>
            <a:r>
              <a:rPr lang="en-GB" sz="1500" dirty="0"/>
              <a:t>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b="1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de-DE" sz="2000" b="1" dirty="0" smtClean="0">
                <a:solidFill>
                  <a:schemeClr val="tx1"/>
                </a:solidFill>
              </a:rPr>
              <a:t>2.7) IETF </a:t>
            </a:r>
            <a:r>
              <a:rPr lang="en-GB" altLang="de-DE" sz="2000" b="1" dirty="0" smtClean="0">
                <a:solidFill>
                  <a:schemeClr val="tx1"/>
                </a:solidFill>
              </a:rPr>
              <a:t>and External SDO Normative Reference Update</a:t>
            </a:r>
            <a:endParaRPr lang="de-DE" altLang="de-DE" sz="2000" b="1" dirty="0" smtClean="0">
              <a:solidFill>
                <a:schemeClr val="tx1"/>
              </a:solidFill>
            </a:endParaRPr>
          </a:p>
        </p:txBody>
      </p:sp>
      <p:sp>
        <p:nvSpPr>
          <p:cNvPr id="5529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endParaRPr lang="de-DE" altLang="en-US" sz="1800" smtClean="0"/>
          </a:p>
          <a:p>
            <a:pPr marL="341313" indent="-341313" eaLnBrk="1" hangingPunct="1"/>
            <a:endParaRPr lang="en-US" altLang="de-DE" sz="1800" smtClean="0"/>
          </a:p>
          <a:p>
            <a:pPr marL="341313" indent="-341313">
              <a:buFontTx/>
              <a:buNone/>
            </a:pPr>
            <a:endParaRPr lang="en-US" altLang="de-DE" smtClean="0"/>
          </a:p>
          <a:p>
            <a:pPr marL="341313" indent="-341313" eaLnBrk="1" hangingPunct="1">
              <a:buFontTx/>
              <a:buNone/>
            </a:pPr>
            <a:endParaRPr lang="en-US" altLang="de-DE" smtClean="0"/>
          </a:p>
          <a:p>
            <a:pPr marL="341313" indent="-341313" eaLnBrk="1" hangingPunct="1"/>
            <a:endParaRPr lang="en-GB" altLang="de-DE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596900" y="1289050"/>
            <a:ext cx="617220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GB" sz="1600" kern="0" dirty="0" smtClean="0"/>
              <a:t>None</a:t>
            </a:r>
            <a:endParaRPr lang="en-US" sz="1600" kern="0" dirty="0"/>
          </a:p>
          <a:p>
            <a:pPr eaLnBrk="1" hangingPunct="1">
              <a:defRPr/>
            </a:pPr>
            <a:endParaRPr lang="en-GB" sz="1200" kern="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</a:t>
            </a:r>
            <a:r>
              <a:rPr lang="en-GB" sz="1500" dirty="0" smtClean="0"/>
              <a:t>SA#107, </a:t>
            </a:r>
            <a:r>
              <a:rPr lang="en-GB" sz="1500" dirty="0"/>
              <a:t>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b="1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708025" y="66675"/>
            <a:ext cx="5922963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 smtClean="0">
                <a:solidFill>
                  <a:schemeClr val="tx1"/>
                </a:solidFill>
              </a:rPr>
              <a:t>3) SA2 Work Planning: </a:t>
            </a:r>
            <a:r>
              <a:rPr lang="en-US" altLang="en-US" sz="2800" b="1" dirty="0" smtClean="0">
                <a:solidFill>
                  <a:schemeClr val="tx1"/>
                </a:solidFill>
              </a:rPr>
              <a:t>Rel-20 progress</a:t>
            </a:r>
            <a:endParaRPr lang="en-US" altLang="en-US" sz="2800" b="1" dirty="0" smtClean="0">
              <a:solidFill>
                <a:schemeClr val="tx1"/>
              </a:solidFill>
            </a:endParaRP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708025" y="1024656"/>
            <a:ext cx="1797050" cy="1276834"/>
          </a:xfrm>
        </p:spPr>
        <p:txBody>
          <a:bodyPr/>
          <a:lstStyle/>
          <a:p>
            <a:pPr eaLnBrk="1" hangingPunct="1">
              <a:spcBef>
                <a:spcPts val="225"/>
              </a:spcBef>
              <a:defRPr/>
            </a:pPr>
            <a:r>
              <a:rPr lang="en-US" sz="1400" dirty="0"/>
              <a:t>Summary of status of </a:t>
            </a:r>
            <a:r>
              <a:rPr lang="en-US" sz="1400" dirty="0" smtClean="0"/>
              <a:t>Rel-20 </a:t>
            </a:r>
            <a:r>
              <a:rPr lang="en-US" sz="1400" dirty="0" smtClean="0"/>
              <a:t>work and study items (excluding </a:t>
            </a:r>
            <a:r>
              <a:rPr lang="en-US" sz="1400" dirty="0" smtClean="0"/>
              <a:t>TEI20)</a:t>
            </a:r>
            <a:endParaRPr lang="en-US" sz="1400" dirty="0"/>
          </a:p>
          <a:p>
            <a:pPr eaLnBrk="1" hangingPunct="1">
              <a:spcBef>
                <a:spcPts val="225"/>
              </a:spcBef>
              <a:defRPr/>
            </a:pPr>
            <a:endParaRPr lang="en-US" sz="1350" dirty="0"/>
          </a:p>
          <a:p>
            <a:pPr eaLnBrk="1" hangingPunct="1">
              <a:spcBef>
                <a:spcPts val="225"/>
              </a:spcBef>
              <a:defRPr/>
            </a:pPr>
            <a:endParaRPr lang="en-US" sz="1350" dirty="0"/>
          </a:p>
          <a:p>
            <a:pPr eaLnBrk="1" hangingPunct="1">
              <a:spcBef>
                <a:spcPts val="225"/>
              </a:spcBef>
              <a:defRPr/>
            </a:pPr>
            <a:endParaRPr lang="en-US" sz="1350" dirty="0"/>
          </a:p>
          <a:p>
            <a:pPr marL="0" indent="0" eaLnBrk="1" hangingPunct="1">
              <a:spcBef>
                <a:spcPts val="225"/>
              </a:spcBef>
              <a:buFontTx/>
              <a:buNone/>
              <a:defRPr/>
            </a:pPr>
            <a:endParaRPr lang="en-US" sz="135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781018"/>
              </p:ext>
            </p:extLst>
          </p:nvPr>
        </p:nvGraphicFramePr>
        <p:xfrm>
          <a:off x="2595966" y="1110114"/>
          <a:ext cx="6121831" cy="1508760"/>
        </p:xfrm>
        <a:graphic>
          <a:graphicData uri="http://schemas.openxmlformats.org/drawingml/2006/table">
            <a:tbl>
              <a:tblPr/>
              <a:tblGrid>
                <a:gridCol w="2402238">
                  <a:extLst>
                    <a:ext uri="{9D8B030D-6E8A-4147-A177-3AD203B41FA5}">
                      <a16:colId xmlns:a16="http://schemas.microsoft.com/office/drawing/2014/main" val="1622767971"/>
                    </a:ext>
                  </a:extLst>
                </a:gridCol>
                <a:gridCol w="798162">
                  <a:extLst>
                    <a:ext uri="{9D8B030D-6E8A-4147-A177-3AD203B41FA5}">
                      <a16:colId xmlns:a16="http://schemas.microsoft.com/office/drawing/2014/main" val="2809129228"/>
                    </a:ext>
                  </a:extLst>
                </a:gridCol>
                <a:gridCol w="906651">
                  <a:extLst>
                    <a:ext uri="{9D8B030D-6E8A-4147-A177-3AD203B41FA5}">
                      <a16:colId xmlns:a16="http://schemas.microsoft.com/office/drawing/2014/main" val="1187397245"/>
                    </a:ext>
                  </a:extLst>
                </a:gridCol>
                <a:gridCol w="2014780">
                  <a:extLst>
                    <a:ext uri="{9D8B030D-6E8A-4147-A177-3AD203B41FA5}">
                      <a16:colId xmlns:a16="http://schemas.microsoft.com/office/drawing/2014/main" val="281893620"/>
                    </a:ext>
                  </a:extLst>
                </a:gridCol>
              </a:tblGrid>
              <a:tr h="3726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GB" sz="105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Item</a:t>
                      </a:r>
                      <a:endParaRPr lang="en-GB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Study </a:t>
                      </a:r>
                      <a:r>
                        <a:rPr lang="en-GB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Item status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Work Item status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Comment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247254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FS_5GSAT_Ph4_ARC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30%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N/A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495829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FS_Sensing_ARC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35%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  <a:endPara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3284250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FS_AIML_CN_Ph2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50%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  <a:endPara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880324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FS_EnergySys_Ph2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50%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  <a:endPara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083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988698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>
          <a:xfrm>
            <a:off x="715963" y="66675"/>
            <a:ext cx="5915025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 smtClean="0">
                <a:solidFill>
                  <a:schemeClr val="tx1"/>
                </a:solidFill>
              </a:rPr>
              <a:t>3) SA2 Work Planning: Rel-20 5GA</a:t>
            </a:r>
          </a:p>
        </p:txBody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>
          <a:xfrm>
            <a:off x="715963" y="1017345"/>
            <a:ext cx="6731000" cy="3502025"/>
          </a:xfrm>
        </p:spPr>
        <p:txBody>
          <a:bodyPr/>
          <a:lstStyle/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400" dirty="0" smtClean="0"/>
              <a:t>5GA WIDs and </a:t>
            </a:r>
            <a:r>
              <a:rPr lang="en-US" altLang="en-US" sz="1400" dirty="0"/>
              <a:t>SIDs </a:t>
            </a:r>
            <a:r>
              <a:rPr lang="en-US" altLang="en-US" sz="1400" dirty="0" smtClean="0"/>
              <a:t>summary – already approved by SA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82766" y="4460776"/>
            <a:ext cx="1527982" cy="2462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smtClean="0"/>
              <a:t>* Study </a:t>
            </a:r>
            <a:r>
              <a:rPr lang="en-GB" dirty="0"/>
              <a:t>+ Norm = </a:t>
            </a:r>
            <a:r>
              <a:rPr lang="en-GB" dirty="0" smtClean="0"/>
              <a:t>Total</a:t>
            </a: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966811"/>
              </p:ext>
            </p:extLst>
          </p:nvPr>
        </p:nvGraphicFramePr>
        <p:xfrm>
          <a:off x="982766" y="1483297"/>
          <a:ext cx="7315200" cy="22829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0972">
                  <a:extLst>
                    <a:ext uri="{9D8B030D-6E8A-4147-A177-3AD203B41FA5}">
                      <a16:colId xmlns:a16="http://schemas.microsoft.com/office/drawing/2014/main" val="976351858"/>
                    </a:ext>
                  </a:extLst>
                </a:gridCol>
                <a:gridCol w="2059537">
                  <a:extLst>
                    <a:ext uri="{9D8B030D-6E8A-4147-A177-3AD203B41FA5}">
                      <a16:colId xmlns:a16="http://schemas.microsoft.com/office/drawing/2014/main" val="3167728151"/>
                    </a:ext>
                  </a:extLst>
                </a:gridCol>
                <a:gridCol w="1485310">
                  <a:extLst>
                    <a:ext uri="{9D8B030D-6E8A-4147-A177-3AD203B41FA5}">
                      <a16:colId xmlns:a16="http://schemas.microsoft.com/office/drawing/2014/main" val="3348357385"/>
                    </a:ext>
                  </a:extLst>
                </a:gridCol>
                <a:gridCol w="808780">
                  <a:extLst>
                    <a:ext uri="{9D8B030D-6E8A-4147-A177-3AD203B41FA5}">
                      <a16:colId xmlns:a16="http://schemas.microsoft.com/office/drawing/2014/main" val="1596100865"/>
                    </a:ext>
                  </a:extLst>
                </a:gridCol>
                <a:gridCol w="1380601">
                  <a:extLst>
                    <a:ext uri="{9D8B030D-6E8A-4147-A177-3AD203B41FA5}">
                      <a16:colId xmlns:a16="http://schemas.microsoft.com/office/drawing/2014/main" val="585444242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Topic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SID/WID titles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Acronym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TU </a:t>
                      </a:r>
                      <a:r>
                        <a:rPr lang="en-GB" sz="1000" dirty="0" smtClean="0">
                          <a:effectLst/>
                        </a:rPr>
                        <a:t>estimates *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Status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02455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Integration of satellite components in the 5G architecture Phase 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Study on Integration of satellite components in the 5G architecture Phase 4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FS_5GSAT_Ph4_ARC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8.5 + 8.5 = 17</a:t>
                      </a: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Approved in SA#107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436139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AI/ML Enhancements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Study on Core Network Enhanced Support for Artificial Intelligence (AI) / Machine Learning (ML) Phase 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FS_AIML_CN_Ph2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5 + 2 </a:t>
                      </a:r>
                      <a:r>
                        <a:rPr lang="en-GB" sz="1000" baseline="0" dirty="0" smtClean="0">
                          <a:effectLst/>
                        </a:rPr>
                        <a:t> = 7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aseline="0" dirty="0" smtClean="0">
                          <a:effectLst/>
                        </a:rPr>
                        <a:t>(plus WT#1 normative TU’s)</a:t>
                      </a: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Approved in SA#107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90581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Integrated Sensing and Communication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Stage 2 for Integrated Sensing and Communication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FS_Sensing_ARC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 consensus</a:t>
                      </a:r>
                      <a:endParaRPr lang="en-GB" sz="14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Approved in SA#107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94876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Energy Efficiency Enhancements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Study on Energy Efficiency and Energy Saving Phase2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FS_EnergySys_Ph2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r>
                        <a:rPr lang="en-GB" sz="1000" dirty="0" smtClean="0">
                          <a:effectLst/>
                        </a:rPr>
                        <a:t>6 + 6 = 12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Approved in SA#107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1924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764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774700" y="171450"/>
            <a:ext cx="6542088" cy="857250"/>
          </a:xfrm>
        </p:spPr>
        <p:txBody>
          <a:bodyPr/>
          <a:lstStyle/>
          <a:p>
            <a:pPr algn="l" eaLnBrk="1" hangingPunct="1"/>
            <a:r>
              <a:rPr lang="de-DE" altLang="de-DE" b="1" smtClean="0">
                <a:solidFill>
                  <a:schemeClr val="tx1"/>
                </a:solidFill>
              </a:rPr>
              <a:t>1) General Aspects (2/7)</a:t>
            </a: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774700" y="1028700"/>
            <a:ext cx="6173788" cy="3690938"/>
          </a:xfrm>
        </p:spPr>
        <p:txBody>
          <a:bodyPr/>
          <a:lstStyle/>
          <a:p>
            <a:pPr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SA2 WG </a:t>
            </a:r>
            <a:r>
              <a:rPr lang="en-GB" altLang="ko-KR" sz="1600" b="1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leadership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endParaRPr lang="en-GB" altLang="ko-KR" sz="1350" dirty="0"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lvl="1" eaLnBrk="1" hangingPunct="1">
              <a:defRPr/>
            </a:pPr>
            <a:r>
              <a:rPr lang="en-GB" altLang="ko-KR" sz="14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Chair</a:t>
            </a:r>
            <a:r>
              <a:rPr lang="en-GB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Andrew Bennett (Samsung)</a:t>
            </a:r>
          </a:p>
          <a:p>
            <a:pPr lvl="1" eaLnBrk="1" hangingPunct="1">
              <a:defRPr/>
            </a:pPr>
            <a:r>
              <a:rPr lang="en-GB" altLang="ko-KR" sz="14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Vice Chairs</a:t>
            </a:r>
            <a:r>
              <a:rPr lang="en-GB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Dario Serafino Tonesi (Qualcomm), Wanqiang Zhang (Huawei) </a:t>
            </a:r>
          </a:p>
          <a:p>
            <a:pPr lvl="1" eaLnBrk="1" hangingPunct="1">
              <a:defRPr/>
            </a:pPr>
            <a:r>
              <a:rPr lang="en-GB" altLang="ko-KR" sz="14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Secretary</a:t>
            </a:r>
            <a:r>
              <a:rPr lang="en-GB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Maurice Pope (MCC)</a:t>
            </a:r>
          </a:p>
          <a:p>
            <a:pPr marL="0" lvl="1" indent="0" eaLnBrk="1" hangingPunct="1">
              <a:buFont typeface="Arial" panose="020B0604020202020204" pitchFamily="34" charset="0"/>
              <a:buNone/>
              <a:defRPr/>
            </a:pPr>
            <a:endParaRPr lang="en-GB" altLang="ko-KR" sz="1350" dirty="0"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marL="213122" indent="0" eaLnBrk="1" hangingPunct="1">
              <a:buFontTx/>
              <a:buNone/>
              <a:defRPr/>
            </a:pPr>
            <a:r>
              <a:rPr lang="en-GB" alt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Many thanks to Maurice Pope, and Vice Chairs </a:t>
            </a:r>
            <a:r>
              <a:rPr lang="en-GB" alt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Wanqiang</a:t>
            </a:r>
            <a:r>
              <a:rPr lang="en-GB" alt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Zhang and Dario Serafino </a:t>
            </a:r>
            <a:r>
              <a:rPr lang="en-GB" alt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Tonesi</a:t>
            </a:r>
            <a:r>
              <a:rPr lang="en-GB" alt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, for their outstanding support during this </a:t>
            </a:r>
            <a:r>
              <a:rPr lang="en-GB" alt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quarter</a:t>
            </a:r>
          </a:p>
          <a:p>
            <a:pPr marL="213122" indent="0" eaLnBrk="1" hangingPunct="1">
              <a:buFontTx/>
              <a:buNone/>
              <a:defRPr/>
            </a:pPr>
            <a:r>
              <a:rPr lang="en-GB" altLang="de-DE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Chair and Vice Chairs were re-elected by acclamation in SA2#169</a:t>
            </a:r>
            <a:endParaRPr lang="en-GB" altLang="de-DE" sz="14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3122" indent="0" eaLnBrk="1" hangingPunct="1">
              <a:buFontTx/>
              <a:buNone/>
              <a:defRPr/>
            </a:pPr>
            <a:r>
              <a:rPr lang="en-GB" altLang="de-DE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</a:t>
            </a:r>
            <a:r>
              <a:rPr lang="en-GB" altLang="de-DE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thanks </a:t>
            </a:r>
            <a:r>
              <a:rPr lang="en-GB" altLang="de-DE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GB" altLang="de-DE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moderators of the Rel-20 5GA </a:t>
            </a:r>
            <a:r>
              <a:rPr lang="en-GB" altLang="de-DE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Rel-20 6G SID and WID discussions for their great work during Q1 and Q2</a:t>
            </a:r>
            <a:endParaRPr lang="en-GB" altLang="de-DE" sz="1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>
          <a:xfrm>
            <a:off x="715963" y="66675"/>
            <a:ext cx="5915025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 smtClean="0">
                <a:solidFill>
                  <a:schemeClr val="tx1"/>
                </a:solidFill>
              </a:rPr>
              <a:t>3) SA2 Work Planning: Rel-20 5GA</a:t>
            </a:r>
          </a:p>
        </p:txBody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>
          <a:xfrm>
            <a:off x="715963" y="1017345"/>
            <a:ext cx="6731000" cy="3502025"/>
          </a:xfrm>
        </p:spPr>
        <p:txBody>
          <a:bodyPr/>
          <a:lstStyle/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400" dirty="0" smtClean="0"/>
              <a:t>5GA WIDs and </a:t>
            </a:r>
            <a:r>
              <a:rPr lang="en-US" altLang="en-US" sz="1400" dirty="0"/>
              <a:t>SIDs </a:t>
            </a:r>
            <a:r>
              <a:rPr lang="en-US" altLang="en-US" sz="1400" dirty="0" smtClean="0"/>
              <a:t>summary – approved by SA2 but not yet by SA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82766" y="4460776"/>
            <a:ext cx="1527982" cy="2462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smtClean="0"/>
              <a:t>* Study </a:t>
            </a:r>
            <a:r>
              <a:rPr lang="en-GB" dirty="0"/>
              <a:t>+ Norm = </a:t>
            </a:r>
            <a:r>
              <a:rPr lang="en-GB" dirty="0" smtClean="0"/>
              <a:t>Total</a:t>
            </a:r>
            <a:endParaRPr lang="en-GB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771698"/>
              </p:ext>
            </p:extLst>
          </p:nvPr>
        </p:nvGraphicFramePr>
        <p:xfrm>
          <a:off x="982766" y="1447270"/>
          <a:ext cx="7340838" cy="26913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39666">
                  <a:extLst>
                    <a:ext uri="{9D8B030D-6E8A-4147-A177-3AD203B41FA5}">
                      <a16:colId xmlns:a16="http://schemas.microsoft.com/office/drawing/2014/main" val="3590566072"/>
                    </a:ext>
                  </a:extLst>
                </a:gridCol>
                <a:gridCol w="1597822">
                  <a:extLst>
                    <a:ext uri="{9D8B030D-6E8A-4147-A177-3AD203B41FA5}">
                      <a16:colId xmlns:a16="http://schemas.microsoft.com/office/drawing/2014/main" val="79443123"/>
                    </a:ext>
                  </a:extLst>
                </a:gridCol>
                <a:gridCol w="1597822">
                  <a:extLst>
                    <a:ext uri="{9D8B030D-6E8A-4147-A177-3AD203B41FA5}">
                      <a16:colId xmlns:a16="http://schemas.microsoft.com/office/drawing/2014/main" val="2174075487"/>
                    </a:ext>
                  </a:extLst>
                </a:gridCol>
                <a:gridCol w="1252764">
                  <a:extLst>
                    <a:ext uri="{9D8B030D-6E8A-4147-A177-3AD203B41FA5}">
                      <a16:colId xmlns:a16="http://schemas.microsoft.com/office/drawing/2014/main" val="4209562889"/>
                    </a:ext>
                  </a:extLst>
                </a:gridCol>
                <a:gridCol w="1252764">
                  <a:extLst>
                    <a:ext uri="{9D8B030D-6E8A-4147-A177-3AD203B41FA5}">
                      <a16:colId xmlns:a16="http://schemas.microsoft.com/office/drawing/2014/main" val="201425416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Topic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SID/WID titles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Acronym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TU </a:t>
                      </a:r>
                      <a:r>
                        <a:rPr lang="en-GB" sz="1000" dirty="0" smtClean="0">
                          <a:effectLst/>
                        </a:rPr>
                        <a:t>estimates *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Status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52250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Ambient IoT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Architecture support of Ambient power-enabled Internet of Things-Phase 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FS_AmbientIoT_ARC_Ph2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 + 6 = 12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Approved in SA2#169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54426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Indirect Network Sharing Phase 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Indirect Network Sharing phase2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NetShare_ph2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0 + </a:t>
                      </a:r>
                      <a:r>
                        <a:rPr lang="en-GB" sz="1000" dirty="0" smtClean="0">
                          <a:effectLst/>
                        </a:rPr>
                        <a:t>2 </a:t>
                      </a:r>
                      <a:r>
                        <a:rPr lang="en-GB" sz="1000" dirty="0">
                          <a:effectLst/>
                        </a:rPr>
                        <a:t>= </a:t>
                      </a:r>
                      <a:r>
                        <a:rPr lang="en-GB" sz="1000" dirty="0" smtClean="0">
                          <a:effectLst/>
                        </a:rPr>
                        <a:t>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Approved in SA2#169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29671914"/>
                  </a:ext>
                </a:extLst>
              </a:tr>
              <a:tr h="19050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Mission Critical Services, Multimedia Priority Services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MPS Enhancements for IoT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FS_MPS_IOT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 + 3 = 6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Approved in SA2#169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71118328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5G ProSe Phase 4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ProSe_Ph4-ARC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 + 1 = 1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Approved in SA2#169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0237767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NG_RTC continuation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Study on system architecture for next generation real time communication services phase 3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FS_NG_RTC_Ph3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5 + 4 = 9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Approved in SA2#169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604408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SMS to Emergency Centre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Study on Short Message Service to Emergency Response Centre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FS_SMS2EC_Ph2_ARC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 + 3.5 = 7.5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Approved in SA2#169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75430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573612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>
          <a:xfrm>
            <a:off x="715963" y="66675"/>
            <a:ext cx="5915025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 smtClean="0">
                <a:solidFill>
                  <a:schemeClr val="tx1"/>
                </a:solidFill>
              </a:rPr>
              <a:t>3) SA2 Work Planning: Rel-20 5GA</a:t>
            </a:r>
          </a:p>
        </p:txBody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>
          <a:xfrm>
            <a:off x="715963" y="1017345"/>
            <a:ext cx="6731000" cy="3502025"/>
          </a:xfrm>
        </p:spPr>
        <p:txBody>
          <a:bodyPr/>
          <a:lstStyle/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400" dirty="0" smtClean="0"/>
              <a:t>5GA WIDs and </a:t>
            </a:r>
            <a:r>
              <a:rPr lang="en-US" altLang="en-US" sz="1400" dirty="0"/>
              <a:t>SIDs </a:t>
            </a:r>
            <a:r>
              <a:rPr lang="en-US" altLang="en-US" sz="1400" dirty="0" smtClean="0"/>
              <a:t>summary – not approved by SA2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82766" y="4460776"/>
            <a:ext cx="1527982" cy="2462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smtClean="0"/>
              <a:t>* Study </a:t>
            </a:r>
            <a:r>
              <a:rPr lang="en-GB" dirty="0"/>
              <a:t>+ Norm = </a:t>
            </a:r>
            <a:r>
              <a:rPr lang="en-GB" dirty="0" smtClean="0"/>
              <a:t>Total</a:t>
            </a: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210092"/>
              </p:ext>
            </p:extLst>
          </p:nvPr>
        </p:nvGraphicFramePr>
        <p:xfrm>
          <a:off x="982766" y="1433341"/>
          <a:ext cx="7298108" cy="24734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30122">
                  <a:extLst>
                    <a:ext uri="{9D8B030D-6E8A-4147-A177-3AD203B41FA5}">
                      <a16:colId xmlns:a16="http://schemas.microsoft.com/office/drawing/2014/main" val="1479617696"/>
                    </a:ext>
                  </a:extLst>
                </a:gridCol>
                <a:gridCol w="1588521">
                  <a:extLst>
                    <a:ext uri="{9D8B030D-6E8A-4147-A177-3AD203B41FA5}">
                      <a16:colId xmlns:a16="http://schemas.microsoft.com/office/drawing/2014/main" val="3952800261"/>
                    </a:ext>
                  </a:extLst>
                </a:gridCol>
                <a:gridCol w="1588521">
                  <a:extLst>
                    <a:ext uri="{9D8B030D-6E8A-4147-A177-3AD203B41FA5}">
                      <a16:colId xmlns:a16="http://schemas.microsoft.com/office/drawing/2014/main" val="2354213926"/>
                    </a:ext>
                  </a:extLst>
                </a:gridCol>
                <a:gridCol w="1245472">
                  <a:extLst>
                    <a:ext uri="{9D8B030D-6E8A-4147-A177-3AD203B41FA5}">
                      <a16:colId xmlns:a16="http://schemas.microsoft.com/office/drawing/2014/main" val="348911857"/>
                    </a:ext>
                  </a:extLst>
                </a:gridCol>
                <a:gridCol w="1245472">
                  <a:extLst>
                    <a:ext uri="{9D8B030D-6E8A-4147-A177-3AD203B41FA5}">
                      <a16:colId xmlns:a16="http://schemas.microsoft.com/office/drawing/2014/main" val="93779462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Topic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SID/WID titles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Acronym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TU </a:t>
                      </a:r>
                      <a:r>
                        <a:rPr lang="en-GB" sz="1000" dirty="0" smtClean="0">
                          <a:effectLst/>
                        </a:rPr>
                        <a:t>estimates *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Status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9434124"/>
                  </a:ext>
                </a:extLst>
              </a:tr>
              <a:tr h="19050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User Identities and Authentication Architecture – Phase 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Study on Identifying non-3GPP Devices Connecting behind a UE or 5G-RG Phase 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FS_UIA_ARC_Ph2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2.5 + 2.5 = 5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Not approved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8745903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Study on User Identities and Authentication Architecture Phase 2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-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3.5 + 3.5 = 7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Not approved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05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Enhancements for ePDG based access to 5GC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Study on Enhancements for ePDG based access to 5GC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FS_ePDG5GC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1.5 + 1.5 = 3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Not approved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542476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Industrial network enhancements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Industrial Networks Loop Prevention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Vertical_LAN_Loop_Ph2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0 + 1 = 1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Not approved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10412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XR and Media Services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Study on Extended Reality and Media Service (XRM) Phase 3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FS_XRM_Ph3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3 + 3.5 = 6.5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Not approved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26618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199610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>
          <a:xfrm>
            <a:off x="715963" y="66675"/>
            <a:ext cx="5915025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 smtClean="0">
                <a:solidFill>
                  <a:schemeClr val="tx1"/>
                </a:solidFill>
              </a:rPr>
              <a:t>3) SA2 Work Planning: Rel-20 5GA</a:t>
            </a:r>
          </a:p>
        </p:txBody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>
          <a:xfrm>
            <a:off x="715963" y="1017345"/>
            <a:ext cx="6731000" cy="3502025"/>
          </a:xfrm>
        </p:spPr>
        <p:txBody>
          <a:bodyPr/>
          <a:lstStyle/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dirty="0" smtClean="0"/>
              <a:t>4 SIDs related </a:t>
            </a:r>
            <a:r>
              <a:rPr lang="en-US" altLang="en-US" sz="1600" dirty="0"/>
              <a:t>to </a:t>
            </a:r>
            <a:r>
              <a:rPr lang="en-US" altLang="en-US" sz="1600" dirty="0" smtClean="0"/>
              <a:t>4 SA-identified topics </a:t>
            </a:r>
            <a:r>
              <a:rPr lang="en-US" altLang="en-US" sz="1600" dirty="0" smtClean="0"/>
              <a:t>were approved in SA#107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US" altLang="en-US" sz="1400" dirty="0" smtClean="0"/>
              <a:t>3 of these have a total estimate of 36 TU’s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US" altLang="en-US" sz="1400" dirty="0" smtClean="0"/>
              <a:t>1 of these (</a:t>
            </a:r>
            <a:r>
              <a:rPr lang="en-GB" sz="1400" dirty="0"/>
              <a:t>FS_AIML_CN_Ph2) </a:t>
            </a:r>
            <a:r>
              <a:rPr lang="en-GB" sz="1400" dirty="0" smtClean="0"/>
              <a:t>will need updated TU’s for WT#1, depending on RAN decisions</a:t>
            </a:r>
            <a:endParaRPr lang="en-US" altLang="en-US" sz="1400" dirty="0"/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US" altLang="en-US" sz="1400" dirty="0" smtClean="0"/>
              <a:t>The </a:t>
            </a:r>
            <a:r>
              <a:rPr lang="en-US" altLang="en-US" sz="1400" dirty="0" err="1" smtClean="0"/>
              <a:t>FS_Sensing_ARC</a:t>
            </a:r>
            <a:r>
              <a:rPr lang="en-US" altLang="en-US" sz="1400" dirty="0" smtClean="0"/>
              <a:t> SID does not yet have TU estimates</a:t>
            </a:r>
            <a:endParaRPr lang="en-US" altLang="en-US" sz="1400" dirty="0" smtClean="0"/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dirty="0" smtClean="0"/>
              <a:t>6 WIDs and SIDs related to 5 5GA </a:t>
            </a:r>
            <a:r>
              <a:rPr lang="en-US" altLang="en-US" sz="1600" dirty="0"/>
              <a:t>SA-identified topics </a:t>
            </a:r>
            <a:r>
              <a:rPr lang="en-US" altLang="en-US" sz="1600" dirty="0" smtClean="0"/>
              <a:t>were approved in SA2#169 with a total estimate of 37.5 TU’s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dirty="0" smtClean="0"/>
              <a:t>WIDs and SIDs related to 4 additional SA-identified topics were not approved by SA2 during Q2 2025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b="1" dirty="0" smtClean="0"/>
              <a:t>The known TU total for SA and SA2 approved items is therefore 36 + 37.5 = 73.5 TU’s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b="1" dirty="0" smtClean="0"/>
              <a:t>The final estimate of TU’s for </a:t>
            </a:r>
            <a:r>
              <a:rPr lang="en-US" altLang="en-US" sz="1600" b="1" dirty="0" err="1" smtClean="0"/>
              <a:t>FS_Sensing_ARC</a:t>
            </a:r>
            <a:r>
              <a:rPr lang="en-US" altLang="en-US" sz="1600" b="1" dirty="0" smtClean="0"/>
              <a:t> and </a:t>
            </a:r>
            <a:r>
              <a:rPr lang="en-GB" sz="1600" b="1" dirty="0" smtClean="0"/>
              <a:t>FS_AIML_CN_Ph2 WT#1 will need to be added to this</a:t>
            </a:r>
            <a:endParaRPr lang="en-US" altLang="en-US" sz="1600" b="1" dirty="0" smtClean="0"/>
          </a:p>
        </p:txBody>
      </p:sp>
    </p:spTree>
    <p:extLst>
      <p:ext uri="{BB962C8B-B14F-4D97-AF65-F5344CB8AC3E}">
        <p14:creationId xmlns:p14="http://schemas.microsoft.com/office/powerpoint/2010/main" val="193017889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>
          <a:xfrm>
            <a:off x="715963" y="66675"/>
            <a:ext cx="5915025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 smtClean="0">
                <a:solidFill>
                  <a:schemeClr val="tx1"/>
                </a:solidFill>
              </a:rPr>
              <a:t>3) SA2 Work Planning: Rel-20 6G</a:t>
            </a:r>
          </a:p>
        </p:txBody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>
          <a:xfrm>
            <a:off x="715963" y="1017345"/>
            <a:ext cx="6731000" cy="3502025"/>
          </a:xfrm>
        </p:spPr>
        <p:txBody>
          <a:bodyPr/>
          <a:lstStyle/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600" dirty="0" smtClean="0"/>
              <a:t>The 6G SID was approved in SA2#169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600" dirty="0" smtClean="0"/>
              <a:t>One Work Task was removed from the draft SID and a note added to the Chair’s notes</a:t>
            </a:r>
          </a:p>
          <a:p>
            <a:pPr lvl="1"/>
            <a:r>
              <a:rPr lang="en-GB" sz="1400" i="1" dirty="0"/>
              <a:t>The following WT is considered technically correct and could be the basis for a company SID submission to </a:t>
            </a:r>
            <a:r>
              <a:rPr lang="en-GB" sz="1400" i="1" dirty="0" smtClean="0"/>
              <a:t>SA</a:t>
            </a:r>
            <a:endParaRPr lang="en-GB" sz="1400" i="1" dirty="0"/>
          </a:p>
          <a:p>
            <a:pPr lvl="2"/>
            <a:r>
              <a:rPr lang="en-GB" sz="1200" i="1" dirty="0"/>
              <a:t>WT#7: Study whether and how to enhance the IMS architecture (e.g. simplify the IMS architecture, enhance the support of existing services, etc.)</a:t>
            </a:r>
          </a:p>
          <a:p>
            <a:pPr lvl="2"/>
            <a:r>
              <a:rPr lang="en-GB" sz="1200" i="1" dirty="0"/>
              <a:t>NOTE n:	This study assumes that the UNI </a:t>
            </a:r>
            <a:r>
              <a:rPr lang="en-GB" sz="1200" i="1" dirty="0" err="1"/>
              <a:t>signaling</a:t>
            </a:r>
            <a:r>
              <a:rPr lang="en-GB" sz="1200" i="1" dirty="0"/>
              <a:t> and NNI </a:t>
            </a:r>
            <a:r>
              <a:rPr lang="en-GB" sz="1200" i="1" dirty="0" err="1"/>
              <a:t>signaling</a:t>
            </a:r>
            <a:r>
              <a:rPr lang="en-GB" sz="1200" i="1" dirty="0"/>
              <a:t> are not modified and IMS architecture remains access agnostic.</a:t>
            </a:r>
          </a:p>
          <a:p>
            <a:pPr lvl="2"/>
            <a:r>
              <a:rPr lang="en-GB" sz="1200" i="1" dirty="0"/>
              <a:t>NOTE n:	Whether WT#7 is part of this study will be determined at TSG SA#108(Jun</a:t>
            </a:r>
            <a:r>
              <a:rPr lang="en-GB" sz="1200" i="1" dirty="0" smtClean="0"/>
              <a:t>)</a:t>
            </a:r>
          </a:p>
          <a:p>
            <a:r>
              <a:rPr lang="en-GB" altLang="en-US" sz="1600" dirty="0" smtClean="0"/>
              <a:t>No TU estimates were included in the SID</a:t>
            </a:r>
          </a:p>
          <a:p>
            <a:r>
              <a:rPr lang="en-GB" sz="1600" dirty="0"/>
              <a:t>The scope of </a:t>
            </a:r>
            <a:r>
              <a:rPr lang="en-GB" sz="1600" dirty="0" smtClean="0"/>
              <a:t>the </a:t>
            </a:r>
            <a:r>
              <a:rPr lang="en-GB" sz="1600" dirty="0"/>
              <a:t>work tasks and potential key issues derived from </a:t>
            </a:r>
            <a:r>
              <a:rPr lang="en-GB" sz="1600" dirty="0" smtClean="0"/>
              <a:t>the </a:t>
            </a:r>
            <a:r>
              <a:rPr lang="en-GB" sz="1600" dirty="0"/>
              <a:t>work tasks will be refined during </a:t>
            </a:r>
            <a:r>
              <a:rPr lang="en-GB" sz="1600" dirty="0" smtClean="0"/>
              <a:t>Q3 and Q4 2025</a:t>
            </a:r>
            <a:endParaRPr lang="en-GB" altLang="en-US" sz="1050" dirty="0" smtClean="0"/>
          </a:p>
          <a:p>
            <a:r>
              <a:rPr lang="en-GB" altLang="en-US" sz="1600" dirty="0" smtClean="0"/>
              <a:t>Next slide describes the plan until SA#110 (December 2025)</a:t>
            </a:r>
          </a:p>
          <a:p>
            <a:pPr marL="739815" lvl="1" indent="-341313" eaLnBrk="1" hangingPunct="1">
              <a:spcBef>
                <a:spcPts val="225"/>
              </a:spcBef>
            </a:pP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94219025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>
          <a:xfrm>
            <a:off x="715963" y="66675"/>
            <a:ext cx="6445413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 smtClean="0">
                <a:solidFill>
                  <a:schemeClr val="tx1"/>
                </a:solidFill>
              </a:rPr>
              <a:t>3) SA2 Work Planning: Rel-20 </a:t>
            </a:r>
            <a:r>
              <a:rPr lang="en-US" altLang="en-US" sz="2800" b="1" dirty="0" smtClean="0">
                <a:solidFill>
                  <a:schemeClr val="tx1"/>
                </a:solidFill>
              </a:rPr>
              <a:t>6G planning</a:t>
            </a:r>
            <a:endParaRPr lang="en-US" altLang="en-US" sz="2800" b="1" dirty="0" smtClean="0">
              <a:solidFill>
                <a:schemeClr val="tx1"/>
              </a:solidFill>
            </a:endParaRPr>
          </a:p>
        </p:txBody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>
          <a:xfrm>
            <a:off x="715963" y="1017345"/>
            <a:ext cx="6731000" cy="3502025"/>
          </a:xfrm>
        </p:spPr>
        <p:txBody>
          <a:bodyPr/>
          <a:lstStyle/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600" dirty="0" smtClean="0"/>
              <a:t>A plan for Q3 and Q4 for the 6G study work was endorsed in SA2#169 in S2-2505648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600" dirty="0" smtClean="0"/>
              <a:t>Summarised:</a:t>
            </a:r>
            <a:endParaRPr lang="en-GB" altLang="en-US" sz="1600" dirty="0" smtClean="0"/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400" dirty="0" smtClean="0"/>
              <a:t>Input papers are invited to the three meetings to </a:t>
            </a:r>
            <a:r>
              <a:rPr lang="en-US" sz="1400" dirty="0"/>
              <a:t>provide justification and clarification of </a:t>
            </a:r>
            <a:r>
              <a:rPr lang="en-US" sz="1400" dirty="0" smtClean="0"/>
              <a:t>each Work </a:t>
            </a:r>
            <a:r>
              <a:rPr lang="en-US" sz="1400" dirty="0"/>
              <a:t>Task scope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400" dirty="0" smtClean="0"/>
              <a:t>When</a:t>
            </a:r>
            <a:r>
              <a:rPr lang="en-GB" altLang="en-US" sz="1400" dirty="0" smtClean="0"/>
              <a:t> the scope of each Work Task is clear and documented Key Issues for that Work Task can be discussed and documented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US" sz="1400" dirty="0" smtClean="0"/>
              <a:t>Input </a:t>
            </a:r>
            <a:r>
              <a:rPr lang="en-US" sz="1400" dirty="0"/>
              <a:t>papers on architectural assumptions and </a:t>
            </a:r>
            <a:r>
              <a:rPr lang="en-US" sz="1400" dirty="0" smtClean="0"/>
              <a:t>principles</a:t>
            </a:r>
            <a:r>
              <a:rPr lang="en-US" sz="1400" dirty="0"/>
              <a:t> </a:t>
            </a:r>
            <a:r>
              <a:rPr lang="en-US" sz="1400" dirty="0" smtClean="0"/>
              <a:t>will also be discussed</a:t>
            </a:r>
            <a:endParaRPr lang="en-US" sz="1400" dirty="0"/>
          </a:p>
          <a:p>
            <a:pPr lvl="1">
              <a:lnSpc>
                <a:spcPct val="110000"/>
              </a:lnSpc>
              <a:defRPr/>
            </a:pPr>
            <a:r>
              <a:rPr lang="en-GB" altLang="en-US" sz="1400" dirty="0"/>
              <a:t>Completion of Key Issues, Arch assumptions and principles is in general targeted for the end of </a:t>
            </a:r>
            <a:r>
              <a:rPr lang="en-GB" altLang="en-US" sz="1400" dirty="0"/>
              <a:t>the November </a:t>
            </a:r>
            <a:r>
              <a:rPr lang="en-GB" altLang="en-US" sz="1400" dirty="0"/>
              <a:t>meeting unless there are dependencies on other WG’s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400" dirty="0"/>
              <a:t>During the November meeting </a:t>
            </a:r>
            <a:r>
              <a:rPr lang="en-GB" sz="1400" dirty="0"/>
              <a:t>the </a:t>
            </a:r>
            <a:r>
              <a:rPr lang="en-GB" sz="1400" dirty="0"/>
              <a:t>Work Task descriptions </a:t>
            </a:r>
            <a:r>
              <a:rPr lang="en-GB" sz="1400" dirty="0"/>
              <a:t>in the SID will be </a:t>
            </a:r>
            <a:r>
              <a:rPr lang="en-GB" sz="1400" dirty="0"/>
              <a:t>updated </a:t>
            </a:r>
            <a:r>
              <a:rPr lang="en-GB" sz="1400" dirty="0"/>
              <a:t>with Work </a:t>
            </a:r>
            <a:r>
              <a:rPr lang="en-GB" sz="1400" dirty="0"/>
              <a:t>Task descriptions </a:t>
            </a:r>
            <a:r>
              <a:rPr lang="en-GB" sz="1400" dirty="0"/>
              <a:t>agreed during the three meetings and TU </a:t>
            </a:r>
            <a:r>
              <a:rPr lang="en-GB" sz="1400" dirty="0"/>
              <a:t>estimates and </a:t>
            </a:r>
            <a:r>
              <a:rPr lang="en-GB" sz="1400" dirty="0"/>
              <a:t>completion dates will be added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23646810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>
          <a:xfrm>
            <a:off x="715963" y="66675"/>
            <a:ext cx="6445413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 smtClean="0">
                <a:solidFill>
                  <a:schemeClr val="tx1"/>
                </a:solidFill>
              </a:rPr>
              <a:t>3) SA2 Work Planning: Rel-20 </a:t>
            </a:r>
            <a:r>
              <a:rPr lang="en-US" altLang="en-US" sz="2800" b="1" dirty="0" smtClean="0">
                <a:solidFill>
                  <a:schemeClr val="tx1"/>
                </a:solidFill>
              </a:rPr>
              <a:t>planning</a:t>
            </a:r>
            <a:endParaRPr lang="en-US" altLang="en-US" sz="2800" b="1" dirty="0" smtClean="0">
              <a:solidFill>
                <a:schemeClr val="tx1"/>
              </a:solidFill>
            </a:endParaRPr>
          </a:p>
        </p:txBody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>
          <a:xfrm>
            <a:off x="715963" y="1017345"/>
            <a:ext cx="6731000" cy="3502025"/>
          </a:xfrm>
        </p:spPr>
        <p:txBody>
          <a:bodyPr/>
          <a:lstStyle/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800" dirty="0" smtClean="0"/>
              <a:t>An SA2 Rel-20 planning conference call is scheduled for 25</a:t>
            </a:r>
            <a:r>
              <a:rPr lang="en-GB" altLang="en-US" sz="1800" baseline="30000" dirty="0" smtClean="0"/>
              <a:t>th</a:t>
            </a:r>
            <a:r>
              <a:rPr lang="en-GB" altLang="en-US" sz="1800" dirty="0" smtClean="0"/>
              <a:t> June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800" dirty="0" smtClean="0"/>
              <a:t>Agenda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600" dirty="0"/>
              <a:t>Discuss 5GA SID TU plan and milestone proposals from rapporteurs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600" dirty="0"/>
              <a:t>6G SID</a:t>
            </a:r>
          </a:p>
          <a:p>
            <a:pPr lvl="2">
              <a:lnSpc>
                <a:spcPct val="110000"/>
              </a:lnSpc>
              <a:defRPr/>
            </a:pPr>
            <a:r>
              <a:rPr lang="en-GB" sz="1400" dirty="0"/>
              <a:t>Discuss milestone proposals from rapporteurs</a:t>
            </a:r>
          </a:p>
          <a:p>
            <a:pPr lvl="2">
              <a:lnSpc>
                <a:spcPct val="110000"/>
              </a:lnSpc>
              <a:defRPr/>
            </a:pPr>
            <a:r>
              <a:rPr lang="en-GB" sz="1400" dirty="0"/>
              <a:t>Discuss guidance on input papers at least for August</a:t>
            </a:r>
          </a:p>
          <a:p>
            <a:pPr lvl="2">
              <a:lnSpc>
                <a:spcPct val="110000"/>
              </a:lnSpc>
              <a:defRPr/>
            </a:pPr>
            <a:r>
              <a:rPr lang="en-GB" sz="1400" dirty="0"/>
              <a:t>Discuss planning for how to handle the input </a:t>
            </a:r>
            <a:r>
              <a:rPr lang="en-GB" sz="1400" dirty="0" smtClean="0"/>
              <a:t>papers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47588767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>
          <a:xfrm>
            <a:off x="715963" y="66675"/>
            <a:ext cx="6445413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 smtClean="0">
                <a:solidFill>
                  <a:schemeClr val="tx1"/>
                </a:solidFill>
              </a:rPr>
              <a:t>3) SA2 Work Planning: </a:t>
            </a:r>
            <a:r>
              <a:rPr lang="en-US" altLang="en-US" sz="2800" b="1" dirty="0" smtClean="0">
                <a:solidFill>
                  <a:schemeClr val="tx1"/>
                </a:solidFill>
              </a:rPr>
              <a:t>Other topics</a:t>
            </a:r>
            <a:endParaRPr lang="en-US" altLang="en-US" sz="2800" b="1" dirty="0" smtClean="0">
              <a:solidFill>
                <a:schemeClr val="tx1"/>
              </a:solidFill>
            </a:endParaRPr>
          </a:p>
        </p:txBody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>
          <a:xfrm>
            <a:off x="715963" y="1017345"/>
            <a:ext cx="6731000" cy="3502025"/>
          </a:xfrm>
        </p:spPr>
        <p:txBody>
          <a:bodyPr/>
          <a:lstStyle/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600" dirty="0" smtClean="0"/>
              <a:t>TEI20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400" dirty="0" smtClean="0"/>
              <a:t>TEI20 proposals were invited (for information only) for SA2#169</a:t>
            </a:r>
          </a:p>
          <a:p>
            <a:pPr marL="1139865" lvl="2" indent="-341313" eaLnBrk="1" hangingPunct="1">
              <a:spcBef>
                <a:spcPts val="225"/>
              </a:spcBef>
            </a:pPr>
            <a:r>
              <a:rPr lang="en-GB" altLang="en-US" sz="1200" dirty="0" smtClean="0"/>
              <a:t>19 proposals were received</a:t>
            </a:r>
            <a:endParaRPr lang="en-GB" altLang="en-US" sz="1200" dirty="0" smtClean="0"/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400" dirty="0"/>
              <a:t>TEI20 </a:t>
            </a:r>
            <a:r>
              <a:rPr lang="en-GB" altLang="en-US" sz="1400" dirty="0" smtClean="0"/>
              <a:t>proposals are invited for discussion and approval for SA2#170</a:t>
            </a:r>
          </a:p>
          <a:p>
            <a:pPr marL="1139865" lvl="2" indent="-341313" eaLnBrk="1" hangingPunct="1">
              <a:spcBef>
                <a:spcPts val="225"/>
              </a:spcBef>
            </a:pPr>
            <a:r>
              <a:rPr lang="en-GB" altLang="en-US" sz="1200" dirty="0" smtClean="0"/>
              <a:t>To fill a maximum of 8 TU’s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400" dirty="0" smtClean="0"/>
              <a:t>It is planned to invite further TEI20 proposals for SA2#173</a:t>
            </a:r>
          </a:p>
          <a:p>
            <a:pPr marL="1139865" lvl="2" indent="-341313" eaLnBrk="1" hangingPunct="1">
              <a:spcBef>
                <a:spcPts val="225"/>
              </a:spcBef>
            </a:pPr>
            <a:r>
              <a:rPr lang="en-GB" altLang="en-US" sz="1200" dirty="0" smtClean="0"/>
              <a:t>To fill a maximum of 4 TU’s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600" dirty="0" smtClean="0"/>
              <a:t>SA2 endorsed a new best </a:t>
            </a:r>
            <a:r>
              <a:rPr lang="en-GB" altLang="en-US" sz="1600" dirty="0"/>
              <a:t>p</a:t>
            </a:r>
            <a:r>
              <a:rPr lang="en-GB" altLang="en-US" sz="1600" dirty="0" smtClean="0"/>
              <a:t>ractice document for SA2 studies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sz="1600" dirty="0" smtClean="0"/>
              <a:t>SA2 endorsed a new SA2 TR template in line with this best practice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sz="1600" dirty="0" smtClean="0"/>
              <a:t>SA2 endorsed new guidance and template for SI/WI status reports in line with this best practice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sz="1600" dirty="0" smtClean="0"/>
              <a:t>The best practice document and TR template are </a:t>
            </a:r>
            <a:r>
              <a:rPr lang="en-GB" sz="1600" dirty="0"/>
              <a:t>available at ftp://</a:t>
            </a:r>
            <a:r>
              <a:rPr lang="en-GB" sz="1600" dirty="0" smtClean="0"/>
              <a:t>ftp.3gpp.org/tsg_sa/WG2_Arch/SA2_Templates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53172693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</a:t>
            </a:r>
            <a:r>
              <a:rPr lang="en-GB" sz="1500" dirty="0" smtClean="0"/>
              <a:t>SA#107, </a:t>
            </a:r>
            <a:r>
              <a:rPr lang="en-GB" sz="1500" dirty="0"/>
              <a:t>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b="1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altLang="de-DE" sz="2400" b="1" dirty="0" smtClean="0">
                <a:solidFill>
                  <a:schemeClr val="tx1"/>
                </a:solidFill>
              </a:rPr>
              <a:t>4) Documents for Information and Approval (1/4)</a:t>
            </a:r>
            <a:endParaRPr lang="en-GB" altLang="de-DE" sz="2400" b="1" i="1" dirty="0" smtClean="0">
              <a:solidFill>
                <a:schemeClr val="tx1"/>
              </a:solidFill>
            </a:endParaRP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590550" y="1162050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Revised SID/WID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EDC4EE3-08A3-4DA0-B034-E78751B225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708695"/>
              </p:ext>
            </p:extLst>
          </p:nvPr>
        </p:nvGraphicFramePr>
        <p:xfrm>
          <a:off x="698500" y="1698625"/>
          <a:ext cx="5835651" cy="646021"/>
        </p:xfrm>
        <a:graphic>
          <a:graphicData uri="http://schemas.openxmlformats.org/drawingml/2006/table">
            <a:tbl>
              <a:tblPr firstRow="1" firstCol="1" bandRow="1"/>
              <a:tblGrid>
                <a:gridCol w="981558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996911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2425203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  <a:gridCol w="1431979">
                  <a:extLst>
                    <a:ext uri="{9D8B030D-6E8A-4147-A177-3AD203B41FA5}">
                      <a16:colId xmlns:a16="http://schemas.microsoft.com/office/drawing/2014/main" val="4267240105"/>
                    </a:ext>
                  </a:extLst>
                </a:gridCol>
              </a:tblGrid>
              <a:tr h="205751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SA#</a:t>
                      </a:r>
                    </a:p>
                  </a:txBody>
                  <a:tcPr marL="51442" marR="51442" marT="34292" marB="342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292" marB="342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292" marB="342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292" marB="342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44027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SP-250481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SID 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REVISED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Revised SID on Study on Stage 2 for Integrated Sensing and Communication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FS_Sensing_ARC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9" marR="6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altLang="de-DE" sz="2400" b="1" dirty="0" smtClean="0">
                <a:solidFill>
                  <a:schemeClr val="tx1"/>
                </a:solidFill>
              </a:rPr>
              <a:t>4) Documents for Information and Approval (2/4)</a:t>
            </a:r>
            <a:endParaRPr lang="en-GB" altLang="de-DE" sz="2400" b="1" i="1" dirty="0" smtClean="0">
              <a:solidFill>
                <a:schemeClr val="tx1"/>
              </a:solidFill>
            </a:endParaRP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590550" y="1162050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 smtClean="0"/>
              <a:t>New </a:t>
            </a:r>
            <a:r>
              <a:rPr lang="de-DE" altLang="de-DE" sz="1800" dirty="0"/>
              <a:t>SID/WID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EDC4EE3-08A3-4DA0-B034-E78751B225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24716"/>
              </p:ext>
            </p:extLst>
          </p:nvPr>
        </p:nvGraphicFramePr>
        <p:xfrm>
          <a:off x="698500" y="1762125"/>
          <a:ext cx="5835650" cy="2264117"/>
        </p:xfrm>
        <a:graphic>
          <a:graphicData uri="http://schemas.openxmlformats.org/drawingml/2006/table">
            <a:tbl>
              <a:tblPr firstRow="1" firstCol="1" bandRow="1"/>
              <a:tblGrid>
                <a:gridCol w="815607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702151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2885913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  <a:gridCol w="1431979">
                  <a:extLst>
                    <a:ext uri="{9D8B030D-6E8A-4147-A177-3AD203B41FA5}">
                      <a16:colId xmlns:a16="http://schemas.microsoft.com/office/drawing/2014/main" val="4267240105"/>
                    </a:ext>
                  </a:extLst>
                </a:gridCol>
              </a:tblGrid>
              <a:tr h="206054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SP-250482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WID NEW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New WID on Indirect Network Sharing phase2.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ptos"/>
                          <a:cs typeface="Arial" panose="020B0604020202020204" pitchFamily="34" charset="0"/>
                        </a:rPr>
                        <a:t>NetShare_ph2</a:t>
                      </a:r>
                      <a:endParaRPr lang="en-US" sz="9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6625970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SP-250483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WID NEW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New WID on ProSe Phase 4.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ptos"/>
                          <a:cs typeface="Arial" panose="020B0604020202020204" pitchFamily="34" charset="0"/>
                        </a:rPr>
                        <a:t>ProSe_Ph4-ARC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2869429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SP-250484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SID NEW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New SID on Short Message Service to Emergency Response Centre.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ptos"/>
                          <a:cs typeface="Arial" panose="020B0604020202020204" pitchFamily="34" charset="0"/>
                        </a:rPr>
                        <a:t>FS_SMS2EC_Ph2_ARC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976683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SP-250485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SID NEW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New SID: Study on system architecture for next generation real time communication services phase 3.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ptos"/>
                          <a:cs typeface="Arial" panose="020B0604020202020204" pitchFamily="34" charset="0"/>
                        </a:rPr>
                        <a:t>FS_NG_RTC_Ph3</a:t>
                      </a:r>
                      <a:endParaRPr lang="en-US" sz="9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007369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SP-250486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SID NEW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New SID on MPS Enhancements for IoT.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ptos"/>
                          <a:cs typeface="Arial" panose="020B0604020202020204" pitchFamily="34" charset="0"/>
                        </a:rPr>
                        <a:t>FS_MPS_IOT</a:t>
                      </a:r>
                      <a:endParaRPr lang="en-US" sz="9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7545212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SP-250487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SID NEW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NEW SID on Architecture support of Ambient power-enabled Internet of Things-Phase 2.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ptos"/>
                          <a:cs typeface="Arial" panose="020B0604020202020204" pitchFamily="34" charset="0"/>
                        </a:rPr>
                        <a:t>FS_AmbientIoT_ARC_Ph2</a:t>
                      </a:r>
                      <a:endParaRPr lang="en-US" sz="9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0615020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SP-250488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SID NEW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Study on Architecture for 6G System.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ptos"/>
                          <a:cs typeface="Arial" panose="020B0604020202020204" pitchFamily="34" charset="0"/>
                        </a:rPr>
                        <a:t>FS_6G_ARC</a:t>
                      </a:r>
                      <a:endParaRPr lang="en-US" sz="9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110157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757238" y="69850"/>
            <a:ext cx="5849937" cy="857250"/>
          </a:xfrm>
        </p:spPr>
        <p:txBody>
          <a:bodyPr/>
          <a:lstStyle/>
          <a:p>
            <a:pPr algn="l"/>
            <a:r>
              <a:rPr lang="de-DE" altLang="de-DE" b="1">
                <a:solidFill>
                  <a:schemeClr val="tx1"/>
                </a:solidFill>
              </a:rPr>
              <a:t>1) General Aspects (3/7)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757238" y="833438"/>
            <a:ext cx="6434137" cy="367982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700" b="1" dirty="0"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ko-KR" sz="1800" u="sng" dirty="0">
                <a:latin typeface="Arial" panose="020B0604020202020204" pitchFamily="34" charset="0"/>
                <a:ea typeface="Gulim"/>
                <a:cs typeface="Gulim"/>
              </a:rPr>
              <a:t>Statistics</a:t>
            </a:r>
            <a:r>
              <a:rPr lang="en-US" altLang="de-DE" sz="1800" u="sng" dirty="0">
                <a:latin typeface="Arial" panose="020B0604020202020204" pitchFamily="34" charset="0"/>
              </a:rPr>
              <a:t> at SA WG2 #168</a:t>
            </a:r>
            <a:r>
              <a:rPr lang="en-US" altLang="de-DE" sz="1300" u="sng" dirty="0">
                <a:latin typeface="Arial" panose="020B0604020202020204" pitchFamily="34" charset="0"/>
              </a:rPr>
              <a:t> </a:t>
            </a:r>
            <a:r>
              <a:rPr lang="en-US" altLang="de-DE" sz="900" u="sng" dirty="0">
                <a:latin typeface="Arial" panose="020B0604020202020204" pitchFamily="34" charset="0"/>
              </a:rPr>
              <a:t>(</a:t>
            </a:r>
            <a:r>
              <a:rPr lang="en-GB" altLang="de-DE" sz="900" u="sng" dirty="0">
                <a:latin typeface="Arial" panose="020B0604020202020204" pitchFamily="34" charset="0"/>
              </a:rPr>
              <a:t>07 – 11 April 2025, Goteborg, Sweden</a:t>
            </a:r>
            <a:r>
              <a:rPr lang="en-US" altLang="de-DE" sz="900" u="sng" dirty="0">
                <a:latin typeface="Arial" panose="020B0604020202020204" pitchFamily="34" charset="0"/>
              </a:rPr>
              <a:t>)</a:t>
            </a:r>
            <a:r>
              <a:rPr lang="en-US" altLang="de-DE" sz="1000" u="sng" dirty="0">
                <a:latin typeface="Arial" panose="020B0604020202020204" pitchFamily="34" charset="0"/>
              </a:rPr>
              <a:t>:</a:t>
            </a:r>
            <a:endParaRPr lang="en-US" altLang="de-DE" sz="1300" u="sng" dirty="0">
              <a:latin typeface="Arial" panose="020B060402020202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262</a:t>
            </a:r>
            <a:r>
              <a:rPr lang="en-GB" altLang="ko-KR" sz="13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delegates ‘attended’ (</a:t>
            </a:r>
            <a:r>
              <a:rPr lang="en-GB" altLang="ko-KR" sz="1300" i="1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checked-in</a:t>
            </a:r>
            <a:r>
              <a:rPr lang="en-GB" altLang="ko-KR" sz="13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) at </a:t>
            </a:r>
            <a: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SA WG2 #168</a:t>
            </a:r>
            <a:b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</a:br>
            <a: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114</a:t>
            </a:r>
            <a:r>
              <a:rPr lang="en-GB" altLang="ko-KR" sz="1300" dirty="0">
                <a:latin typeface="Arial" panose="020B0604020202020204" pitchFamily="34" charset="0"/>
                <a:ea typeface="Gulim"/>
                <a:cs typeface="Gulim"/>
              </a:rPr>
              <a:t> registered for the on-line broadcast</a:t>
            </a:r>
          </a:p>
          <a:p>
            <a:pPr lvl="1">
              <a:lnSpc>
                <a:spcPct val="80000"/>
              </a:lnSpc>
            </a:pPr>
            <a:r>
              <a:rPr lang="en-US" altLang="ko-KR" sz="10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Arial" panose="020B0604020202020204" pitchFamily="34" charset="0"/>
              </a:rPr>
              <a:t>1611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Arial" panose="020B0604020202020204" pitchFamily="34" charset="0"/>
              </a:rPr>
              <a:t> documents (including revisions)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Gulim"/>
              </a:rPr>
              <a:t>, (</a:t>
            </a:r>
            <a:r>
              <a:rPr lang="en-GB" altLang="ko-KR" sz="1000" dirty="0">
                <a:solidFill>
                  <a:srgbClr val="2A6EA8"/>
                </a:solidFill>
                <a:latin typeface="Arial" panose="020B0604020202020204" pitchFamily="34" charset="0"/>
                <a:ea typeface="Gulim"/>
                <a:cs typeface="Gulim"/>
              </a:rPr>
              <a:t>470 </a:t>
            </a:r>
            <a:r>
              <a:rPr lang="en-US" altLang="ko-KR" sz="1000" dirty="0">
                <a:solidFill>
                  <a:srgbClr val="2A6EA8"/>
                </a:solidFill>
                <a:latin typeface="Arial" panose="020B0604020202020204" pitchFamily="34" charset="0"/>
                <a:ea typeface="Gulim"/>
                <a:cs typeface="Gulim"/>
              </a:rPr>
              <a:t>documents were not handled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Gulim"/>
              </a:rPr>
              <a:t>)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840</a:t>
            </a:r>
            <a:r>
              <a:rPr lang="en-GB" altLang="ko-KR" sz="9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  </a:t>
            </a:r>
            <a:r>
              <a:rPr lang="en-US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59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 Incoming LSs, of which </a:t>
            </a:r>
            <a:r>
              <a:rPr lang="en-GB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15</a:t>
            </a:r>
            <a:r>
              <a:rPr lang="en-GB" altLang="ko-KR" sz="9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  17</a:t>
            </a:r>
            <a:r>
              <a:rPr lang="de-DE" altLang="ko-KR" sz="900" dirty="0"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0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 </a:t>
            </a:r>
            <a:r>
              <a:rPr lang="en-GB" altLang="ko-KR" sz="10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54</a:t>
            </a:r>
            <a:r>
              <a:rPr lang="en-GB" altLang="ko-KR" sz="10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other 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Gulim"/>
              </a:rPr>
              <a:t>documents postponed</a:t>
            </a:r>
          </a:p>
          <a:p>
            <a:pPr marL="341313" indent="-341313">
              <a:lnSpc>
                <a:spcPct val="80000"/>
              </a:lnSpc>
            </a:pPr>
            <a:r>
              <a:rPr lang="en-US" altLang="ko-KR" sz="1300" dirty="0">
                <a:latin typeface="Arial" panose="020B0604020202020204" pitchFamily="34" charset="0"/>
                <a:ea typeface="Gulim"/>
                <a:cs typeface="Gulim"/>
              </a:rPr>
              <a:t> Total CRs agreed: </a:t>
            </a:r>
            <a:r>
              <a:rPr lang="de-DE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141 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Gulim"/>
              </a:rPr>
              <a:t>(excluding agreed CRs which were revised at SA2#169)</a:t>
            </a:r>
          </a:p>
          <a:p>
            <a:pPr marL="341313" indent="-341313">
              <a:lnSpc>
                <a:spcPct val="80000"/>
              </a:lnSpc>
            </a:pPr>
            <a:endParaRPr lang="de-DE" altLang="ko-KR" sz="1000" dirty="0">
              <a:solidFill>
                <a:srgbClr val="0000FF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de-DE" altLang="ko-KR" sz="100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de-DE" altLang="ko-KR" sz="100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None/>
            </a:pPr>
            <a:r>
              <a:rPr lang="en-GB" altLang="ko-KR" sz="1800" u="sng" dirty="0">
                <a:latin typeface="Arial" panose="020B0604020202020204" pitchFamily="34" charset="0"/>
                <a:ea typeface="Gulim"/>
                <a:cs typeface="Gulim"/>
              </a:rPr>
              <a:t>Statistics</a:t>
            </a:r>
            <a:r>
              <a:rPr lang="en-US" altLang="de-DE" sz="1800" u="sng" dirty="0">
                <a:latin typeface="Arial" panose="020B0604020202020204" pitchFamily="34" charset="0"/>
              </a:rPr>
              <a:t> at SA WG2 #169</a:t>
            </a:r>
            <a:r>
              <a:rPr lang="en-US" altLang="de-DE" sz="1300" u="sng" dirty="0">
                <a:latin typeface="Arial" panose="020B0604020202020204" pitchFamily="34" charset="0"/>
              </a:rPr>
              <a:t> </a:t>
            </a:r>
            <a:r>
              <a:rPr lang="en-US" altLang="de-DE" sz="900" u="sng" dirty="0">
                <a:latin typeface="Arial" panose="020B0604020202020204" pitchFamily="34" charset="0"/>
              </a:rPr>
              <a:t>(</a:t>
            </a:r>
            <a:r>
              <a:rPr lang="en-GB" altLang="de-DE" sz="900" u="sng" dirty="0">
                <a:latin typeface="Arial" panose="020B0604020202020204" pitchFamily="34" charset="0"/>
              </a:rPr>
              <a:t>19 – 23 May 2025, Fukuoka, Japan</a:t>
            </a:r>
            <a:r>
              <a:rPr lang="en-US" altLang="de-DE" sz="900" u="sng" dirty="0">
                <a:latin typeface="Arial" panose="020B0604020202020204" pitchFamily="34" charset="0"/>
              </a:rPr>
              <a:t>)</a:t>
            </a:r>
            <a:r>
              <a:rPr lang="en-US" altLang="de-DE" sz="1000" u="sng" dirty="0">
                <a:latin typeface="Arial" panose="020B0604020202020204" pitchFamily="34" charset="0"/>
              </a:rPr>
              <a:t>:</a:t>
            </a:r>
            <a:endParaRPr lang="en-US" altLang="de-DE" sz="1300" u="sng" dirty="0">
              <a:latin typeface="Arial" panose="020B060402020202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322</a:t>
            </a:r>
            <a:r>
              <a:rPr lang="en-GB" altLang="ko-KR" sz="13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delegates ‘attended’ (</a:t>
            </a:r>
            <a:r>
              <a:rPr lang="en-GB" altLang="ko-KR" sz="1300" i="1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checked-in</a:t>
            </a:r>
            <a:r>
              <a:rPr lang="en-GB" altLang="ko-KR" sz="13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) for </a:t>
            </a:r>
            <a: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SA WG2 #169</a:t>
            </a:r>
            <a:b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</a:br>
            <a: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107</a:t>
            </a:r>
            <a:r>
              <a:rPr lang="en-GB" altLang="ko-KR" sz="1300" dirty="0">
                <a:latin typeface="Arial" panose="020B0604020202020204" pitchFamily="34" charset="0"/>
                <a:ea typeface="Gulim"/>
                <a:cs typeface="Gulim"/>
              </a:rPr>
              <a:t> registered for ‘On-Line’ participation</a:t>
            </a:r>
          </a:p>
          <a:p>
            <a:pPr lvl="1">
              <a:lnSpc>
                <a:spcPct val="80000"/>
              </a:lnSpc>
            </a:pPr>
            <a:r>
              <a:rPr lang="en-US" altLang="ko-KR" sz="10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Arial" panose="020B0604020202020204" pitchFamily="34" charset="0"/>
              </a:rPr>
              <a:t>1504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Arial" panose="020B0604020202020204" pitchFamily="34" charset="0"/>
              </a:rPr>
              <a:t> documents (including revisions)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Gulim"/>
              </a:rPr>
              <a:t>, (</a:t>
            </a:r>
            <a:r>
              <a:rPr lang="en-GB" altLang="ko-KR" sz="1000" dirty="0">
                <a:solidFill>
                  <a:srgbClr val="2A6EA8"/>
                </a:solidFill>
                <a:latin typeface="Arial" panose="020B0604020202020204" pitchFamily="34" charset="0"/>
                <a:ea typeface="Gulim"/>
                <a:cs typeface="Gulim"/>
              </a:rPr>
              <a:t>465 </a:t>
            </a:r>
            <a:r>
              <a:rPr lang="en-US" altLang="ko-KR" sz="1000" dirty="0">
                <a:solidFill>
                  <a:srgbClr val="2A6EA8"/>
                </a:solidFill>
                <a:latin typeface="Arial" panose="020B0604020202020204" pitchFamily="34" charset="0"/>
                <a:ea typeface="Gulim"/>
                <a:cs typeface="Gulim"/>
              </a:rPr>
              <a:t>documents were not handled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Gulim"/>
              </a:rPr>
              <a:t>)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528</a:t>
            </a:r>
            <a:r>
              <a:rPr lang="en-GB" altLang="ko-KR" sz="9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  </a:t>
            </a:r>
            <a:r>
              <a:rPr lang="en-US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60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 Incoming LSs, of which </a:t>
            </a:r>
            <a:r>
              <a:rPr lang="en-GB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10</a:t>
            </a:r>
            <a:r>
              <a:rPr lang="en-GB" altLang="ko-KR" sz="9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  19</a:t>
            </a:r>
            <a:r>
              <a:rPr lang="de-DE" altLang="ko-KR" sz="900" dirty="0"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0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 </a:t>
            </a:r>
            <a:r>
              <a:rPr lang="en-GB" altLang="ko-KR" sz="10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45</a:t>
            </a:r>
            <a:r>
              <a:rPr lang="en-GB" altLang="ko-KR" sz="10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other 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Gulim"/>
              </a:rPr>
              <a:t>documents postponed</a:t>
            </a:r>
          </a:p>
          <a:p>
            <a:pPr marL="341313" indent="-341313">
              <a:lnSpc>
                <a:spcPct val="80000"/>
              </a:lnSpc>
            </a:pPr>
            <a:r>
              <a:rPr lang="en-US" altLang="ko-KR" sz="1300" dirty="0">
                <a:latin typeface="Arial" panose="020B0604020202020204" pitchFamily="34" charset="0"/>
                <a:ea typeface="Gulim"/>
                <a:cs typeface="Gulim"/>
              </a:rPr>
              <a:t> Total CRs agreed: </a:t>
            </a:r>
            <a:r>
              <a:rPr lang="de-DE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79</a:t>
            </a:r>
            <a:endParaRPr lang="de-DE" altLang="ko-KR" sz="1000" dirty="0">
              <a:solidFill>
                <a:srgbClr val="0000FF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1500" b="1" dirty="0"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1300" b="1" dirty="0">
              <a:latin typeface="Arial" panose="020B0604020202020204" pitchFamily="34" charset="0"/>
              <a:ea typeface="Gulim"/>
              <a:cs typeface="Gulim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57238" y="4513263"/>
            <a:ext cx="6191250" cy="2571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defRPr/>
            </a:pPr>
            <a:r>
              <a:rPr lang="en-GB" altLang="ko-KR" sz="1350" dirty="0">
                <a:solidFill>
                  <a:srgbClr val="FF0000"/>
                </a:solidFill>
                <a:ea typeface="Gulim" panose="020B0600000101010101" pitchFamily="34" charset="-127"/>
              </a:rPr>
              <a:t>888</a:t>
            </a:r>
            <a:r>
              <a:rPr lang="en-GB" altLang="ko-KR" sz="1350" dirty="0">
                <a:solidFill>
                  <a:srgbClr val="000000"/>
                </a:solidFill>
                <a:ea typeface="Gulim" panose="020B0600000101010101" pitchFamily="34" charset="-127"/>
              </a:rPr>
              <a:t> </a:t>
            </a:r>
            <a:r>
              <a:rPr lang="en-GB" altLang="ko-KR" sz="1350" dirty="0">
                <a:ea typeface="Gulim" panose="020B0600000101010101" pitchFamily="34" charset="-127"/>
              </a:rPr>
              <a:t>people registered on the SA WG2</a:t>
            </a:r>
            <a:r>
              <a:rPr lang="en-US" altLang="de-DE" sz="1350" dirty="0">
                <a:ea typeface="Gulim" panose="020B0600000101010101" pitchFamily="34" charset="-127"/>
              </a:rPr>
              <a:t> </a:t>
            </a:r>
            <a:r>
              <a:rPr lang="en-GB" altLang="ko-KR" sz="1350" dirty="0">
                <a:ea typeface="Gulim" panose="020B0600000101010101" pitchFamily="34" charset="-127"/>
              </a:rPr>
              <a:t>e-mail reflector</a:t>
            </a:r>
            <a:r>
              <a:rPr lang="en-US" altLang="de-DE" sz="1350" dirty="0">
                <a:ea typeface="Gulim" panose="020B0600000101010101" pitchFamily="34" charset="-127"/>
              </a:rPr>
              <a:t> on 2 June 2025</a:t>
            </a:r>
          </a:p>
        </p:txBody>
      </p:sp>
    </p:spTree>
    <p:extLst>
      <p:ext uri="{BB962C8B-B14F-4D97-AF65-F5344CB8AC3E}">
        <p14:creationId xmlns:p14="http://schemas.microsoft.com/office/powerpoint/2010/main" val="117423692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altLang="de-DE" sz="2400" b="1" dirty="0" smtClean="0">
                <a:solidFill>
                  <a:schemeClr val="tx1"/>
                </a:solidFill>
              </a:rPr>
              <a:t>4) Documents for Information and Approval (3/4)</a:t>
            </a:r>
            <a:endParaRPr lang="en-GB" altLang="de-DE" sz="2400" b="1" i="1" dirty="0" smtClean="0">
              <a:solidFill>
                <a:schemeClr val="tx1"/>
              </a:solidFill>
            </a:endParaRP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488950" y="1208088"/>
            <a:ext cx="6256338" cy="382587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TSs/TRs for </a:t>
            </a:r>
            <a:r>
              <a:rPr lang="de-DE" altLang="de-DE" sz="1800" b="1" dirty="0"/>
              <a:t>Approval</a:t>
            </a:r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de-DE" sz="1200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>
              <a:defRPr/>
            </a:pPr>
            <a:endParaRPr lang="en-GB" altLang="zh-CN" sz="1200" dirty="0"/>
          </a:p>
          <a:p>
            <a:pPr lvl="1"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837F80A-F90D-4B51-9D41-D358A7F303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426308"/>
              </p:ext>
            </p:extLst>
          </p:nvPr>
        </p:nvGraphicFramePr>
        <p:xfrm>
          <a:off x="585788" y="1590675"/>
          <a:ext cx="6408737" cy="440238"/>
        </p:xfrm>
        <a:graphic>
          <a:graphicData uri="http://schemas.openxmlformats.org/drawingml/2006/table">
            <a:tbl>
              <a:tblPr firstRow="1" firstCol="1" bandRow="1"/>
              <a:tblGrid>
                <a:gridCol w="1174938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2540722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587167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743132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362778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1467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SA#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TR/TS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</a:t>
                      </a:r>
                      <a:r>
                        <a:rPr lang="en-US" sz="9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fr-FR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SP-250489</a:t>
                      </a: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Cover sheet for presentation of TS 23.369 to TSG SA for Approval</a:t>
                      </a: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Rel-19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TS</a:t>
                      </a: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9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AmbientIoT</a:t>
                      </a: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-ARC</a:t>
                      </a: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altLang="de-DE" sz="2400" b="1" dirty="0" smtClean="0">
                <a:solidFill>
                  <a:schemeClr val="tx1"/>
                </a:solidFill>
              </a:rPr>
              <a:t>4) Documents for Information and Approval (4/4)</a:t>
            </a:r>
            <a:endParaRPr lang="en-GB" altLang="de-DE" sz="2400" b="1" i="1" dirty="0" smtClean="0">
              <a:solidFill>
                <a:schemeClr val="tx1"/>
              </a:solidFill>
            </a:endParaRPr>
          </a:p>
        </p:txBody>
      </p:sp>
      <p:sp>
        <p:nvSpPr>
          <p:cNvPr id="67587" name="Content Placeholder 2"/>
          <p:cNvSpPr>
            <a:spLocks noGrp="1"/>
          </p:cNvSpPr>
          <p:nvPr>
            <p:ph idx="1"/>
          </p:nvPr>
        </p:nvSpPr>
        <p:spPr>
          <a:xfrm>
            <a:off x="488950" y="1204913"/>
            <a:ext cx="6256338" cy="381000"/>
          </a:xfrm>
        </p:spPr>
        <p:txBody>
          <a:bodyPr/>
          <a:lstStyle/>
          <a:p>
            <a:pPr marL="341313" indent="-341313" eaLnBrk="1" hangingPunct="1"/>
            <a:r>
              <a:rPr lang="de-DE" altLang="de-DE" sz="1800" dirty="0" smtClean="0"/>
              <a:t>TSs/TRs for </a:t>
            </a:r>
            <a:r>
              <a:rPr lang="de-DE" altLang="de-DE" sz="1800" b="1" dirty="0" smtClean="0"/>
              <a:t>Information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837F80A-F90D-4B51-9D41-D358A7F303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532538"/>
              </p:ext>
            </p:extLst>
          </p:nvPr>
        </p:nvGraphicFramePr>
        <p:xfrm>
          <a:off x="585788" y="1762125"/>
          <a:ext cx="6342063" cy="484316"/>
        </p:xfrm>
        <a:graphic>
          <a:graphicData uri="http://schemas.openxmlformats.org/drawingml/2006/table">
            <a:tbl>
              <a:tblPr firstRow="1" firstCol="1" bandRow="1"/>
              <a:tblGrid>
                <a:gridCol w="1022420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2739067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589512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626841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364223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1906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SA#</a:t>
                      </a:r>
                    </a:p>
                  </a:txBody>
                  <a:tcPr marL="42803" marR="42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42803" marR="42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42803" marR="42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TR/TS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803" marR="42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L="42803" marR="42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2936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GB" sz="1100" b="1" dirty="0">
                        <a:solidFill>
                          <a:srgbClr val="0F4761"/>
                        </a:solidFill>
                        <a:effectLst/>
                        <a:latin typeface="Aptos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601097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</a:t>
            </a:r>
            <a:r>
              <a:rPr lang="en-GB" sz="1500" dirty="0" smtClean="0"/>
              <a:t>SA#107, </a:t>
            </a:r>
            <a:r>
              <a:rPr lang="en-GB" sz="1500" dirty="0"/>
              <a:t>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</a:t>
            </a:r>
            <a:r>
              <a:rPr lang="en-GB" sz="1500" b="1" dirty="0"/>
              <a:t>5) Collected Items requiring action from SA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altLang="de-DE" sz="2400" b="1" smtClean="0">
                <a:solidFill>
                  <a:schemeClr val="tx1"/>
                </a:solidFill>
              </a:rPr>
              <a:t>5) Collected Items requiring action from SA</a:t>
            </a:r>
            <a:endParaRPr lang="de-DE" altLang="de-DE" sz="2400" b="1" smtClean="0">
              <a:solidFill>
                <a:schemeClr val="tx1"/>
              </a:solidFill>
            </a:endParaRPr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>
          <a:xfrm>
            <a:off x="488950" y="1190625"/>
            <a:ext cx="7082624" cy="3141663"/>
          </a:xfrm>
        </p:spPr>
        <p:txBody>
          <a:bodyPr/>
          <a:lstStyle/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dirty="0"/>
              <a:t>Approve </a:t>
            </a:r>
            <a:r>
              <a:rPr lang="en-GB" sz="1600" dirty="0"/>
              <a:t>TR </a:t>
            </a:r>
            <a:r>
              <a:rPr lang="en-GB" sz="1600" dirty="0"/>
              <a:t>23.700-13 and TS </a:t>
            </a:r>
            <a:r>
              <a:rPr lang="en-GB" sz="1600" dirty="0" smtClean="0"/>
              <a:t>23.369</a:t>
            </a:r>
            <a:endParaRPr lang="en-GB" sz="1600" dirty="0"/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dirty="0" smtClean="0"/>
              <a:t>Approve </a:t>
            </a:r>
            <a:r>
              <a:rPr lang="en-US" altLang="en-US" sz="1600" dirty="0" smtClean="0"/>
              <a:t>the</a:t>
            </a:r>
            <a:r>
              <a:rPr lang="en-US" altLang="en-US" sz="1600" dirty="0" smtClean="0"/>
              <a:t> Rel-20 new and revised SIDs and WIDs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dirty="0" smtClean="0"/>
              <a:t>Determine the TU estimates for </a:t>
            </a:r>
            <a:r>
              <a:rPr lang="en-GB" sz="1600" dirty="0" err="1" smtClean="0"/>
              <a:t>FS_Sensing_ARC</a:t>
            </a:r>
            <a:endParaRPr lang="en-GB" sz="1600" dirty="0" smtClean="0"/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sz="1400" dirty="0"/>
              <a:t>D</a:t>
            </a:r>
            <a:r>
              <a:rPr lang="en-GB" sz="1400" dirty="0" smtClean="0"/>
              <a:t>ependent </a:t>
            </a:r>
            <a:r>
              <a:rPr lang="en-GB" sz="1400" dirty="0"/>
              <a:t>on the SI scope in SA2 and based on alignment with RAN at TSG#108</a:t>
            </a:r>
            <a:endParaRPr lang="en-GB" sz="1400" dirty="0" smtClean="0"/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600" dirty="0" smtClean="0"/>
              <a:t>Determine the TU </a:t>
            </a:r>
            <a:r>
              <a:rPr lang="en-GB" altLang="en-US" sz="1600" dirty="0"/>
              <a:t>estimates for </a:t>
            </a:r>
            <a:r>
              <a:rPr lang="en-GB" altLang="en-US" sz="1600" dirty="0" smtClean="0"/>
              <a:t>FS_AIML_CN_Ph2 WT#1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400" dirty="0"/>
              <a:t>D</a:t>
            </a:r>
            <a:r>
              <a:rPr lang="en-GB" altLang="en-US" sz="1400" dirty="0" smtClean="0"/>
              <a:t>ependent </a:t>
            </a:r>
            <a:r>
              <a:rPr lang="en-GB" altLang="en-US" sz="1400" dirty="0"/>
              <a:t>on RAN’s decision on e.g. which solution(s) are </a:t>
            </a:r>
            <a:r>
              <a:rPr lang="en-GB" altLang="en-US" sz="1400" dirty="0" smtClean="0"/>
              <a:t>selected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600" dirty="0" smtClean="0"/>
              <a:t>Discuss and decide on the TU split between 5GA and 6G in Rel-20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600" dirty="0" smtClean="0"/>
              <a:t>Determine the package of Rel-20 study and work items</a:t>
            </a:r>
            <a:endParaRPr lang="en-GB" altLang="en-US" sz="1600" dirty="0" smtClean="0"/>
          </a:p>
          <a:p>
            <a:pPr marL="341313" indent="-341313" eaLnBrk="1" hangingPunct="1">
              <a:spcBef>
                <a:spcPts val="225"/>
              </a:spcBef>
            </a:pPr>
            <a:endParaRPr lang="en-US" altLang="en-US" sz="1400" dirty="0"/>
          </a:p>
          <a:p>
            <a:pPr marL="739815" lvl="1" indent="-341313" eaLnBrk="1" hangingPunct="1">
              <a:spcBef>
                <a:spcPts val="225"/>
              </a:spcBef>
            </a:pPr>
            <a:endParaRPr lang="en-US" altLang="en-US" sz="1400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5700" y="2197100"/>
            <a:ext cx="5829300" cy="825500"/>
          </a:xfrm>
        </p:spPr>
        <p:txBody>
          <a:bodyPr/>
          <a:lstStyle/>
          <a:p>
            <a:pPr>
              <a:defRPr/>
            </a:pPr>
            <a:r>
              <a:rPr lang="en-US" altLang="en-US" sz="27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27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27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71683" name="Picture 8" descr="webpag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2025" y="1833563"/>
            <a:ext cx="180657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C81CFAF6-584D-40E6-B75F-1F3A4ABF4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8100" y="3386138"/>
            <a:ext cx="13208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750" b="1" u="sng" dirty="0">
                <a:latin typeface="Arial" panose="020B0604020202020204" pitchFamily="34" charset="0"/>
              </a:rPr>
              <a:t>Andrew Bennett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750" dirty="0">
                <a:latin typeface="Arial" panose="020B0604020202020204" pitchFamily="34" charset="0"/>
              </a:rPr>
              <a:t>Chair of 3GPP SA2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750" dirty="0">
                <a:latin typeface="Arial" panose="020B0604020202020204" pitchFamily="34" charset="0"/>
                <a:hlinkClick r:id="rId4"/>
              </a:rPr>
              <a:t>a.bennett@Samsung.com</a:t>
            </a:r>
            <a:r>
              <a:rPr lang="en-US" altLang="en-US" sz="750" dirty="0">
                <a:latin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750" dirty="0">
                <a:latin typeface="Arial" panose="020B0604020202020204" pitchFamily="34" charset="0"/>
                <a:hlinkClick r:id="rId5"/>
              </a:rPr>
              <a:t>www.3gpp.org</a:t>
            </a:r>
            <a:endParaRPr lang="en-US" altLang="en-US" sz="75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00088" y="90488"/>
            <a:ext cx="5883275" cy="857250"/>
          </a:xfrm>
        </p:spPr>
        <p:txBody>
          <a:bodyPr/>
          <a:lstStyle/>
          <a:p>
            <a:pPr algn="l"/>
            <a:r>
              <a:rPr lang="de-DE" altLang="de-DE" b="1">
                <a:solidFill>
                  <a:schemeClr val="tx1"/>
                </a:solidFill>
              </a:rPr>
              <a:t>1) General Aspects (4/7)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F896234B-A910-41D3-A7B7-CBFBEF2F7D6F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52392" y="691816"/>
          <a:ext cx="8530661" cy="4451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251238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815975" y="142875"/>
            <a:ext cx="5822950" cy="893763"/>
          </a:xfrm>
        </p:spPr>
        <p:txBody>
          <a:bodyPr/>
          <a:lstStyle/>
          <a:p>
            <a:pPr algn="l"/>
            <a:r>
              <a:rPr lang="de-DE" altLang="de-DE" b="1">
                <a:solidFill>
                  <a:schemeClr val="tx1"/>
                </a:solidFill>
              </a:rPr>
              <a:t>1) General Aspects (6/7)</a:t>
            </a:r>
            <a:br>
              <a:rPr lang="de-DE" altLang="de-DE" b="1">
                <a:solidFill>
                  <a:schemeClr val="tx1"/>
                </a:solidFill>
              </a:rPr>
            </a:br>
            <a:r>
              <a:rPr lang="de-DE" altLang="de-DE" sz="2100" b="1">
                <a:solidFill>
                  <a:schemeClr val="tx1"/>
                </a:solidFill>
              </a:rPr>
              <a:t>Document Handling / Meeting</a:t>
            </a:r>
          </a:p>
        </p:txBody>
      </p:sp>
      <p:sp>
        <p:nvSpPr>
          <p:cNvPr id="12291" name="TextBox 12"/>
          <p:cNvSpPr txBox="1">
            <a:spLocks noChangeArrowheads="1"/>
          </p:cNvSpPr>
          <p:nvPr/>
        </p:nvSpPr>
        <p:spPr bwMode="auto">
          <a:xfrm rot="-5400000">
            <a:off x="-348270" y="2348313"/>
            <a:ext cx="113347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900" b="1" dirty="0">
                <a:latin typeface="Arial" panose="020B0604020202020204" pitchFamily="34" charset="0"/>
              </a:rPr>
              <a:t>Number of Tdocs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66C5960D-783D-49E4-9DE8-3F256BED0767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88758" y="788068"/>
          <a:ext cx="8751869" cy="42386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09118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827088" y="133350"/>
            <a:ext cx="6827837" cy="857250"/>
          </a:xfrm>
        </p:spPr>
        <p:txBody>
          <a:bodyPr/>
          <a:lstStyle/>
          <a:p>
            <a:pPr algn="l"/>
            <a:r>
              <a:rPr lang="de-DE" altLang="de-DE" b="1" dirty="0">
                <a:solidFill>
                  <a:schemeClr val="tx1"/>
                </a:solidFill>
              </a:rPr>
              <a:t>1) General Aspects (7/7)</a:t>
            </a:r>
            <a:br>
              <a:rPr lang="de-DE" altLang="de-DE" b="1" dirty="0">
                <a:solidFill>
                  <a:schemeClr val="tx1"/>
                </a:solidFill>
              </a:rPr>
            </a:br>
            <a:r>
              <a:rPr lang="de-DE" altLang="de-DE" b="1" dirty="0">
                <a:solidFill>
                  <a:schemeClr val="tx1"/>
                </a:solidFill>
              </a:rPr>
              <a:t>SA2 Agreed CRs by Release / Meeting</a:t>
            </a:r>
          </a:p>
        </p:txBody>
      </p:sp>
      <p:sp>
        <p:nvSpPr>
          <p:cNvPr id="18441" name="TextBox 12"/>
          <p:cNvSpPr txBox="1">
            <a:spLocks noChangeArrowheads="1"/>
          </p:cNvSpPr>
          <p:nvPr/>
        </p:nvSpPr>
        <p:spPr bwMode="auto">
          <a:xfrm rot="-5400000">
            <a:off x="-215976" y="2212812"/>
            <a:ext cx="955675" cy="2190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825" b="1" dirty="0">
                <a:latin typeface="Arial" panose="020B0604020202020204" pitchFamily="34" charset="0"/>
              </a:rPr>
              <a:t>Number of CRs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14534D3-AD69-4B58-89C9-7BE409EFCFD8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56410" y="1079835"/>
          <a:ext cx="8987590" cy="4003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058549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93*70"/>
  <p:tag name="TABLE_ENDDRAG_RECT" val="14*87*693*7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D984DB-5EC2-448D-8349-C4C18D6F047B}">
  <ds:schemaRefs>
    <ds:schemaRef ds:uri="2ca8e41a-b3d0-462f-857c-48a93d48cc9b"/>
    <ds:schemaRef ds:uri="http://schemas.microsoft.com/office/2006/metadata/properties"/>
    <ds:schemaRef ds:uri="http://purl.org/dc/dcmitype/"/>
    <ds:schemaRef ds:uri="http://purl.org/dc/elements/1.1/"/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199dcaf0-96ce-4e65-9ae8-79a6ae4aa63e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76744</TotalTime>
  <Words>7402</Words>
  <Application>Microsoft Office PowerPoint</Application>
  <PresentationFormat>On-screen Show (16:9)</PresentationFormat>
  <Paragraphs>1741</Paragraphs>
  <Slides>64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64</vt:i4>
      </vt:variant>
    </vt:vector>
  </HeadingPairs>
  <TitlesOfParts>
    <vt:vector size="80" baseType="lpstr">
      <vt:lpstr>Malgun Gothic</vt:lpstr>
      <vt:lpstr>Malgun Gothic</vt:lpstr>
      <vt:lpstr>MS PGothic</vt:lpstr>
      <vt:lpstr>MS PGothic</vt:lpstr>
      <vt:lpstr>SimSun</vt:lpstr>
      <vt:lpstr>SimSun</vt:lpstr>
      <vt:lpstr>Aptos</vt:lpstr>
      <vt:lpstr>Arial</vt:lpstr>
      <vt:lpstr>Arial </vt:lpstr>
      <vt:lpstr>Calibri</vt:lpstr>
      <vt:lpstr>Century Gothic</vt:lpstr>
      <vt:lpstr>Gulim</vt:lpstr>
      <vt:lpstr>Times New Roman</vt:lpstr>
      <vt:lpstr>Wingdings</vt:lpstr>
      <vt:lpstr>Office Theme</vt:lpstr>
      <vt:lpstr>Custom Design</vt:lpstr>
      <vt:lpstr>PowerPoint Presentation</vt:lpstr>
      <vt:lpstr>Contents</vt:lpstr>
      <vt:lpstr>Contents</vt:lpstr>
      <vt:lpstr>1) General Aspects (1/7)</vt:lpstr>
      <vt:lpstr>1) General Aspects (2/7)</vt:lpstr>
      <vt:lpstr>1) General Aspects (3/7)</vt:lpstr>
      <vt:lpstr>1) General Aspects (4/7)</vt:lpstr>
      <vt:lpstr>1) General Aspects (6/7) Document Handling / Meeting</vt:lpstr>
      <vt:lpstr>1) General Aspects (7/7) SA2 Agreed CRs by Release / Meeting</vt:lpstr>
      <vt:lpstr>Contents</vt:lpstr>
      <vt:lpstr>2.1) Rel-16 and before Maintenance (1/1)</vt:lpstr>
      <vt:lpstr>Contents</vt:lpstr>
      <vt:lpstr>2.4) Rel-17 Work Summary</vt:lpstr>
      <vt:lpstr>Contents</vt:lpstr>
      <vt:lpstr>2.5) Rel-18 Study/Work (1/5)</vt:lpstr>
      <vt:lpstr>2.5) Rel-18 Study/Work (2/5)</vt:lpstr>
      <vt:lpstr>2.5) Rel-18 Study/Work (3/5)</vt:lpstr>
      <vt:lpstr>2.5) Rel-18 Study/Work (4/5)</vt:lpstr>
      <vt:lpstr>2.5) Rel-18 Study/Work (5/5)</vt:lpstr>
      <vt:lpstr>Contents</vt:lpstr>
      <vt:lpstr>SA WG2 progress -Summary</vt:lpstr>
      <vt:lpstr>SA WG2 progress -Summary</vt:lpstr>
      <vt:lpstr>SA WG2 progress – (TEI19) (1/2)</vt:lpstr>
      <vt:lpstr>SA WG2 progress – (TEI19) (2/2)</vt:lpstr>
      <vt:lpstr>FS_5GSAT_Ph3_ARCH/ 5GSAT_Ph3-ARC</vt:lpstr>
      <vt:lpstr>FS_NG_RTC_Ph2/NG_RTC_Ph2</vt:lpstr>
      <vt:lpstr>FS_XRM_Ph2/XRM_Ph2</vt:lpstr>
      <vt:lpstr>FS_EnergySys/EnergySys</vt:lpstr>
      <vt:lpstr>FS_MPS4msg/MPS4msg</vt:lpstr>
      <vt:lpstr>FS_VMR_Ph2/VMR_Ph2</vt:lpstr>
      <vt:lpstr>FS_5G_ProSe_Ph3/5G_ProSe_Ph3</vt:lpstr>
      <vt:lpstr>FS_UIA_ARC/UIA_ARC</vt:lpstr>
      <vt:lpstr>FS_eEDGE_5GC_ph3/ eEDGE_5GC_ph3</vt:lpstr>
      <vt:lpstr>FS_UAS_Ph3/UAS_Ph3 </vt:lpstr>
      <vt:lpstr>FS_UPEAS_Ph2/UPEAS_Ph2</vt:lpstr>
      <vt:lpstr>FS_5G_Femto/5G_Femto</vt:lpstr>
      <vt:lpstr>FS_MASSS/MASSS</vt:lpstr>
      <vt:lpstr>AmbientIoT-ARC/FS_AmbientIoT</vt:lpstr>
      <vt:lpstr>FS_AIML_CN/AIML_CN</vt:lpstr>
      <vt:lpstr>Contents</vt:lpstr>
      <vt:lpstr>FS_5GSAT_Ph4_ARC</vt:lpstr>
      <vt:lpstr>FS_Sensing_ARC</vt:lpstr>
      <vt:lpstr>FS_AIML_CN_Ph2</vt:lpstr>
      <vt:lpstr>FS_EnergySys_Ph2</vt:lpstr>
      <vt:lpstr>Contents</vt:lpstr>
      <vt:lpstr>2.7) IETF and External SDO Normative Reference Update</vt:lpstr>
      <vt:lpstr>Contents</vt:lpstr>
      <vt:lpstr>3) SA2 Work Planning: Rel-20 progress</vt:lpstr>
      <vt:lpstr>3) SA2 Work Planning: Rel-20 5GA</vt:lpstr>
      <vt:lpstr>3) SA2 Work Planning: Rel-20 5GA</vt:lpstr>
      <vt:lpstr>3) SA2 Work Planning: Rel-20 5GA</vt:lpstr>
      <vt:lpstr>3) SA2 Work Planning: Rel-20 5GA</vt:lpstr>
      <vt:lpstr>3) SA2 Work Planning: Rel-20 6G</vt:lpstr>
      <vt:lpstr>3) SA2 Work Planning: Rel-20 6G planning</vt:lpstr>
      <vt:lpstr>3) SA2 Work Planning: Rel-20 planning</vt:lpstr>
      <vt:lpstr>3) SA2 Work Planning: Other topics</vt:lpstr>
      <vt:lpstr>Contents</vt:lpstr>
      <vt:lpstr>4) Documents for Information and Approval (1/4)</vt:lpstr>
      <vt:lpstr>4) Documents for Information and Approval (2/4)</vt:lpstr>
      <vt:lpstr>4) Documents for Information and Approval (3/4)</vt:lpstr>
      <vt:lpstr>4) Documents for Information and Approval (4/4)</vt:lpstr>
      <vt:lpstr>Contents</vt:lpstr>
      <vt:lpstr>5) Collected Items requiring action from SA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Andrew Bennett/Communications Research /SRUK/Principal Engineer/Samsung Electronics</cp:lastModifiedBy>
  <cp:revision>2295</cp:revision>
  <cp:lastPrinted>2017-02-24T12:37:51Z</cp:lastPrinted>
  <dcterms:created xsi:type="dcterms:W3CDTF">2008-08-30T09:32:10Z</dcterms:created>
  <dcterms:modified xsi:type="dcterms:W3CDTF">2025-06-03T11:13:29Z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