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5" r:id="rId17"/>
    <p:sldId id="1163" r:id="rId18"/>
    <p:sldId id="1164" r:id="rId19"/>
    <p:sldId id="1147" r:id="rId20"/>
    <p:sldId id="1146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00CC00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C05C8A-F116-4AC3-A301-B2211D3E13F3}" v="6" dt="2025-03-14T06:50:57.77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0" d="100"/>
          <a:sy n="110" d="100"/>
        </p:scale>
        <p:origin x="922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BEC05C8A-F116-4AC3-A301-B2211D3E13F3}"/>
    <pc:docChg chg="modSld">
      <pc:chgData name="Alain Sultan" userId="2b0808dc-3530-4760-ae57-56aa48186e32" providerId="ADAL" clId="{BEC05C8A-F116-4AC3-A301-B2211D3E13F3}" dt="2025-03-14T06:50:57.774" v="45"/>
      <pc:docMkLst>
        <pc:docMk/>
      </pc:docMkLst>
      <pc:sldChg chg="addSp delSp modSp mod">
        <pc:chgData name="Alain Sultan" userId="2b0808dc-3530-4760-ae57-56aa48186e32" providerId="ADAL" clId="{BEC05C8A-F116-4AC3-A301-B2211D3E13F3}" dt="2025-03-14T06:50:57.774" v="45"/>
        <pc:sldMkLst>
          <pc:docMk/>
          <pc:sldMk cId="0" sldId="303"/>
        </pc:sldMkLst>
        <pc:spChg chg="add mod">
          <ac:chgData name="Alain Sultan" userId="2b0808dc-3530-4760-ae57-56aa48186e32" providerId="ADAL" clId="{BEC05C8A-F116-4AC3-A301-B2211D3E13F3}" dt="2025-03-14T06:50:57.774" v="45"/>
          <ac:spMkLst>
            <pc:docMk/>
            <pc:sldMk cId="0" sldId="303"/>
            <ac:spMk id="3" creationId="{E7430CFF-B6A8-F0E3-5069-E233E8AE6246}"/>
          </ac:spMkLst>
        </pc:spChg>
        <pc:spChg chg="mod">
          <ac:chgData name="Alain Sultan" userId="2b0808dc-3530-4760-ae57-56aa48186e32" providerId="ADAL" clId="{BEC05C8A-F116-4AC3-A301-B2211D3E13F3}" dt="2025-03-14T06:50:57.156" v="44" actId="14100"/>
          <ac:spMkLst>
            <pc:docMk/>
            <pc:sldMk cId="0" sldId="303"/>
            <ac:spMk id="6150" creationId="{9FE2EA07-2F46-97FA-2113-FFD61E02EC2E}"/>
          </ac:spMkLst>
        </pc:spChg>
        <pc:spChg chg="mod">
          <ac:chgData name="Alain Sultan" userId="2b0808dc-3530-4760-ae57-56aa48186e32" providerId="ADAL" clId="{BEC05C8A-F116-4AC3-A301-B2211D3E13F3}" dt="2025-03-14T06:47:27.983" v="24" actId="1076"/>
          <ac:spMkLst>
            <pc:docMk/>
            <pc:sldMk cId="0" sldId="303"/>
            <ac:spMk id="6151" creationId="{1B78462D-99E9-3720-5CF1-5E79CAB60884}"/>
          </ac:spMkLst>
        </pc:spChg>
        <pc:spChg chg="del mod">
          <ac:chgData name="Alain Sultan" userId="2b0808dc-3530-4760-ae57-56aa48186e32" providerId="ADAL" clId="{BEC05C8A-F116-4AC3-A301-B2211D3E13F3}" dt="2025-03-14T06:50:54.719" v="43" actId="21"/>
          <ac:spMkLst>
            <pc:docMk/>
            <pc:sldMk cId="0" sldId="303"/>
            <ac:spMk id="6152" creationId="{E7430CFF-B6A8-F0E3-5069-E233E8AE6246}"/>
          </ac:spMkLst>
        </pc:spChg>
      </pc:sldChg>
      <pc:sldChg chg="modSp mod">
        <pc:chgData name="Alain Sultan" userId="2b0808dc-3530-4760-ae57-56aa48186e32" providerId="ADAL" clId="{BEC05C8A-F116-4AC3-A301-B2211D3E13F3}" dt="2025-03-14T06:48:35.174" v="32" actId="20577"/>
        <pc:sldMkLst>
          <pc:docMk/>
          <pc:sldMk cId="0" sldId="1116"/>
        </pc:sldMkLst>
        <pc:spChg chg="mod">
          <ac:chgData name="Alain Sultan" userId="2b0808dc-3530-4760-ae57-56aa48186e32" providerId="ADAL" clId="{BEC05C8A-F116-4AC3-A301-B2211D3E13F3}" dt="2025-03-14T06:48:35.174" v="32" actId="20577"/>
          <ac:spMkLst>
            <pc:docMk/>
            <pc:sldMk cId="0" sldId="1116"/>
            <ac:spMk id="15363" creationId="{8B6101D0-4944-92F0-0F66-B23B066C30CA}"/>
          </ac:spMkLst>
        </pc:spChg>
      </pc:sldChg>
      <pc:sldChg chg="modSp mod">
        <pc:chgData name="Alain Sultan" userId="2b0808dc-3530-4760-ae57-56aa48186e32" providerId="ADAL" clId="{BEC05C8A-F116-4AC3-A301-B2211D3E13F3}" dt="2025-03-14T06:49:32.767" v="39" actId="20577"/>
        <pc:sldMkLst>
          <pc:docMk/>
          <pc:sldMk cId="2341510294" sldId="1164"/>
        </pc:sldMkLst>
        <pc:spChg chg="mod">
          <ac:chgData name="Alain Sultan" userId="2b0808dc-3530-4760-ae57-56aa48186e32" providerId="ADAL" clId="{BEC05C8A-F116-4AC3-A301-B2211D3E13F3}" dt="2025-03-14T06:49:32.767" v="39" actId="20577"/>
          <ac:spMkLst>
            <pc:docMk/>
            <pc:sldMk cId="2341510294" sldId="1164"/>
            <ac:spMk id="15363" creationId="{B23A5434-5AD3-6B9C-A765-72A77F731CA9}"/>
          </ac:spMkLst>
        </pc:spChg>
      </pc:sldChg>
      <pc:sldChg chg="modSp mod">
        <pc:chgData name="Alain Sultan" userId="2b0808dc-3530-4760-ae57-56aa48186e32" providerId="ADAL" clId="{BEC05C8A-F116-4AC3-A301-B2211D3E13F3}" dt="2025-03-14T06:49:49.989" v="41" actId="20577"/>
        <pc:sldMkLst>
          <pc:docMk/>
          <pc:sldMk cId="849489989" sldId="1165"/>
        </pc:sldMkLst>
        <pc:graphicFrameChg chg="modGraphic">
          <ac:chgData name="Alain Sultan" userId="2b0808dc-3530-4760-ae57-56aa48186e32" providerId="ADAL" clId="{BEC05C8A-F116-4AC3-A301-B2211D3E13F3}" dt="2025-03-14T06:49:49.989" v="41" actId="20577"/>
          <ac:graphicFrameMkLst>
            <pc:docMk/>
            <pc:sldMk cId="849489989" sldId="1165"/>
            <ac:graphicFrameMk id="3" creationId="{3321DC0E-3BD3-8DF4-5533-1F778DDDA4F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3/14/2025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3/14/2025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ultan\OneDrive%20-%20ETSI%20365\Documents\3GPP\TSG\2024\2024_12_tsg_106_madrid\SA\Docs\SP-241737.zip" TargetMode="External"/><Relationship Id="rId2" Type="http://schemas.openxmlformats.org/officeDocument/2006/relationships/hyperlink" Target="http://www.3gpp.org/ftp/tsg_ran/TSG_RAN/TSGR_106/Docs/RP-24243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tp.3gpp.org/workshop/2025-03-10_3GPP_6G_WS/Docs/6GWS-250243.zip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85000" lnSpcReduction="2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</a:t>
            </a:r>
            <a:r>
              <a:rPr lang="en-GB" sz="3600" b="1" kern="0">
                <a:solidFill>
                  <a:srgbClr val="FF0000"/>
                </a:solidFill>
                <a:latin typeface="+mj-lt"/>
                <a:ea typeface="ＭＳ Ｐゴシック" charset="0"/>
              </a:rPr>
              <a:t>#107</a:t>
            </a:r>
            <a:endParaRPr lang="en-GB" sz="36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  <a:p>
            <a:pPr algn="ctr">
              <a:defRPr/>
            </a:pPr>
            <a:r>
              <a:rPr lang="en-GB" sz="2400" b="1" kern="0">
                <a:latin typeface="+mj-lt"/>
                <a:ea typeface="ＭＳ Ｐゴシック" charset="0"/>
                <a:cs typeface="ＭＳ Ｐゴシック" charset="0"/>
              </a:rPr>
              <a:t>Start-of-meeting </a:t>
            </a:r>
            <a:r>
              <a:rPr lang="en-GB" sz="2400" b="1" kern="0" dirty="0">
                <a:latin typeface="+mj-lt"/>
                <a:ea typeface="ＭＳ Ｐゴシック" charset="0"/>
                <a:cs typeface="ＭＳ Ｐゴシック" charset="0"/>
              </a:rPr>
              <a:t>version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</a:t>
            </a:r>
            <a:r>
              <a:rPr lang="en-GB" altLang="en-US" sz="900" i="1">
                <a:latin typeface="Arial" panose="020B0604020202020204" pitchFamily="34" charset="0"/>
              </a:rPr>
              <a:t>#107 </a:t>
            </a:r>
            <a:r>
              <a:rPr lang="en-GB" altLang="en-US" sz="900" i="1" dirty="0">
                <a:latin typeface="Arial" panose="020B0604020202020204" pitchFamily="34" charset="0"/>
              </a:rPr>
              <a:t>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TSG</a:t>
            </a:r>
            <a:r>
              <a:rPr lang="en-GB" altLang="en-US" sz="900" i="1">
                <a:latin typeface="Arial" panose="020B0604020202020204" pitchFamily="34" charset="0"/>
              </a:rPr>
              <a:t>#107, </a:t>
            </a:r>
            <a:r>
              <a:rPr lang="en-GB" altLang="en-US" sz="900" i="1" dirty="0">
                <a:latin typeface="Arial" panose="020B0604020202020204" pitchFamily="34" charset="0"/>
              </a:rPr>
              <a:t>revised WID/SID during TSG#106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80415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7898" y="4659602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97863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>
                <a:solidFill>
                  <a:schemeClr val="bg1"/>
                </a:solidFill>
                <a:latin typeface="Arial" panose="020B0604020202020204" pitchFamily="34" charset="0"/>
              </a:rPr>
              <a:t>SP-250420 (rev of SP-250364; CP-250262; CP-250016 / CP-250011 / SP-250318) 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3GPP TSG</a:t>
            </a:r>
            <a:r>
              <a:rPr lang="en-GB" altLang="en-US" sz="800">
                <a:solidFill>
                  <a:schemeClr val="bg1"/>
                </a:solidFill>
                <a:latin typeface="Arial" panose="020B0604020202020204" pitchFamily="34" charset="0"/>
              </a:rPr>
              <a:t>#107, 12 -14 March 2024, Incheon, South Korea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7444" y="943643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9723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84BA872D-4877-CA1D-CFE0-1E1600F55F6C}"/>
              </a:ext>
            </a:extLst>
          </p:cNvPr>
          <p:cNvSpPr/>
          <p:nvPr/>
        </p:nvSpPr>
        <p:spPr bwMode="auto">
          <a:xfrm>
            <a:off x="4859723" y="3789667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C8F3AC-BBE8-BF02-3EB6-F73417D8036D}"/>
              </a:ext>
            </a:extLst>
          </p:cNvPr>
          <p:cNvSpPr txBox="1"/>
          <p:nvPr/>
        </p:nvSpPr>
        <p:spPr>
          <a:xfrm>
            <a:off x="4751350" y="3781704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</a:t>
            </a:r>
            <a:r>
              <a:rPr lang="en-GB" altLang="en-US"/>
              <a:t>progress overview (1/2)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no more new topics to be introduced.</a:t>
            </a:r>
          </a:p>
          <a:p>
            <a:pPr marL="739815" lvl="1" indent="-341313">
              <a:defRPr/>
            </a:pPr>
            <a:r>
              <a:rPr lang="en-US" altLang="en-US" sz="1600" dirty="0"/>
              <a:t>3 studies, 1 normative, several “</a:t>
            </a:r>
            <a:r>
              <a:rPr lang="en-US" altLang="en-US" sz="1600" dirty="0" err="1"/>
              <a:t>miniWIDs</a:t>
            </a:r>
            <a:r>
              <a:rPr lang="en-US" altLang="en-US" sz="1600" dirty="0"/>
              <a:t>”. Items &amp; progress:</a:t>
            </a:r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341273" indent="-341313">
              <a:defRPr/>
            </a:pPr>
            <a:endParaRPr lang="en-US" altLang="en-US" sz="2000" dirty="0"/>
          </a:p>
          <a:p>
            <a:pPr marL="0" indent="0">
              <a:buNone/>
              <a:defRPr/>
            </a:pPr>
            <a:endParaRPr lang="en-US" altLang="en-US" sz="2000" dirty="0"/>
          </a:p>
          <a:p>
            <a:pPr marL="341273" indent="-341313">
              <a:defRPr/>
            </a:pPr>
            <a:r>
              <a:rPr lang="en-US" altLang="en-US" sz="2000" dirty="0"/>
              <a:t>Stage 2 &amp; RAN: Workshop at TSG#106 to start identifying the work needed: </a:t>
            </a:r>
          </a:p>
          <a:p>
            <a:pPr marL="739775" lvl="1" indent="-341313">
              <a:defRPr/>
            </a:pPr>
            <a:r>
              <a:rPr lang="en-US" altLang="en-US" sz="1600" dirty="0"/>
              <a:t>SA: 27 candidate items identified </a:t>
            </a:r>
            <a:r>
              <a:rPr lang="en-US" altLang="en-US" sz="1600"/>
              <a:t>(SP-241972/1989), </a:t>
            </a:r>
            <a:r>
              <a:rPr lang="en-US" altLang="en-US" sz="1600" dirty="0"/>
              <a:t>selection to come later</a:t>
            </a:r>
          </a:p>
          <a:p>
            <a:pPr marL="739775" lvl="1" indent="-341313">
              <a:defRPr/>
            </a:pPr>
            <a:r>
              <a:rPr lang="en-US" altLang="en-US" sz="1600" dirty="0"/>
              <a:t>RAN: candidate items identified (RP-243292), selection to come later</a:t>
            </a:r>
          </a:p>
          <a:p>
            <a:pPr marL="341273" indent="-341313">
              <a:defRPr/>
            </a:pPr>
            <a:r>
              <a:rPr lang="en-US" altLang="en-US" sz="2000" dirty="0"/>
              <a:t>Stage 3: not started</a:t>
            </a:r>
            <a:endParaRPr lang="en-US" altLang="en-US" sz="11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0F893AC-6846-DBCC-B955-74095B1F1982}"/>
              </a:ext>
            </a:extLst>
          </p:cNvPr>
          <p:cNvCxnSpPr/>
          <p:nvPr/>
        </p:nvCxnSpPr>
        <p:spPr bwMode="auto">
          <a:xfrm flipH="1">
            <a:off x="1025908" y="2846160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E0852C2-179E-5CD9-087F-820009B8CDF4}"/>
              </a:ext>
            </a:extLst>
          </p:cNvPr>
          <p:cNvCxnSpPr/>
          <p:nvPr/>
        </p:nvCxnSpPr>
        <p:spPr bwMode="auto">
          <a:xfrm flipH="1">
            <a:off x="997979" y="3766704"/>
            <a:ext cx="81933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F013870-0B89-EE13-15AE-D34EBD2FF39C}"/>
              </a:ext>
            </a:extLst>
          </p:cNvPr>
          <p:cNvSpPr txBox="1"/>
          <p:nvPr/>
        </p:nvSpPr>
        <p:spPr>
          <a:xfrm rot="10800000">
            <a:off x="1221343" y="2911745"/>
            <a:ext cx="338554" cy="6421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GB" dirty="0" err="1">
                <a:solidFill>
                  <a:schemeClr val="tx2"/>
                </a:solidFill>
              </a:rPr>
              <a:t>MiniWIDs</a:t>
            </a:r>
            <a:endParaRPr lang="en-GB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B85D6F1-7AB7-497B-F40F-04803B0A40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646596"/>
              </p:ext>
            </p:extLst>
          </p:nvPr>
        </p:nvGraphicFramePr>
        <p:xfrm>
          <a:off x="1749309" y="1588850"/>
          <a:ext cx="5798646" cy="2187264"/>
        </p:xfrm>
        <a:graphic>
          <a:graphicData uri="http://schemas.openxmlformats.org/drawingml/2006/table">
            <a:tbl>
              <a:tblPr/>
              <a:tblGrid>
                <a:gridCol w="416825">
                  <a:extLst>
                    <a:ext uri="{9D8B030D-6E8A-4147-A177-3AD203B41FA5}">
                      <a16:colId xmlns:a16="http://schemas.microsoft.com/office/drawing/2014/main" val="4096765626"/>
                    </a:ext>
                  </a:extLst>
                </a:gridCol>
                <a:gridCol w="3614656">
                  <a:extLst>
                    <a:ext uri="{9D8B030D-6E8A-4147-A177-3AD203B41FA5}">
                      <a16:colId xmlns:a16="http://schemas.microsoft.com/office/drawing/2014/main" val="1565699488"/>
                    </a:ext>
                  </a:extLst>
                </a:gridCol>
                <a:gridCol w="905292">
                  <a:extLst>
                    <a:ext uri="{9D8B030D-6E8A-4147-A177-3AD203B41FA5}">
                      <a16:colId xmlns:a16="http://schemas.microsoft.com/office/drawing/2014/main" val="2934229093"/>
                    </a:ext>
                  </a:extLst>
                </a:gridCol>
                <a:gridCol w="488467">
                  <a:extLst>
                    <a:ext uri="{9D8B030D-6E8A-4147-A177-3AD203B41FA5}">
                      <a16:colId xmlns:a16="http://schemas.microsoft.com/office/drawing/2014/main" val="3671198079"/>
                    </a:ext>
                  </a:extLst>
                </a:gridCol>
                <a:gridCol w="373406">
                  <a:extLst>
                    <a:ext uri="{9D8B030D-6E8A-4147-A177-3AD203B41FA5}">
                      <a16:colId xmlns:a16="http://schemas.microsoft.com/office/drawing/2014/main" val="3324990146"/>
                    </a:ext>
                  </a:extLst>
                </a:gridCol>
              </a:tblGrid>
              <a:tr h="143732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Finish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%Complete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310976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149325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03/02/2025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908651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on Satellite Access Network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90298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support in 3GPP system with satellite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2992226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050032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Energy Efficiency as Service Criteria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927062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920350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FRMCS Phase 6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4402597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of SMS to Emergency Centre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7899904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1070053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1 for Ambient listening enhancements including pause and resume in MCS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ALPR-REQ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517800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Vehicle-Mounted Relays Phase3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4730757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1050106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1494221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1050107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 Phase 2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6830315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1050108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Combined QoS configuration and monitoring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744096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1050109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 Residential Gateway Supporting 5G LAN-type Service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36242"/>
                  </a:ext>
                </a:extLst>
              </a:tr>
              <a:tr h="107055"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1050111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Exposure for Virtual Network information and capability 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432" marR="9432" marT="9432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187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3A8EA-3CCC-1F6F-E1B7-530AFF73C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E4EEDF6-67AC-6D48-9ECA-2253DC9D5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</a:t>
            </a:r>
            <a:r>
              <a:rPr lang="en-GB" altLang="en-US"/>
              <a:t>progress overview (2/2)</a:t>
            </a:r>
            <a:endParaRPr lang="en-GB" altLang="en-US" dirty="0"/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357589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/>
              <a:t>Stage </a:t>
            </a:r>
            <a:r>
              <a:rPr lang="en-US" altLang="en-US" sz="2000" dirty="0"/>
              <a:t>2 &amp; RAN: Workshop at TSG#</a:t>
            </a:r>
            <a:r>
              <a:rPr lang="en-US" altLang="en-US" sz="2000"/>
              <a:t>106 started </a:t>
            </a:r>
            <a:r>
              <a:rPr lang="en-US" altLang="en-US" sz="2000" dirty="0"/>
              <a:t>identifying </a:t>
            </a:r>
            <a:r>
              <a:rPr lang="en-US" altLang="en-US" sz="2000"/>
              <a:t>the work:</a:t>
            </a:r>
            <a:endParaRPr lang="en-US" altLang="en-US" sz="2000" dirty="0"/>
          </a:p>
          <a:p>
            <a:pPr marL="739775" lvl="1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341273" indent="-341313">
              <a:defRPr/>
            </a:pPr>
            <a:endParaRPr lang="en-US" altLang="en-US" sz="1600"/>
          </a:p>
          <a:p>
            <a:pPr marL="0" indent="0">
              <a:buNone/>
              <a:defRPr/>
            </a:pPr>
            <a:endParaRPr lang="en-US" altLang="en-US" sz="1600"/>
          </a:p>
          <a:p>
            <a:pPr marL="739775" lvl="1" indent="-341313">
              <a:defRPr/>
            </a:pPr>
            <a:r>
              <a:rPr lang="en-US" altLang="en-US" sz="1600"/>
              <a:t>Also in Rel-20: SA4’s </a:t>
            </a:r>
            <a:r>
              <a:rPr lang="en-GB" altLang="en-US" sz="1600"/>
              <a:t>Study on Ultra Low Bitrate Speech Codec  (FS_ULBC, UID 1070055)</a:t>
            </a:r>
          </a:p>
          <a:p>
            <a:pPr marL="739775" lvl="1" indent="-341313">
              <a:defRPr/>
            </a:pPr>
            <a:r>
              <a:rPr lang="en-US" altLang="en-US" sz="1600"/>
              <a:t>Technical work not started</a:t>
            </a:r>
          </a:p>
          <a:p>
            <a:pPr marL="341273" indent="-341313">
              <a:defRPr/>
            </a:pPr>
            <a:r>
              <a:rPr lang="en-US" altLang="en-US" sz="2000"/>
              <a:t>Stage </a:t>
            </a:r>
            <a:r>
              <a:rPr lang="en-US" altLang="en-US" sz="2000" dirty="0"/>
              <a:t>3: not started</a:t>
            </a:r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321DC0E-3BD3-8DF4-5533-1F778DDDA4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972877"/>
              </p:ext>
            </p:extLst>
          </p:nvPr>
        </p:nvGraphicFramePr>
        <p:xfrm>
          <a:off x="803448" y="1196195"/>
          <a:ext cx="7620000" cy="2729865"/>
        </p:xfrm>
        <a:graphic>
          <a:graphicData uri="http://schemas.openxmlformats.org/drawingml/2006/table">
            <a:tbl>
              <a:tblPr/>
              <a:tblGrid>
                <a:gridCol w="608839">
                  <a:extLst>
                    <a:ext uri="{9D8B030D-6E8A-4147-A177-3AD203B41FA5}">
                      <a16:colId xmlns:a16="http://schemas.microsoft.com/office/drawing/2014/main" val="681369161"/>
                    </a:ext>
                  </a:extLst>
                </a:gridCol>
                <a:gridCol w="5279775">
                  <a:extLst>
                    <a:ext uri="{9D8B030D-6E8A-4147-A177-3AD203B41FA5}">
                      <a16:colId xmlns:a16="http://schemas.microsoft.com/office/drawing/2014/main" val="2792222058"/>
                    </a:ext>
                  </a:extLst>
                </a:gridCol>
                <a:gridCol w="1322322">
                  <a:extLst>
                    <a:ext uri="{9D8B030D-6E8A-4147-A177-3AD203B41FA5}">
                      <a16:colId xmlns:a16="http://schemas.microsoft.com/office/drawing/2014/main" val="1336620257"/>
                    </a:ext>
                  </a:extLst>
                </a:gridCol>
                <a:gridCol w="409064">
                  <a:extLst>
                    <a:ext uri="{9D8B030D-6E8A-4147-A177-3AD203B41FA5}">
                      <a16:colId xmlns:a16="http://schemas.microsoft.com/office/drawing/2014/main" val="135965946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ResourceNames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02659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Integration of satellite components in the 5G architecture Phase 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81983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Logging and recording of mission critical services,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FS_MCLOG_Ph2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96525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Discreet listening and monitoring of mission critical services,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FS_MCDISC_Ph2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75428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enabler for XR Services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FS_XRM_Ph3_APP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6090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SEAL data delivery Phase 3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FS_SEALDD_Ph3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58097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enablement aspects for MMTel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FS_MMTel_Ph2_APP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997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1070029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Application enablement for AI/ML service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FS_AIML_App_Ph2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7396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MultiHop-MC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2165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Enhanced Mission Critical Services Architecture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enhMC_Ph2-MC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30210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application enablement for mobile metaverse services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Metaverse_Ph2-APP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902687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 / Machine Learning (ML) Phase 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53200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Integrated Sensing and Communication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67983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Railways specific Enhancements to Mission Critical Services Phase 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FRMCS_Ph6-MC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44751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948998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72506" y="918704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1781" y="481506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3217611" y="212869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FS_6G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1108364"/>
            <a:ext cx="8605837" cy="315929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Stage 1:</a:t>
            </a:r>
          </a:p>
          <a:p>
            <a:pPr marL="398502" lvl="1" eaLnBrk="1" fontAlgn="t" hangingPunct="1"/>
            <a:r>
              <a:rPr lang="en-GB" altLang="en-US" sz="1600"/>
              <a:t>Study on 6G Use Cases and Service Requirements (FS_6G_REQ, 1050110)</a:t>
            </a:r>
          </a:p>
          <a:p>
            <a:pPr marL="398502" lvl="1" eaLnBrk="1" fontAlgn="t" hangingPunct="1"/>
            <a:r>
              <a:rPr lang="en-GB" altLang="en-US" sz="1600"/>
              <a:t>Expected completion by 03/03/2026, 25% complete</a:t>
            </a:r>
            <a:endParaRPr lang="en-US" altLang="en-US" sz="1600" dirty="0"/>
          </a:p>
          <a:p>
            <a:pPr marL="341273" indent="-341313">
              <a:defRPr/>
            </a:pPr>
            <a:r>
              <a:rPr lang="en-US" altLang="en-US" sz="2000"/>
              <a:t>Other Stages/groups:</a:t>
            </a:r>
            <a:endParaRPr lang="en-US" altLang="en-US" sz="2000" dirty="0"/>
          </a:p>
          <a:p>
            <a:pPr marL="739775" lvl="1" indent="-341313">
              <a:defRPr/>
            </a:pPr>
            <a:r>
              <a:rPr lang="en-US" altLang="en-US" sz="1600" dirty="0"/>
              <a:t>Workshop in March 2025 to start investigating all other Stages (see </a:t>
            </a:r>
            <a:r>
              <a:rPr lang="en-US" sz="1600" dirty="0">
                <a:hlinkClick r:id="rId2"/>
              </a:rPr>
              <a:t>RP-242437</a:t>
            </a:r>
            <a:r>
              <a:rPr lang="en-US" sz="1600" dirty="0"/>
              <a:t> and 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SP-241737</a:t>
            </a:r>
            <a:r>
              <a:rPr lang="en-GB" sz="1200" b="1" i="0" u="sng" dirty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600"/>
              <a:t>RAN </a:t>
            </a:r>
            <a:r>
              <a:rPr lang="en-US" altLang="en-US" sz="1600" dirty="0"/>
              <a:t>6G </a:t>
            </a:r>
            <a:r>
              <a:rPr lang="en-US" altLang="en-US" sz="1600"/>
              <a:t>SID started in RAN</a:t>
            </a:r>
          </a:p>
          <a:p>
            <a:pPr marL="739775" lvl="1" indent="-341313">
              <a:defRPr/>
            </a:pPr>
            <a:r>
              <a:rPr lang="en-GB" altLang="en-US" sz="1600"/>
              <a:t>Chair’s summary of the 3GPP workshop on 6G </a:t>
            </a:r>
            <a:r>
              <a:rPr lang="en-US" altLang="en-US" sz="1600"/>
              <a:t>in </a:t>
            </a:r>
            <a:r>
              <a:rPr lang="en-US" altLang="en-US" sz="1600">
                <a:hlinkClick r:id="rId4"/>
              </a:rPr>
              <a:t>6GWS-250243</a:t>
            </a:r>
            <a:endParaRPr lang="en-US" altLang="en-US" sz="1600" dirty="0"/>
          </a:p>
          <a:p>
            <a:pPr marL="739815" lvl="1" indent="-341313">
              <a:defRPr/>
            </a:pP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To be </a:t>
            </a:r>
            <a:r>
              <a:rPr lang="en-GB" altLang="en-US" sz="1100"/>
              <a:t>completed at </a:t>
            </a:r>
            <a:r>
              <a:rPr lang="en-GB" altLang="en-US" sz="1100" dirty="0"/>
              <a:t>TSG</a:t>
            </a:r>
            <a:r>
              <a:rPr lang="en-GB" altLang="en-US" sz="1100"/>
              <a:t>#107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1010" y="1152333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7624" y="4925464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2477" y="4822572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52694" y="1484752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1" y="14430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FFFF00"/>
                </a:highlight>
              </a:rPr>
              <a:t>completed</a:t>
            </a:r>
            <a:r>
              <a:rPr lang="en-US" altLang="en-US" sz="1600" dirty="0"/>
              <a:t> and stable for some time - </a:t>
            </a:r>
            <a:r>
              <a:rPr lang="en-GB" altLang="en-US" sz="1200" dirty="0"/>
              <a:t>14 Studies, 25 Normative items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</a:t>
            </a:r>
            <a:r>
              <a:rPr lang="en-US" altLang="en-US" sz="1600"/>
              <a:t>): </a:t>
            </a:r>
            <a:r>
              <a:rPr lang="en-US" altLang="en-US" sz="1600">
                <a:highlight>
                  <a:srgbClr val="FFFF00"/>
                </a:highlight>
              </a:rPr>
              <a:t>completed</a:t>
            </a:r>
            <a:r>
              <a:rPr lang="en-US" altLang="en-US" sz="1600"/>
              <a:t> with 3 exceptions. 24 Studies, 72 Normative items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100" b="1"/>
              <a:t>Exceptions: </a:t>
            </a:r>
            <a:r>
              <a:rPr lang="en-GB" altLang="en-US" sz="1100" b="1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/>
              <a:t>AI/ML (UID 1040033, AIML_CN)  (98%)</a:t>
            </a:r>
          </a:p>
          <a:p>
            <a:pPr marL="1139825" lvl="2" indent="-341313">
              <a:defRPr/>
            </a:pPr>
            <a:r>
              <a:rPr lang="en-GB" altLang="en-US" sz="1000" b="1"/>
              <a:t>NG_RTC_Phase 2 (UID 1040026) (98%)</a:t>
            </a:r>
          </a:p>
          <a:p>
            <a:pPr marL="1139825" lvl="2" indent="-341313">
              <a:defRPr/>
            </a:pPr>
            <a:r>
              <a:rPr lang="en-GB" altLang="en-US" sz="1000" b="1"/>
              <a:t>Ambient-IoT (new at SA#107, 30%, targeted for June)</a:t>
            </a:r>
          </a:p>
          <a:p>
            <a:pPr marL="739775" lvl="1" indent="-341313">
              <a:defRPr/>
            </a:pPr>
            <a:r>
              <a:rPr lang="en-US" altLang="en-US" sz="1100" b="1"/>
              <a:t>Reminder: 12 items were still opened at TSG#106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174" y="817417"/>
            <a:ext cx="8605837" cy="4055149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11 </a:t>
            </a:r>
            <a:r>
              <a:rPr lang="en-US" altLang="en-US" sz="1200" b="1"/>
              <a:t>studies (same </a:t>
            </a:r>
            <a:r>
              <a:rPr lang="en-US" altLang="en-US" sz="1200"/>
              <a:t>at </a:t>
            </a:r>
            <a:r>
              <a:rPr lang="en-US" altLang="en-US" sz="1200" dirty="0"/>
              <a:t>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76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74% </a:t>
            </a:r>
            <a:r>
              <a:rPr lang="en-US" altLang="en-US" sz="1200" dirty="0"/>
              <a:t>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</a:t>
            </a:r>
            <a:r>
              <a:rPr lang="en-GB" altLang="en-US" sz="1800" u="sng"/>
              <a:t>: </a:t>
            </a:r>
            <a:r>
              <a:rPr lang="en-GB" altLang="en-US" sz="1200" b="1" u="sng"/>
              <a:t>54 </a:t>
            </a:r>
            <a:r>
              <a:rPr lang="en-GB" altLang="en-US" sz="1200" b="1" u="sng" dirty="0"/>
              <a:t>items </a:t>
            </a:r>
            <a:r>
              <a:rPr lang="en-US" altLang="en-US" sz="1200" b="1" u="sng" dirty="0"/>
              <a:t>(</a:t>
            </a:r>
            <a:r>
              <a:rPr lang="en-US" altLang="en-US" sz="1200" b="1" u="sng"/>
              <a:t>against 50 </a:t>
            </a:r>
            <a:r>
              <a:rPr lang="en-US" altLang="en-US" sz="1200" u="sng"/>
              <a:t>at </a:t>
            </a:r>
            <a:r>
              <a:rPr lang="en-US" altLang="en-US" sz="1200" u="sng" dirty="0"/>
              <a:t>previous TSG), </a:t>
            </a:r>
            <a:r>
              <a:rPr lang="en-US" altLang="en-US" sz="1200" b="1" u="sng" dirty="0">
                <a:highlight>
                  <a:srgbClr val="FFFF00"/>
                </a:highlight>
              </a:rPr>
              <a:t>OCI </a:t>
            </a:r>
            <a:r>
              <a:rPr lang="en-US" altLang="en-US" sz="1200" b="1" u="sng">
                <a:highlight>
                  <a:srgbClr val="FFFF00"/>
                </a:highlight>
              </a:rPr>
              <a:t>= 64 </a:t>
            </a:r>
            <a:r>
              <a:rPr lang="en-US" altLang="en-US" sz="1200" b="1" u="sng" dirty="0">
                <a:highlight>
                  <a:srgbClr val="FFFF00"/>
                </a:highlight>
              </a:rPr>
              <a:t>% </a:t>
            </a:r>
            <a:r>
              <a:rPr lang="en-US" altLang="en-US" sz="1200" u="sng" dirty="0">
                <a:highlight>
                  <a:srgbClr val="FFFF00"/>
                </a:highlight>
              </a:rPr>
              <a:t>(</a:t>
            </a:r>
            <a:r>
              <a:rPr lang="en-US" altLang="en-US" sz="1200" u="sng">
                <a:highlight>
                  <a:srgbClr val="FFFF00"/>
                </a:highlight>
              </a:rPr>
              <a:t>against 49% </a:t>
            </a:r>
            <a:r>
              <a:rPr lang="en-US" altLang="en-US" sz="1200" u="sng" dirty="0">
                <a:highlight>
                  <a:srgbClr val="FFFF00"/>
                </a:highlight>
              </a:rPr>
              <a:t>at previous TSG</a:t>
            </a:r>
            <a:r>
              <a:rPr lang="en-US" altLang="en-US" sz="1200" u="sng" dirty="0"/>
              <a:t>) </a:t>
            </a:r>
          </a:p>
          <a:p>
            <a:pPr marL="1139865" lvl="2" indent="-341313">
              <a:defRPr/>
            </a:pPr>
            <a:r>
              <a:rPr lang="en-US" altLang="en-US" sz="900" dirty="0">
                <a:highlight>
                  <a:srgbClr val="FFFF00"/>
                </a:highlight>
              </a:rPr>
              <a:t>Completion date now Sept. 2025 </a:t>
            </a:r>
            <a:r>
              <a:rPr lang="en-US" altLang="en-US" sz="900" dirty="0"/>
              <a:t>for all of these 50 items (as per Rel-19 timeline)</a:t>
            </a:r>
          </a:p>
          <a:p>
            <a:pPr marL="739815" lvl="1" indent="-341313">
              <a:defRPr/>
            </a:pPr>
            <a:r>
              <a:rPr lang="en-GB" altLang="en-US" sz="1800" dirty="0"/>
              <a:t>RAN Perf</a:t>
            </a:r>
            <a:r>
              <a:rPr lang="en-GB" altLang="en-US" sz="1800"/>
              <a:t>:  </a:t>
            </a:r>
            <a:r>
              <a:rPr lang="en-GB" altLang="en-US" sz="1200" b="1"/>
              <a:t>36 </a:t>
            </a:r>
            <a:r>
              <a:rPr lang="en-GB" altLang="en-US" sz="1200" b="1" dirty="0"/>
              <a:t>items </a:t>
            </a:r>
            <a:r>
              <a:rPr lang="en-US" altLang="en-US" sz="1200" b="1" dirty="0"/>
              <a:t>(</a:t>
            </a:r>
            <a:r>
              <a:rPr lang="en-US" altLang="en-US" sz="1200" b="1"/>
              <a:t>against 32 </a:t>
            </a:r>
            <a:r>
              <a:rPr lang="en-US" altLang="en-US" sz="1200"/>
              <a:t>at </a:t>
            </a:r>
            <a:r>
              <a:rPr lang="en-US" altLang="en-US" sz="1200" dirty="0"/>
              <a:t>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23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17% </a:t>
            </a:r>
            <a:r>
              <a:rPr lang="en-US" altLang="en-US" sz="1200" dirty="0"/>
              <a:t>at previous TSG) </a:t>
            </a:r>
          </a:p>
          <a:p>
            <a:pPr marL="1139865" lvl="2" indent="-341313">
              <a:defRPr/>
            </a:pPr>
            <a:r>
              <a:rPr lang="en-US" altLang="en-US" sz="900"/>
              <a:t>Several of </a:t>
            </a:r>
            <a:r>
              <a:rPr lang="en-US" altLang="en-US" sz="900" dirty="0"/>
              <a:t>these items already scheduled to be completed by March 2026 (a quarter later than Rel-19 timeline)</a:t>
            </a:r>
            <a:endParaRPr lang="en-GB" altLang="en-US" sz="900" dirty="0"/>
          </a:p>
          <a:p>
            <a:pPr marL="341313" indent="-341313">
              <a:defRPr/>
            </a:pPr>
            <a:r>
              <a:rPr lang="en-US" altLang="en-US" sz="2400" dirty="0"/>
              <a:t>SA 3/4/5 &amp; CT</a:t>
            </a:r>
          </a:p>
          <a:p>
            <a:pPr marL="739815" lvl="1" indent="-341313">
              <a:defRPr/>
            </a:pPr>
            <a:r>
              <a:rPr lang="en-GB" altLang="en-US" sz="18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53 </a:t>
            </a:r>
            <a:r>
              <a:rPr lang="en-US" altLang="en-US" sz="1200" b="1"/>
              <a:t>studies (same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90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82 </a:t>
            </a:r>
            <a:r>
              <a:rPr lang="en-US" altLang="en-US" sz="1200" dirty="0"/>
              <a:t>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/>
              <a:t>: </a:t>
            </a:r>
            <a:r>
              <a:rPr lang="en-US" altLang="en-US" sz="1200" b="1" u="sng"/>
              <a:t>67 </a:t>
            </a:r>
            <a:r>
              <a:rPr lang="en-US" altLang="en-US" sz="1200" b="1" u="sng" dirty="0"/>
              <a:t>items (</a:t>
            </a:r>
            <a:r>
              <a:rPr lang="en-US" altLang="en-US" sz="1200" b="1" u="sng"/>
              <a:t>against 55 </a:t>
            </a:r>
            <a:r>
              <a:rPr lang="en-US" altLang="en-US" sz="1200" b="1" u="sng" dirty="0"/>
              <a:t>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</a:t>
            </a:r>
            <a:r>
              <a:rPr lang="en-US" altLang="en-US" sz="1200" b="1">
                <a:highlight>
                  <a:srgbClr val="FFFF00"/>
                </a:highlight>
              </a:rPr>
              <a:t>= 43 </a:t>
            </a:r>
            <a:r>
              <a:rPr lang="en-US" altLang="en-US" sz="1200" b="1" dirty="0">
                <a:highlight>
                  <a:srgbClr val="FFFF00"/>
                </a:highlight>
              </a:rPr>
              <a:t>% (</a:t>
            </a:r>
            <a:r>
              <a:rPr lang="en-US" altLang="en-US" sz="1200" b="1">
                <a:highlight>
                  <a:srgbClr val="FFFF00"/>
                </a:highlight>
              </a:rPr>
              <a:t>against 30 </a:t>
            </a:r>
            <a:r>
              <a:rPr lang="en-US" altLang="en-US" sz="1200" b="1" dirty="0">
                <a:highlight>
                  <a:srgbClr val="FFFF00"/>
                </a:highlight>
              </a:rPr>
              <a:t>% </a:t>
            </a:r>
            <a:r>
              <a:rPr lang="en-US" altLang="en-US" sz="1200" dirty="0"/>
              <a:t>at previous TSG)</a:t>
            </a:r>
          </a:p>
          <a:p>
            <a:pPr marL="739815" lvl="1" indent="-341313">
              <a:defRPr/>
            </a:pPr>
            <a:r>
              <a:rPr lang="en-GB" altLang="en-US" sz="180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4 </a:t>
            </a:r>
            <a:r>
              <a:rPr lang="en-US" altLang="en-US" sz="1200" b="1"/>
              <a:t>studies (same at </a:t>
            </a:r>
            <a:r>
              <a:rPr lang="en-US" altLang="en-US" sz="1200" b="1" dirty="0"/>
              <a:t>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</a:t>
            </a:r>
            <a:r>
              <a:rPr lang="en-US" altLang="en-US" sz="1200" b="1"/>
              <a:t>= 85 </a:t>
            </a:r>
            <a:r>
              <a:rPr lang="en-US" altLang="en-US" sz="1200" b="1" dirty="0"/>
              <a:t>% </a:t>
            </a:r>
            <a:r>
              <a:rPr lang="en-US" altLang="en-US" sz="1200" dirty="0"/>
              <a:t>(</a:t>
            </a:r>
            <a:r>
              <a:rPr lang="en-US" altLang="en-US" sz="1200"/>
              <a:t>against 80% </a:t>
            </a:r>
            <a:r>
              <a:rPr lang="en-US" altLang="en-US" sz="120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/>
              <a:t>: </a:t>
            </a:r>
            <a:r>
              <a:rPr lang="en-US" altLang="en-US" sz="1200" b="1" u="sng"/>
              <a:t>70 </a:t>
            </a:r>
            <a:r>
              <a:rPr lang="en-US" altLang="en-US" sz="1200" b="1" u="sng" dirty="0"/>
              <a:t>items (against 62 at previous TSG)</a:t>
            </a:r>
            <a:r>
              <a:rPr lang="en-US" altLang="en-US" sz="1200" dirty="0"/>
              <a:t>, </a:t>
            </a:r>
            <a:r>
              <a:rPr lang="en-US" altLang="en-US" sz="1200" b="1" dirty="0">
                <a:highlight>
                  <a:srgbClr val="FFFF00"/>
                </a:highlight>
              </a:rPr>
              <a:t>OCI </a:t>
            </a:r>
            <a:r>
              <a:rPr lang="en-US" altLang="en-US" sz="1200" b="1">
                <a:highlight>
                  <a:srgbClr val="FFFF00"/>
                </a:highlight>
              </a:rPr>
              <a:t>= 55% </a:t>
            </a:r>
            <a:r>
              <a:rPr lang="en-US" altLang="en-US" sz="1200" b="1" dirty="0">
                <a:highlight>
                  <a:srgbClr val="FFFF00"/>
                </a:highlight>
              </a:rPr>
              <a:t>(</a:t>
            </a:r>
            <a:r>
              <a:rPr lang="en-US" altLang="en-US" sz="1200" b="1">
                <a:highlight>
                  <a:srgbClr val="FFFF00"/>
                </a:highlight>
              </a:rPr>
              <a:t>against 44% </a:t>
            </a:r>
            <a:r>
              <a:rPr lang="en-US" altLang="en-US" sz="1200" dirty="0"/>
              <a:t>at previous TSG)</a:t>
            </a:r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is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34278</TotalTime>
  <Words>2841</Words>
  <Application>Microsoft Office PowerPoint</Application>
  <PresentationFormat>On-screen Show (16:9)</PresentationFormat>
  <Paragraphs>555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</vt:lpstr>
      <vt:lpstr>Release 19 progress overview (2/2)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</vt:lpstr>
      <vt:lpstr>Content of this Work Plan review </vt:lpstr>
      <vt:lpstr>Release 21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CR0036r4</cp:lastModifiedBy>
  <cp:revision>2021</cp:revision>
  <cp:lastPrinted>2017-02-24T12:37:51Z</cp:lastPrinted>
  <dcterms:created xsi:type="dcterms:W3CDTF">2008-08-30T09:32:10Z</dcterms:created>
  <dcterms:modified xsi:type="dcterms:W3CDTF">2025-03-14T06:50:59Z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