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4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5" r:id="rId2"/>
    <p:sldMasterId id="2147483662" r:id="rId3"/>
    <p:sldMasterId id="2147483669" r:id="rId4"/>
    <p:sldMasterId id="2147483677" r:id="rId5"/>
  </p:sldMasterIdLst>
  <p:notesMasterIdLst>
    <p:notesMasterId r:id="rId17"/>
  </p:notesMasterIdLst>
  <p:handoutMasterIdLst>
    <p:handoutMasterId r:id="rId18"/>
  </p:handoutMasterIdLst>
  <p:sldIdLst>
    <p:sldId id="445" r:id="rId6"/>
    <p:sldId id="446" r:id="rId7"/>
    <p:sldId id="452" r:id="rId8"/>
    <p:sldId id="454" r:id="rId9"/>
    <p:sldId id="455" r:id="rId10"/>
    <p:sldId id="2147480962" r:id="rId11"/>
    <p:sldId id="2147480961" r:id="rId12"/>
    <p:sldId id="456" r:id="rId13"/>
    <p:sldId id="2147480965" r:id="rId14"/>
    <p:sldId id="2147480968" r:id="rId15"/>
    <p:sldId id="2147480967" r:id="rId1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  <p14:sldId id="452"/>
            <p14:sldId id="454"/>
            <p14:sldId id="455"/>
            <p14:sldId id="2147480962"/>
            <p14:sldId id="2147480961"/>
            <p14:sldId id="456"/>
            <p14:sldId id="2147480965"/>
            <p14:sldId id="2147480968"/>
            <p14:sldId id="214748096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F5C77"/>
    <a:srgbClr val="FF6600"/>
    <a:srgbClr val="B1D254"/>
    <a:srgbClr val="2A6EA8"/>
    <a:srgbClr val="FFFFFF"/>
    <a:srgbClr val="1A4669"/>
    <a:srgbClr val="C6D254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中度样式 3 - 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54" autoAdjust="0"/>
    <p:restoredTop sz="95889" autoAdjust="0"/>
  </p:normalViewPr>
  <p:slideViewPr>
    <p:cSldViewPr snapToGrid="0" showGuides="1">
      <p:cViewPr varScale="1">
        <p:scale>
          <a:sx n="55" d="100"/>
          <a:sy n="55" d="100"/>
        </p:scale>
        <p:origin x="1100" y="32"/>
      </p:cViewPr>
      <p:guideLst>
        <p:guide orient="horz" pos="218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2442" y="-2238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CC3C89C-AA97-456B-9D1A-2B9AE5FA4094}" type="doc">
      <dgm:prSet loTypeId="urn:microsoft.com/office/officeart/2005/8/layout/cycle4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4A8384A-C1CA-4752-901F-6620920AFC2E}">
      <dgm:prSet phldrT="[Text]" custT="1"/>
      <dgm:spPr/>
      <dgm:t>
        <a:bodyPr/>
        <a:lstStyle/>
        <a:p>
          <a:r>
            <a:rPr lang="en-US" sz="1200" dirty="0"/>
            <a:t>Ensure homogeneity across all SIDs</a:t>
          </a:r>
        </a:p>
      </dgm:t>
    </dgm:pt>
    <dgm:pt modelId="{E8A02C69-EB46-4DF6-81BD-8E45C7FE271F}" type="parTrans" cxnId="{D4F77C36-628D-4603-B957-4CCABBD9DB52}">
      <dgm:prSet/>
      <dgm:spPr/>
      <dgm:t>
        <a:bodyPr/>
        <a:lstStyle/>
        <a:p>
          <a:endParaRPr lang="en-US"/>
        </a:p>
      </dgm:t>
    </dgm:pt>
    <dgm:pt modelId="{92AA8773-AB98-4823-92CB-39953376DC29}" type="sibTrans" cxnId="{D4F77C36-628D-4603-B957-4CCABBD9DB52}">
      <dgm:prSet/>
      <dgm:spPr/>
      <dgm:t>
        <a:bodyPr/>
        <a:lstStyle/>
        <a:p>
          <a:endParaRPr lang="en-US"/>
        </a:p>
      </dgm:t>
    </dgm:pt>
    <dgm:pt modelId="{5BC4891B-66B8-4ADC-932D-9093C37E35DF}">
      <dgm:prSet phldrT="[Text]" custT="1"/>
      <dgm:spPr/>
      <dgm:t>
        <a:bodyPr/>
        <a:lstStyle/>
        <a:p>
          <a:r>
            <a:rPr lang="en-US" sz="1200" dirty="0"/>
            <a:t>6G Access Stratum Security SID</a:t>
          </a:r>
        </a:p>
      </dgm:t>
    </dgm:pt>
    <dgm:pt modelId="{AE232DB3-5931-4A90-AB43-AB2DE08BE28D}" type="parTrans" cxnId="{4117DD38-31D7-4FCF-972A-1D843513F1F6}">
      <dgm:prSet/>
      <dgm:spPr/>
      <dgm:t>
        <a:bodyPr/>
        <a:lstStyle/>
        <a:p>
          <a:endParaRPr lang="en-US"/>
        </a:p>
      </dgm:t>
    </dgm:pt>
    <dgm:pt modelId="{98F2D0E5-C83A-46F6-B7F6-69C31A9940C9}" type="sibTrans" cxnId="{4117DD38-31D7-4FCF-972A-1D843513F1F6}">
      <dgm:prSet/>
      <dgm:spPr/>
      <dgm:t>
        <a:bodyPr/>
        <a:lstStyle/>
        <a:p>
          <a:endParaRPr lang="en-US"/>
        </a:p>
      </dgm:t>
    </dgm:pt>
    <dgm:pt modelId="{141EFA11-DCCA-47F9-B7C3-BC93CAD3FB5D}">
      <dgm:prSet phldrT="[Text]" custT="1"/>
      <dgm:spPr/>
      <dgm:t>
        <a:bodyPr/>
        <a:lstStyle/>
        <a:p>
          <a:r>
            <a:rPr lang="en-US" sz="1200" dirty="0"/>
            <a:t>Avoid any contradiction among SIDs</a:t>
          </a:r>
        </a:p>
      </dgm:t>
    </dgm:pt>
    <dgm:pt modelId="{56F5C42C-B3E1-4162-B928-1D6EECA7F5D3}" type="parTrans" cxnId="{EBEDAD3A-6E3F-4938-BA80-30BEED04931B}">
      <dgm:prSet/>
      <dgm:spPr/>
      <dgm:t>
        <a:bodyPr/>
        <a:lstStyle/>
        <a:p>
          <a:endParaRPr lang="en-US"/>
        </a:p>
      </dgm:t>
    </dgm:pt>
    <dgm:pt modelId="{E0549D44-6D8C-44AB-AEBD-CBDC732110D2}" type="sibTrans" cxnId="{EBEDAD3A-6E3F-4938-BA80-30BEED04931B}">
      <dgm:prSet/>
      <dgm:spPr/>
      <dgm:t>
        <a:bodyPr/>
        <a:lstStyle/>
        <a:p>
          <a:endParaRPr lang="en-US"/>
        </a:p>
      </dgm:t>
    </dgm:pt>
    <dgm:pt modelId="{29A5D5FB-12A4-42F3-BAD8-E828F06CB927}">
      <dgm:prSet phldrT="[Text]" custT="1"/>
      <dgm:spPr/>
      <dgm:t>
        <a:bodyPr/>
        <a:lstStyle/>
        <a:p>
          <a:r>
            <a:rPr lang="en-US" sz="1200" dirty="0"/>
            <a:t>6G Primary Authentication Security SID </a:t>
          </a:r>
        </a:p>
      </dgm:t>
    </dgm:pt>
    <dgm:pt modelId="{79A14FC4-9E2F-406A-B7F5-048990C06C64}" type="parTrans" cxnId="{CF436ECA-0636-41CD-B8C4-100BFB534101}">
      <dgm:prSet/>
      <dgm:spPr/>
      <dgm:t>
        <a:bodyPr/>
        <a:lstStyle/>
        <a:p>
          <a:endParaRPr lang="en-US"/>
        </a:p>
      </dgm:t>
    </dgm:pt>
    <dgm:pt modelId="{927AC74F-D366-4699-9BC0-0127CB0CCAE7}" type="sibTrans" cxnId="{CF436ECA-0636-41CD-B8C4-100BFB534101}">
      <dgm:prSet/>
      <dgm:spPr/>
      <dgm:t>
        <a:bodyPr/>
        <a:lstStyle/>
        <a:p>
          <a:endParaRPr lang="en-US"/>
        </a:p>
      </dgm:t>
    </dgm:pt>
    <dgm:pt modelId="{FDF7B9D8-FCD5-4DF9-ABFA-50EABFBE6C8A}">
      <dgm:prSet phldrT="[Text]"/>
      <dgm:spPr/>
      <dgm:t>
        <a:bodyPr/>
        <a:lstStyle/>
        <a:p>
          <a:r>
            <a:rPr lang="en-US" dirty="0"/>
            <a:t>Review of TRs in every meeting</a:t>
          </a:r>
        </a:p>
      </dgm:t>
    </dgm:pt>
    <dgm:pt modelId="{D1999495-A879-453E-A853-915D5745448A}" type="parTrans" cxnId="{69876DF4-1AFC-4CC9-9765-12DCD09058A4}">
      <dgm:prSet/>
      <dgm:spPr/>
      <dgm:t>
        <a:bodyPr/>
        <a:lstStyle/>
        <a:p>
          <a:endParaRPr lang="en-US"/>
        </a:p>
      </dgm:t>
    </dgm:pt>
    <dgm:pt modelId="{C6834163-6519-4367-BCA5-5727516597F8}" type="sibTrans" cxnId="{69876DF4-1AFC-4CC9-9765-12DCD09058A4}">
      <dgm:prSet/>
      <dgm:spPr/>
      <dgm:t>
        <a:bodyPr/>
        <a:lstStyle/>
        <a:p>
          <a:endParaRPr lang="en-US"/>
        </a:p>
      </dgm:t>
    </dgm:pt>
    <dgm:pt modelId="{BE35C2E1-7228-4E1D-8B7E-D9F610BADFCD}">
      <dgm:prSet phldrT="[Text]" custT="1"/>
      <dgm:spPr/>
      <dgm:t>
        <a:bodyPr/>
        <a:lstStyle/>
        <a:p>
          <a:r>
            <a:rPr lang="en-US" sz="1200" dirty="0"/>
            <a:t>6G Core Network Security</a:t>
          </a:r>
        </a:p>
      </dgm:t>
    </dgm:pt>
    <dgm:pt modelId="{47C06BBD-D498-497B-A83E-CE741571F464}" type="parTrans" cxnId="{A4679705-8A16-46E7-B980-037C6F1AF0AD}">
      <dgm:prSet/>
      <dgm:spPr/>
      <dgm:t>
        <a:bodyPr/>
        <a:lstStyle/>
        <a:p>
          <a:endParaRPr lang="en-US"/>
        </a:p>
      </dgm:t>
    </dgm:pt>
    <dgm:pt modelId="{BDE90AC3-B955-4682-8BBB-C5414E2BA918}" type="sibTrans" cxnId="{A4679705-8A16-46E7-B980-037C6F1AF0AD}">
      <dgm:prSet/>
      <dgm:spPr/>
      <dgm:t>
        <a:bodyPr/>
        <a:lstStyle/>
        <a:p>
          <a:endParaRPr lang="en-US"/>
        </a:p>
      </dgm:t>
    </dgm:pt>
    <dgm:pt modelId="{03A207CD-1F22-4C90-A01D-C8B8BC877240}">
      <dgm:prSet phldrT="[Text]"/>
      <dgm:spPr/>
      <dgm:t>
        <a:bodyPr/>
        <a:lstStyle/>
        <a:p>
          <a:r>
            <a:rPr lang="en-US" dirty="0"/>
            <a:t>Reference to latest RFCs</a:t>
          </a:r>
        </a:p>
      </dgm:t>
    </dgm:pt>
    <dgm:pt modelId="{A7AF3C7D-83B0-49E1-87E6-B333C52706DA}" type="parTrans" cxnId="{E34BF52B-0B1C-4A41-A5EB-78DEEA7243E3}">
      <dgm:prSet/>
      <dgm:spPr/>
      <dgm:t>
        <a:bodyPr/>
        <a:lstStyle/>
        <a:p>
          <a:endParaRPr lang="en-US"/>
        </a:p>
      </dgm:t>
    </dgm:pt>
    <dgm:pt modelId="{486477D2-C964-422E-BE4D-8DBF9CAC7B57}" type="sibTrans" cxnId="{E34BF52B-0B1C-4A41-A5EB-78DEEA7243E3}">
      <dgm:prSet/>
      <dgm:spPr/>
      <dgm:t>
        <a:bodyPr/>
        <a:lstStyle/>
        <a:p>
          <a:endParaRPr lang="en-US"/>
        </a:p>
      </dgm:t>
    </dgm:pt>
    <dgm:pt modelId="{6F44C20B-FCB2-421C-883A-0E14620EF917}">
      <dgm:prSet phldrT="[Text]" custT="1"/>
      <dgm:spPr/>
      <dgm:t>
        <a:bodyPr/>
        <a:lstStyle/>
        <a:p>
          <a:pPr>
            <a:buFontTx/>
            <a:buNone/>
          </a:pPr>
          <a:r>
            <a:rPr lang="en-US" sz="1200" dirty="0"/>
            <a:t>6G Non Access Stratum Security SID </a:t>
          </a:r>
        </a:p>
      </dgm:t>
    </dgm:pt>
    <dgm:pt modelId="{C79AE04F-1ED3-4B9C-81E5-144C3CE14EB8}" type="parTrans" cxnId="{BBE5DE6E-6876-4D5C-AC8D-11722C473043}">
      <dgm:prSet/>
      <dgm:spPr/>
      <dgm:t>
        <a:bodyPr/>
        <a:lstStyle/>
        <a:p>
          <a:endParaRPr lang="en-US"/>
        </a:p>
      </dgm:t>
    </dgm:pt>
    <dgm:pt modelId="{92452197-8220-4BBB-924F-0DF6557625D8}" type="sibTrans" cxnId="{BBE5DE6E-6876-4D5C-AC8D-11722C473043}">
      <dgm:prSet/>
      <dgm:spPr/>
      <dgm:t>
        <a:bodyPr/>
        <a:lstStyle/>
        <a:p>
          <a:endParaRPr lang="en-US"/>
        </a:p>
      </dgm:t>
    </dgm:pt>
    <dgm:pt modelId="{C3B807F4-778E-416C-A9C2-445D546EBC5E}" type="pres">
      <dgm:prSet presAssocID="{CCC3C89C-AA97-456B-9D1A-2B9AE5FA4094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96E18133-191A-4263-BA1D-5181258D127E}" type="pres">
      <dgm:prSet presAssocID="{CCC3C89C-AA97-456B-9D1A-2B9AE5FA4094}" presName="children" presStyleCnt="0"/>
      <dgm:spPr/>
    </dgm:pt>
    <dgm:pt modelId="{A90065BD-9B85-4897-B17F-0351734F27CF}" type="pres">
      <dgm:prSet presAssocID="{CCC3C89C-AA97-456B-9D1A-2B9AE5FA4094}" presName="child1group" presStyleCnt="0"/>
      <dgm:spPr/>
    </dgm:pt>
    <dgm:pt modelId="{495DD1A2-5293-4DAE-8758-867255AE40E5}" type="pres">
      <dgm:prSet presAssocID="{CCC3C89C-AA97-456B-9D1A-2B9AE5FA4094}" presName="child1" presStyleLbl="bgAcc1" presStyleIdx="0" presStyleCnt="4" custScaleX="110308"/>
      <dgm:spPr/>
    </dgm:pt>
    <dgm:pt modelId="{7AE7770C-54CE-4FD3-8132-60399F767AD1}" type="pres">
      <dgm:prSet presAssocID="{CCC3C89C-AA97-456B-9D1A-2B9AE5FA4094}" presName="child1Text" presStyleLbl="bgAcc1" presStyleIdx="0" presStyleCnt="4">
        <dgm:presLayoutVars>
          <dgm:bulletEnabled val="1"/>
        </dgm:presLayoutVars>
      </dgm:prSet>
      <dgm:spPr/>
    </dgm:pt>
    <dgm:pt modelId="{57B59253-3DE5-482A-80A5-6860EA5F8D0B}" type="pres">
      <dgm:prSet presAssocID="{CCC3C89C-AA97-456B-9D1A-2B9AE5FA4094}" presName="child2group" presStyleCnt="0"/>
      <dgm:spPr/>
    </dgm:pt>
    <dgm:pt modelId="{E38C0215-D6ED-45D3-A4FE-ACCAC6850BF0}" type="pres">
      <dgm:prSet presAssocID="{CCC3C89C-AA97-456B-9D1A-2B9AE5FA4094}" presName="child2" presStyleLbl="bgAcc1" presStyleIdx="1" presStyleCnt="4"/>
      <dgm:spPr/>
    </dgm:pt>
    <dgm:pt modelId="{2E39C93D-0F00-408A-9152-972E231AABAF}" type="pres">
      <dgm:prSet presAssocID="{CCC3C89C-AA97-456B-9D1A-2B9AE5FA4094}" presName="child2Text" presStyleLbl="bgAcc1" presStyleIdx="1" presStyleCnt="4">
        <dgm:presLayoutVars>
          <dgm:bulletEnabled val="1"/>
        </dgm:presLayoutVars>
      </dgm:prSet>
      <dgm:spPr/>
    </dgm:pt>
    <dgm:pt modelId="{25D8DD89-F87B-434D-92D7-80787FC5D01F}" type="pres">
      <dgm:prSet presAssocID="{CCC3C89C-AA97-456B-9D1A-2B9AE5FA4094}" presName="child3group" presStyleCnt="0"/>
      <dgm:spPr/>
    </dgm:pt>
    <dgm:pt modelId="{050E4B58-251F-450D-81FE-605F9B6B7830}" type="pres">
      <dgm:prSet presAssocID="{CCC3C89C-AA97-456B-9D1A-2B9AE5FA4094}" presName="child3" presStyleLbl="bgAcc1" presStyleIdx="2" presStyleCnt="4"/>
      <dgm:spPr/>
    </dgm:pt>
    <dgm:pt modelId="{65B7999E-12F9-43E6-A9CB-DA3560CE6F45}" type="pres">
      <dgm:prSet presAssocID="{CCC3C89C-AA97-456B-9D1A-2B9AE5FA4094}" presName="child3Text" presStyleLbl="bgAcc1" presStyleIdx="2" presStyleCnt="4">
        <dgm:presLayoutVars>
          <dgm:bulletEnabled val="1"/>
        </dgm:presLayoutVars>
      </dgm:prSet>
      <dgm:spPr/>
    </dgm:pt>
    <dgm:pt modelId="{65EE7D80-E367-4FA8-9A3A-9D786A38EEBA}" type="pres">
      <dgm:prSet presAssocID="{CCC3C89C-AA97-456B-9D1A-2B9AE5FA4094}" presName="child4group" presStyleCnt="0"/>
      <dgm:spPr/>
    </dgm:pt>
    <dgm:pt modelId="{1C71F43C-03C2-4F33-BC9C-C9BF610E18EC}" type="pres">
      <dgm:prSet presAssocID="{CCC3C89C-AA97-456B-9D1A-2B9AE5FA4094}" presName="child4" presStyleLbl="bgAcc1" presStyleIdx="3" presStyleCnt="4" custScaleX="114734" custLinFactNeighborX="-24215" custLinFactNeighborY="-24031"/>
      <dgm:spPr/>
    </dgm:pt>
    <dgm:pt modelId="{FAB59973-0765-4FF4-9398-AC8E6BFE3F56}" type="pres">
      <dgm:prSet presAssocID="{CCC3C89C-AA97-456B-9D1A-2B9AE5FA4094}" presName="child4Text" presStyleLbl="bgAcc1" presStyleIdx="3" presStyleCnt="4">
        <dgm:presLayoutVars>
          <dgm:bulletEnabled val="1"/>
        </dgm:presLayoutVars>
      </dgm:prSet>
      <dgm:spPr/>
    </dgm:pt>
    <dgm:pt modelId="{5662F57B-939C-48E0-B765-4B185181DC6F}" type="pres">
      <dgm:prSet presAssocID="{CCC3C89C-AA97-456B-9D1A-2B9AE5FA4094}" presName="childPlaceholder" presStyleCnt="0"/>
      <dgm:spPr/>
    </dgm:pt>
    <dgm:pt modelId="{9006F562-1522-4A9A-87BF-6FEEBA7B4108}" type="pres">
      <dgm:prSet presAssocID="{CCC3C89C-AA97-456B-9D1A-2B9AE5FA4094}" presName="circle" presStyleCnt="0"/>
      <dgm:spPr/>
    </dgm:pt>
    <dgm:pt modelId="{1817DBB3-5511-4251-9B26-056FB108E3A8}" type="pres">
      <dgm:prSet presAssocID="{CCC3C89C-AA97-456B-9D1A-2B9AE5FA4094}" presName="quadrant1" presStyleLbl="node1" presStyleIdx="0" presStyleCnt="4">
        <dgm:presLayoutVars>
          <dgm:chMax val="1"/>
          <dgm:bulletEnabled val="1"/>
        </dgm:presLayoutVars>
      </dgm:prSet>
      <dgm:spPr/>
    </dgm:pt>
    <dgm:pt modelId="{AC6D7A03-F17D-4A58-8EEB-BA84670F2B93}" type="pres">
      <dgm:prSet presAssocID="{CCC3C89C-AA97-456B-9D1A-2B9AE5FA4094}" presName="quadrant2" presStyleLbl="node1" presStyleIdx="1" presStyleCnt="4" custLinFactNeighborX="-2309" custLinFactNeighborY="2960">
        <dgm:presLayoutVars>
          <dgm:chMax val="1"/>
          <dgm:bulletEnabled val="1"/>
        </dgm:presLayoutVars>
      </dgm:prSet>
      <dgm:spPr/>
    </dgm:pt>
    <dgm:pt modelId="{F9105A9C-80D5-493C-A103-64D966761659}" type="pres">
      <dgm:prSet presAssocID="{CCC3C89C-AA97-456B-9D1A-2B9AE5FA4094}" presName="quadrant3" presStyleLbl="node1" presStyleIdx="2" presStyleCnt="4">
        <dgm:presLayoutVars>
          <dgm:chMax val="1"/>
          <dgm:bulletEnabled val="1"/>
        </dgm:presLayoutVars>
      </dgm:prSet>
      <dgm:spPr/>
    </dgm:pt>
    <dgm:pt modelId="{E9630AF3-0094-40C2-B388-1CAADA0D6BE9}" type="pres">
      <dgm:prSet presAssocID="{CCC3C89C-AA97-456B-9D1A-2B9AE5FA4094}" presName="quadrant4" presStyleLbl="node1" presStyleIdx="3" presStyleCnt="4">
        <dgm:presLayoutVars>
          <dgm:chMax val="1"/>
          <dgm:bulletEnabled val="1"/>
        </dgm:presLayoutVars>
      </dgm:prSet>
      <dgm:spPr/>
    </dgm:pt>
    <dgm:pt modelId="{4BA37700-8D54-465A-BADE-39BD732073DC}" type="pres">
      <dgm:prSet presAssocID="{CCC3C89C-AA97-456B-9D1A-2B9AE5FA4094}" presName="quadrantPlaceholder" presStyleCnt="0"/>
      <dgm:spPr/>
    </dgm:pt>
    <dgm:pt modelId="{55051BB8-835D-4320-A061-285D82550584}" type="pres">
      <dgm:prSet presAssocID="{CCC3C89C-AA97-456B-9D1A-2B9AE5FA4094}" presName="center1" presStyleLbl="fgShp" presStyleIdx="0" presStyleCnt="2"/>
      <dgm:spPr/>
    </dgm:pt>
    <dgm:pt modelId="{A5E1A768-2F81-4E12-BDE1-714028AA0FC9}" type="pres">
      <dgm:prSet presAssocID="{CCC3C89C-AA97-456B-9D1A-2B9AE5FA4094}" presName="center2" presStyleLbl="fgShp" presStyleIdx="1" presStyleCnt="2"/>
      <dgm:spPr/>
    </dgm:pt>
  </dgm:ptLst>
  <dgm:cxnLst>
    <dgm:cxn modelId="{A4679705-8A16-46E7-B980-037C6F1AF0AD}" srcId="{FDF7B9D8-FCD5-4DF9-ABFA-50EABFBE6C8A}" destId="{BE35C2E1-7228-4E1D-8B7E-D9F610BADFCD}" srcOrd="0" destOrd="0" parTransId="{47C06BBD-D498-497B-A83E-CE741571F464}" sibTransId="{BDE90AC3-B955-4682-8BBB-C5414E2BA918}"/>
    <dgm:cxn modelId="{E34BF52B-0B1C-4A41-A5EB-78DEEA7243E3}" srcId="{CCC3C89C-AA97-456B-9D1A-2B9AE5FA4094}" destId="{03A207CD-1F22-4C90-A01D-C8B8BC877240}" srcOrd="3" destOrd="0" parTransId="{A7AF3C7D-83B0-49E1-87E6-B333C52706DA}" sibTransId="{486477D2-C964-422E-BE4D-8DBF9CAC7B57}"/>
    <dgm:cxn modelId="{4490BE2D-9171-49DF-90FB-040EBAF563EF}" type="presOf" srcId="{44A8384A-C1CA-4752-901F-6620920AFC2E}" destId="{1817DBB3-5511-4251-9B26-056FB108E3A8}" srcOrd="0" destOrd="0" presId="urn:microsoft.com/office/officeart/2005/8/layout/cycle4"/>
    <dgm:cxn modelId="{B6F3BE2D-CE01-43BB-BECF-5A12D5F2FE6A}" type="presOf" srcId="{BE35C2E1-7228-4E1D-8B7E-D9F610BADFCD}" destId="{65B7999E-12F9-43E6-A9CB-DA3560CE6F45}" srcOrd="1" destOrd="0" presId="urn:microsoft.com/office/officeart/2005/8/layout/cycle4"/>
    <dgm:cxn modelId="{D4F77C36-628D-4603-B957-4CCABBD9DB52}" srcId="{CCC3C89C-AA97-456B-9D1A-2B9AE5FA4094}" destId="{44A8384A-C1CA-4752-901F-6620920AFC2E}" srcOrd="0" destOrd="0" parTransId="{E8A02C69-EB46-4DF6-81BD-8E45C7FE271F}" sibTransId="{92AA8773-AB98-4823-92CB-39953376DC29}"/>
    <dgm:cxn modelId="{4117DD38-31D7-4FCF-972A-1D843513F1F6}" srcId="{44A8384A-C1CA-4752-901F-6620920AFC2E}" destId="{5BC4891B-66B8-4ADC-932D-9093C37E35DF}" srcOrd="0" destOrd="0" parTransId="{AE232DB3-5931-4A90-AB43-AB2DE08BE28D}" sibTransId="{98F2D0E5-C83A-46F6-B7F6-69C31A9940C9}"/>
    <dgm:cxn modelId="{EBEDAD3A-6E3F-4938-BA80-30BEED04931B}" srcId="{CCC3C89C-AA97-456B-9D1A-2B9AE5FA4094}" destId="{141EFA11-DCCA-47F9-B7C3-BC93CAD3FB5D}" srcOrd="1" destOrd="0" parTransId="{56F5C42C-B3E1-4162-B928-1D6EECA7F5D3}" sibTransId="{E0549D44-6D8C-44AB-AEBD-CBDC732110D2}"/>
    <dgm:cxn modelId="{A1B1453D-122D-4E8F-B2FC-87C3FD57307E}" type="presOf" srcId="{5BC4891B-66B8-4ADC-932D-9093C37E35DF}" destId="{7AE7770C-54CE-4FD3-8132-60399F767AD1}" srcOrd="1" destOrd="0" presId="urn:microsoft.com/office/officeart/2005/8/layout/cycle4"/>
    <dgm:cxn modelId="{F2931340-37DA-480B-AC12-035A33FEB5F1}" type="presOf" srcId="{141EFA11-DCCA-47F9-B7C3-BC93CAD3FB5D}" destId="{AC6D7A03-F17D-4A58-8EEB-BA84670F2B93}" srcOrd="0" destOrd="0" presId="urn:microsoft.com/office/officeart/2005/8/layout/cycle4"/>
    <dgm:cxn modelId="{BBE5DE6E-6876-4D5C-AC8D-11722C473043}" srcId="{03A207CD-1F22-4C90-A01D-C8B8BC877240}" destId="{6F44C20B-FCB2-421C-883A-0E14620EF917}" srcOrd="0" destOrd="0" parTransId="{C79AE04F-1ED3-4B9C-81E5-144C3CE14EB8}" sibTransId="{92452197-8220-4BBB-924F-0DF6557625D8}"/>
    <dgm:cxn modelId="{5478D070-9341-4802-AD51-5950AD59E488}" type="presOf" srcId="{CCC3C89C-AA97-456B-9D1A-2B9AE5FA4094}" destId="{C3B807F4-778E-416C-A9C2-445D546EBC5E}" srcOrd="0" destOrd="0" presId="urn:microsoft.com/office/officeart/2005/8/layout/cycle4"/>
    <dgm:cxn modelId="{31701F76-F864-49CA-A3A0-00ADBEC53108}" type="presOf" srcId="{29A5D5FB-12A4-42F3-BAD8-E828F06CB927}" destId="{E38C0215-D6ED-45D3-A4FE-ACCAC6850BF0}" srcOrd="0" destOrd="0" presId="urn:microsoft.com/office/officeart/2005/8/layout/cycle4"/>
    <dgm:cxn modelId="{C74B7279-D681-402A-8804-FE91486D1286}" type="presOf" srcId="{6F44C20B-FCB2-421C-883A-0E14620EF917}" destId="{FAB59973-0765-4FF4-9398-AC8E6BFE3F56}" srcOrd="1" destOrd="0" presId="urn:microsoft.com/office/officeart/2005/8/layout/cycle4"/>
    <dgm:cxn modelId="{05D5AE7D-3506-4738-AE61-BD621409789A}" type="presOf" srcId="{29A5D5FB-12A4-42F3-BAD8-E828F06CB927}" destId="{2E39C93D-0F00-408A-9152-972E231AABAF}" srcOrd="1" destOrd="0" presId="urn:microsoft.com/office/officeart/2005/8/layout/cycle4"/>
    <dgm:cxn modelId="{34DE2DAA-172E-466F-AA33-9A0789020A68}" type="presOf" srcId="{BE35C2E1-7228-4E1D-8B7E-D9F610BADFCD}" destId="{050E4B58-251F-450D-81FE-605F9B6B7830}" srcOrd="0" destOrd="0" presId="urn:microsoft.com/office/officeart/2005/8/layout/cycle4"/>
    <dgm:cxn modelId="{CF436ECA-0636-41CD-B8C4-100BFB534101}" srcId="{141EFA11-DCCA-47F9-B7C3-BC93CAD3FB5D}" destId="{29A5D5FB-12A4-42F3-BAD8-E828F06CB927}" srcOrd="0" destOrd="0" parTransId="{79A14FC4-9E2F-406A-B7F5-048990C06C64}" sibTransId="{927AC74F-D366-4699-9BC0-0127CB0CCAE7}"/>
    <dgm:cxn modelId="{C9CACED4-DC3B-4A1A-9D09-E33A881B5CB8}" type="presOf" srcId="{5BC4891B-66B8-4ADC-932D-9093C37E35DF}" destId="{495DD1A2-5293-4DAE-8758-867255AE40E5}" srcOrd="0" destOrd="0" presId="urn:microsoft.com/office/officeart/2005/8/layout/cycle4"/>
    <dgm:cxn modelId="{69876DF4-1AFC-4CC9-9765-12DCD09058A4}" srcId="{CCC3C89C-AA97-456B-9D1A-2B9AE5FA4094}" destId="{FDF7B9D8-FCD5-4DF9-ABFA-50EABFBE6C8A}" srcOrd="2" destOrd="0" parTransId="{D1999495-A879-453E-A853-915D5745448A}" sibTransId="{C6834163-6519-4367-BCA5-5727516597F8}"/>
    <dgm:cxn modelId="{B4235EF8-7715-4575-819C-87B8A8B1CC02}" type="presOf" srcId="{6F44C20B-FCB2-421C-883A-0E14620EF917}" destId="{1C71F43C-03C2-4F33-BC9C-C9BF610E18EC}" srcOrd="0" destOrd="0" presId="urn:microsoft.com/office/officeart/2005/8/layout/cycle4"/>
    <dgm:cxn modelId="{52BF3AF9-0165-49D6-9986-18573647CB15}" type="presOf" srcId="{FDF7B9D8-FCD5-4DF9-ABFA-50EABFBE6C8A}" destId="{F9105A9C-80D5-493C-A103-64D966761659}" srcOrd="0" destOrd="0" presId="urn:microsoft.com/office/officeart/2005/8/layout/cycle4"/>
    <dgm:cxn modelId="{016422FA-E110-453F-814E-F4C60381FB63}" type="presOf" srcId="{03A207CD-1F22-4C90-A01D-C8B8BC877240}" destId="{E9630AF3-0094-40C2-B388-1CAADA0D6BE9}" srcOrd="0" destOrd="0" presId="urn:microsoft.com/office/officeart/2005/8/layout/cycle4"/>
    <dgm:cxn modelId="{53F406A2-06A5-489E-AF4C-166C9C8BD447}" type="presParOf" srcId="{C3B807F4-778E-416C-A9C2-445D546EBC5E}" destId="{96E18133-191A-4263-BA1D-5181258D127E}" srcOrd="0" destOrd="0" presId="urn:microsoft.com/office/officeart/2005/8/layout/cycle4"/>
    <dgm:cxn modelId="{98DE64C5-185D-483B-BDEF-BA8B79AC7641}" type="presParOf" srcId="{96E18133-191A-4263-BA1D-5181258D127E}" destId="{A90065BD-9B85-4897-B17F-0351734F27CF}" srcOrd="0" destOrd="0" presId="urn:microsoft.com/office/officeart/2005/8/layout/cycle4"/>
    <dgm:cxn modelId="{DC84069B-1958-4951-8F98-8D5580909F6B}" type="presParOf" srcId="{A90065BD-9B85-4897-B17F-0351734F27CF}" destId="{495DD1A2-5293-4DAE-8758-867255AE40E5}" srcOrd="0" destOrd="0" presId="urn:microsoft.com/office/officeart/2005/8/layout/cycle4"/>
    <dgm:cxn modelId="{E0616869-F978-4942-8F50-A0BE45157300}" type="presParOf" srcId="{A90065BD-9B85-4897-B17F-0351734F27CF}" destId="{7AE7770C-54CE-4FD3-8132-60399F767AD1}" srcOrd="1" destOrd="0" presId="urn:microsoft.com/office/officeart/2005/8/layout/cycle4"/>
    <dgm:cxn modelId="{7D01AA8F-1C85-4B6F-9F68-033B1BD59792}" type="presParOf" srcId="{96E18133-191A-4263-BA1D-5181258D127E}" destId="{57B59253-3DE5-482A-80A5-6860EA5F8D0B}" srcOrd="1" destOrd="0" presId="urn:microsoft.com/office/officeart/2005/8/layout/cycle4"/>
    <dgm:cxn modelId="{4891D752-1A0D-4980-83B4-85D491ADDA1B}" type="presParOf" srcId="{57B59253-3DE5-482A-80A5-6860EA5F8D0B}" destId="{E38C0215-D6ED-45D3-A4FE-ACCAC6850BF0}" srcOrd="0" destOrd="0" presId="urn:microsoft.com/office/officeart/2005/8/layout/cycle4"/>
    <dgm:cxn modelId="{D9F1B08F-BBE4-46B3-86AF-B9B68C1D5139}" type="presParOf" srcId="{57B59253-3DE5-482A-80A5-6860EA5F8D0B}" destId="{2E39C93D-0F00-408A-9152-972E231AABAF}" srcOrd="1" destOrd="0" presId="urn:microsoft.com/office/officeart/2005/8/layout/cycle4"/>
    <dgm:cxn modelId="{70DA51E8-E08E-4795-BAD3-623281D3AF1D}" type="presParOf" srcId="{96E18133-191A-4263-BA1D-5181258D127E}" destId="{25D8DD89-F87B-434D-92D7-80787FC5D01F}" srcOrd="2" destOrd="0" presId="urn:microsoft.com/office/officeart/2005/8/layout/cycle4"/>
    <dgm:cxn modelId="{1B1142ED-9E3F-4B06-BE08-98433F99DA0D}" type="presParOf" srcId="{25D8DD89-F87B-434D-92D7-80787FC5D01F}" destId="{050E4B58-251F-450D-81FE-605F9B6B7830}" srcOrd="0" destOrd="0" presId="urn:microsoft.com/office/officeart/2005/8/layout/cycle4"/>
    <dgm:cxn modelId="{32037178-EA07-45A6-8C3E-B4F14A9C0B2B}" type="presParOf" srcId="{25D8DD89-F87B-434D-92D7-80787FC5D01F}" destId="{65B7999E-12F9-43E6-A9CB-DA3560CE6F45}" srcOrd="1" destOrd="0" presId="urn:microsoft.com/office/officeart/2005/8/layout/cycle4"/>
    <dgm:cxn modelId="{125B5A46-D1DC-4B48-AAB2-AB5D280E5294}" type="presParOf" srcId="{96E18133-191A-4263-BA1D-5181258D127E}" destId="{65EE7D80-E367-4FA8-9A3A-9D786A38EEBA}" srcOrd="3" destOrd="0" presId="urn:microsoft.com/office/officeart/2005/8/layout/cycle4"/>
    <dgm:cxn modelId="{8B151CB7-53B9-4554-B200-788F8E30A2B3}" type="presParOf" srcId="{65EE7D80-E367-4FA8-9A3A-9D786A38EEBA}" destId="{1C71F43C-03C2-4F33-BC9C-C9BF610E18EC}" srcOrd="0" destOrd="0" presId="urn:microsoft.com/office/officeart/2005/8/layout/cycle4"/>
    <dgm:cxn modelId="{34B17D7F-BE8A-49B6-B955-0853BD95646A}" type="presParOf" srcId="{65EE7D80-E367-4FA8-9A3A-9D786A38EEBA}" destId="{FAB59973-0765-4FF4-9398-AC8E6BFE3F56}" srcOrd="1" destOrd="0" presId="urn:microsoft.com/office/officeart/2005/8/layout/cycle4"/>
    <dgm:cxn modelId="{7F39FE0F-8032-46AA-9F14-AE6DFF3412A9}" type="presParOf" srcId="{96E18133-191A-4263-BA1D-5181258D127E}" destId="{5662F57B-939C-48E0-B765-4B185181DC6F}" srcOrd="4" destOrd="0" presId="urn:microsoft.com/office/officeart/2005/8/layout/cycle4"/>
    <dgm:cxn modelId="{ADE7F92A-00AE-425B-810C-A7BE5C0D6D9F}" type="presParOf" srcId="{C3B807F4-778E-416C-A9C2-445D546EBC5E}" destId="{9006F562-1522-4A9A-87BF-6FEEBA7B4108}" srcOrd="1" destOrd="0" presId="urn:microsoft.com/office/officeart/2005/8/layout/cycle4"/>
    <dgm:cxn modelId="{82D4CF94-2D48-44B3-91CC-BEFE6DF7A142}" type="presParOf" srcId="{9006F562-1522-4A9A-87BF-6FEEBA7B4108}" destId="{1817DBB3-5511-4251-9B26-056FB108E3A8}" srcOrd="0" destOrd="0" presId="urn:microsoft.com/office/officeart/2005/8/layout/cycle4"/>
    <dgm:cxn modelId="{DFC2F5F3-E83C-4444-9C0B-21F7E69313C8}" type="presParOf" srcId="{9006F562-1522-4A9A-87BF-6FEEBA7B4108}" destId="{AC6D7A03-F17D-4A58-8EEB-BA84670F2B93}" srcOrd="1" destOrd="0" presId="urn:microsoft.com/office/officeart/2005/8/layout/cycle4"/>
    <dgm:cxn modelId="{4F55C02F-AA73-441D-BABB-3B2440E21FC8}" type="presParOf" srcId="{9006F562-1522-4A9A-87BF-6FEEBA7B4108}" destId="{F9105A9C-80D5-493C-A103-64D966761659}" srcOrd="2" destOrd="0" presId="urn:microsoft.com/office/officeart/2005/8/layout/cycle4"/>
    <dgm:cxn modelId="{44E87CDD-DFAD-47CB-AED8-64C47D5DD2F3}" type="presParOf" srcId="{9006F562-1522-4A9A-87BF-6FEEBA7B4108}" destId="{E9630AF3-0094-40C2-B388-1CAADA0D6BE9}" srcOrd="3" destOrd="0" presId="urn:microsoft.com/office/officeart/2005/8/layout/cycle4"/>
    <dgm:cxn modelId="{8B766FC6-AEBB-4B7C-B9C6-3B2958B58A6F}" type="presParOf" srcId="{9006F562-1522-4A9A-87BF-6FEEBA7B4108}" destId="{4BA37700-8D54-465A-BADE-39BD732073DC}" srcOrd="4" destOrd="0" presId="urn:microsoft.com/office/officeart/2005/8/layout/cycle4"/>
    <dgm:cxn modelId="{95C6121F-1136-45B5-969E-1421A4540B1D}" type="presParOf" srcId="{C3B807F4-778E-416C-A9C2-445D546EBC5E}" destId="{55051BB8-835D-4320-A061-285D82550584}" srcOrd="2" destOrd="0" presId="urn:microsoft.com/office/officeart/2005/8/layout/cycle4"/>
    <dgm:cxn modelId="{92F4B0CA-D0F9-4BB2-A99C-38267CFBAB96}" type="presParOf" srcId="{C3B807F4-778E-416C-A9C2-445D546EBC5E}" destId="{A5E1A768-2F81-4E12-BDE1-714028AA0FC9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0E4B58-251F-450D-81FE-605F9B6B7830}">
      <dsp:nvSpPr>
        <dsp:cNvPr id="0" name=""/>
        <dsp:cNvSpPr/>
      </dsp:nvSpPr>
      <dsp:spPr>
        <a:xfrm>
          <a:off x="4535956" y="1842346"/>
          <a:ext cx="1338410" cy="8669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6G Core Network Security</a:t>
          </a:r>
        </a:p>
      </dsp:txBody>
      <dsp:txXfrm>
        <a:off x="4956524" y="2078138"/>
        <a:ext cx="898797" cy="612149"/>
      </dsp:txXfrm>
    </dsp:sp>
    <dsp:sp modelId="{1C71F43C-03C2-4F33-BC9C-C9BF610E18EC}">
      <dsp:nvSpPr>
        <dsp:cNvPr id="0" name=""/>
        <dsp:cNvSpPr/>
      </dsp:nvSpPr>
      <dsp:spPr>
        <a:xfrm>
          <a:off x="1929537" y="1634000"/>
          <a:ext cx="1535611" cy="8669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en-US" sz="1200" kern="1200" dirty="0"/>
            <a:t>6G Non Access Stratum Security SID </a:t>
          </a:r>
        </a:p>
      </dsp:txBody>
      <dsp:txXfrm>
        <a:off x="1948582" y="1869792"/>
        <a:ext cx="1036838" cy="612149"/>
      </dsp:txXfrm>
    </dsp:sp>
    <dsp:sp modelId="{E38C0215-D6ED-45D3-A4FE-ACCAC6850BF0}">
      <dsp:nvSpPr>
        <dsp:cNvPr id="0" name=""/>
        <dsp:cNvSpPr/>
      </dsp:nvSpPr>
      <dsp:spPr>
        <a:xfrm>
          <a:off x="4535956" y="0"/>
          <a:ext cx="1338410" cy="8669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6G Primary Authentication Security SID </a:t>
          </a:r>
        </a:p>
      </dsp:txBody>
      <dsp:txXfrm>
        <a:off x="4956524" y="19045"/>
        <a:ext cx="898797" cy="612149"/>
      </dsp:txXfrm>
    </dsp:sp>
    <dsp:sp modelId="{495DD1A2-5293-4DAE-8758-867255AE40E5}">
      <dsp:nvSpPr>
        <dsp:cNvPr id="0" name=""/>
        <dsp:cNvSpPr/>
      </dsp:nvSpPr>
      <dsp:spPr>
        <a:xfrm>
          <a:off x="2283252" y="0"/>
          <a:ext cx="1476373" cy="8669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6G Access Stratum Security SID</a:t>
          </a:r>
        </a:p>
      </dsp:txBody>
      <dsp:txXfrm>
        <a:off x="2302297" y="19045"/>
        <a:ext cx="995371" cy="612149"/>
      </dsp:txXfrm>
    </dsp:sp>
    <dsp:sp modelId="{1817DBB3-5511-4251-9B26-056FB108E3A8}">
      <dsp:nvSpPr>
        <dsp:cNvPr id="0" name=""/>
        <dsp:cNvSpPr/>
      </dsp:nvSpPr>
      <dsp:spPr>
        <a:xfrm>
          <a:off x="2863765" y="154431"/>
          <a:ext cx="1173141" cy="1173141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Ensure homogeneity across all SIDs</a:t>
          </a:r>
        </a:p>
      </dsp:txBody>
      <dsp:txXfrm>
        <a:off x="3207370" y="498036"/>
        <a:ext cx="829536" cy="829536"/>
      </dsp:txXfrm>
    </dsp:sp>
    <dsp:sp modelId="{AC6D7A03-F17D-4A58-8EEB-BA84670F2B93}">
      <dsp:nvSpPr>
        <dsp:cNvPr id="0" name=""/>
        <dsp:cNvSpPr/>
      </dsp:nvSpPr>
      <dsp:spPr>
        <a:xfrm rot="5400000">
          <a:off x="4064005" y="189156"/>
          <a:ext cx="1173141" cy="1173141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Avoid any contradiction among SIDs</a:t>
          </a:r>
        </a:p>
      </dsp:txBody>
      <dsp:txXfrm rot="-5400000">
        <a:off x="4064005" y="532761"/>
        <a:ext cx="829536" cy="829536"/>
      </dsp:txXfrm>
    </dsp:sp>
    <dsp:sp modelId="{F9105A9C-80D5-493C-A103-64D966761659}">
      <dsp:nvSpPr>
        <dsp:cNvPr id="0" name=""/>
        <dsp:cNvSpPr/>
      </dsp:nvSpPr>
      <dsp:spPr>
        <a:xfrm rot="10800000">
          <a:off x="4091093" y="1381759"/>
          <a:ext cx="1173141" cy="1173141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Review of TRs in every meeting</a:t>
          </a:r>
        </a:p>
      </dsp:txBody>
      <dsp:txXfrm rot="10800000">
        <a:off x="4091093" y="1381759"/>
        <a:ext cx="829536" cy="829536"/>
      </dsp:txXfrm>
    </dsp:sp>
    <dsp:sp modelId="{E9630AF3-0094-40C2-B388-1CAADA0D6BE9}">
      <dsp:nvSpPr>
        <dsp:cNvPr id="0" name=""/>
        <dsp:cNvSpPr/>
      </dsp:nvSpPr>
      <dsp:spPr>
        <a:xfrm rot="16200000">
          <a:off x="2863765" y="1381759"/>
          <a:ext cx="1173141" cy="1173141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Reference to latest RFCs</a:t>
          </a:r>
        </a:p>
      </dsp:txBody>
      <dsp:txXfrm rot="5400000">
        <a:off x="3207370" y="1381759"/>
        <a:ext cx="829536" cy="829536"/>
      </dsp:txXfrm>
    </dsp:sp>
    <dsp:sp modelId="{55051BB8-835D-4320-A061-285D82550584}">
      <dsp:nvSpPr>
        <dsp:cNvPr id="0" name=""/>
        <dsp:cNvSpPr/>
      </dsp:nvSpPr>
      <dsp:spPr>
        <a:xfrm>
          <a:off x="3861477" y="1110826"/>
          <a:ext cx="405045" cy="352213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E1A768-2F81-4E12-BDE1-714028AA0FC9}">
      <dsp:nvSpPr>
        <dsp:cNvPr id="0" name=""/>
        <dsp:cNvSpPr/>
      </dsp:nvSpPr>
      <dsp:spPr>
        <a:xfrm rot="10800000">
          <a:off x="3861477" y="1246293"/>
          <a:ext cx="405045" cy="352213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2CB175A-CCF7-4340-A462-55EAE47CFBDD}" type="slidenum">
              <a:rPr lang="en-GB" altLang="en-US" smtClean="0"/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1169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97933" y="85320"/>
            <a:ext cx="7747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#106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10 – 13 Dec 2024, Madrid, Spain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7472727" y="324483"/>
            <a:ext cx="19515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SP-241932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9858627"/>
      </p:ext>
    </p:extLst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767256"/>
      </p:ext>
    </p:extLst>
  </p:cSld>
  <p:clrMapOvr>
    <a:masterClrMapping/>
  </p:clrMapOvr>
  <p:transition spd="slow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2164842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6020819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0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6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9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22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3.xml"/><Relationship Id="rId9" Type="http://schemas.openxmlformats.org/officeDocument/2006/relationships/image" Target="../media/image2.jpe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2023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S3-23xyzx, SA3#111, Athens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76" r:id="rId7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3" y="6373814"/>
            <a:ext cx="8225367" cy="323851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1" y="1454152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17551" y="6462716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b="1" dirty="0">
                <a:solidFill>
                  <a:schemeClr val="bg1"/>
                </a:solidFill>
              </a:rPr>
              <a:t>SP-241913</a:t>
            </a:r>
            <a:r>
              <a:rPr lang="en-GB" altLang="de-DE" sz="1200" dirty="0">
                <a:solidFill>
                  <a:schemeClr val="bg1"/>
                </a:solidFill>
              </a:rPr>
              <a:t>: TSG SA#106, </a:t>
            </a:r>
            <a:r>
              <a:rPr lang="en-US" altLang="de-DE" sz="1200" dirty="0">
                <a:solidFill>
                  <a:schemeClr val="bg1"/>
                </a:solidFill>
              </a:rPr>
              <a:t>10 – 13 Dec 2024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7" y="6383339"/>
            <a:ext cx="681567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/>
          </a:p>
          <a:p>
            <a:pPr>
              <a:defRPr/>
            </a:pPr>
            <a:endParaRPr lang="en-GB" altLang="en-US" sz="100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2" y="3303590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>
                <a:solidFill>
                  <a:schemeClr val="bg1"/>
                </a:solidFill>
              </a:rPr>
              <a:t>© 3GPP 2012</a:t>
            </a:r>
            <a:endParaRPr lang="en-GB" altLang="en-US" sz="100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3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8845" y="415925"/>
            <a:ext cx="114040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610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8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6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2971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537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726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914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103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WG3_Security/TSGS3_120_Athens/Docs/S3-250946.zip" TargetMode="Externa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surnair\Documents\SECURITY%20Grp\SA3\SA3%20Meetings\SA3#120\Chair files\docs\S3-251131.zip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6_Madrid_2024-12/Docs/SP-241972.zip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ctrTitle"/>
          </p:nvPr>
        </p:nvSpPr>
        <p:spPr>
          <a:xfrm>
            <a:off x="389965" y="1122362"/>
            <a:ext cx="11127441" cy="3537043"/>
          </a:xfrm>
        </p:spPr>
        <p:txBody>
          <a:bodyPr/>
          <a:lstStyle/>
          <a:p>
            <a:r>
              <a:rPr lang="sv-SE" altLang="sv-SE" dirty="0"/>
              <a:t>SA3 Rel-20 Planning</a:t>
            </a:r>
            <a:endParaRPr lang="sv-SE" altLang="sv-SE" sz="4800" dirty="0"/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3286897" y="4718144"/>
            <a:ext cx="5647038" cy="669402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dirty="0">
                <a:latin typeface="Arial" panose="020B0604020202020204" pitchFamily="34" charset="0"/>
              </a:rPr>
              <a:t>SA3 Chair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2608999-EE10-0E78-7D9D-31B8A01C4644}"/>
              </a:ext>
            </a:extLst>
          </p:cNvPr>
          <p:cNvSpPr txBox="1"/>
          <p:nvPr/>
        </p:nvSpPr>
        <p:spPr>
          <a:xfrm>
            <a:off x="10483970" y="129396"/>
            <a:ext cx="17080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808080"/>
                </a:solidFill>
              </a:rPr>
              <a:t>SP-250315</a:t>
            </a:r>
            <a:endParaRPr lang="en-GB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Title 1">
            <a:extLst>
              <a:ext uri="{FF2B5EF4-FFF2-40B4-BE49-F238E27FC236}">
                <a16:creationId xmlns:a16="http://schemas.microsoft.com/office/drawing/2014/main" id="{F8E6DEFD-9286-A65B-5B23-403959A5BF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800100"/>
          </a:xfrm>
        </p:spPr>
        <p:txBody>
          <a:bodyPr/>
          <a:lstStyle/>
          <a:p>
            <a:r>
              <a:rPr lang="en-US" altLang="en-US" dirty="0"/>
              <a:t>Rel-20 SA3 </a:t>
            </a:r>
            <a:r>
              <a:rPr lang="en-US" altLang="en-US"/>
              <a:t>planning  </a:t>
            </a:r>
            <a:r>
              <a:rPr lang="en-US" altLang="en-US" sz="1867" dirty="0"/>
              <a:t>copied from </a:t>
            </a:r>
            <a:r>
              <a:rPr lang="en-US" altLang="en-US" sz="1333" b="1" u="sng" dirty="0">
                <a:solidFill>
                  <a:srgbClr val="0000FF"/>
                </a:solidFill>
                <a:latin typeface="Arial" panose="020B0604020202020204" pitchFamily="34" charset="0"/>
                <a:hlinkClick r:id="rId2"/>
              </a:rPr>
              <a:t>S3-250946</a:t>
            </a:r>
            <a:r>
              <a:rPr lang="en-US" altLang="en-US" sz="1200" dirty="0"/>
              <a:t> </a:t>
            </a:r>
            <a:endParaRPr lang="en-US" altLang="en-US" sz="1867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CCC2CD-26C3-B25D-2C27-AD7D7C339425}"/>
              </a:ext>
            </a:extLst>
          </p:cNvPr>
          <p:cNvSpPr txBox="1"/>
          <p:nvPr/>
        </p:nvSpPr>
        <p:spPr>
          <a:xfrm>
            <a:off x="110067" y="1684867"/>
            <a:ext cx="10873317" cy="427809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377">
              <a:defRPr/>
            </a:pPr>
            <a:r>
              <a:rPr lang="en-US" sz="1600" b="1" dirty="0">
                <a:solidFill>
                  <a:prstClr val="black"/>
                </a:solidFill>
              </a:rPr>
              <a:t>Timeline</a:t>
            </a:r>
            <a:r>
              <a:rPr lang="en-US" sz="1600" dirty="0">
                <a:solidFill>
                  <a:prstClr val="black"/>
                </a:solidFill>
              </a:rPr>
              <a:t>: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sz="1600" dirty="0">
                <a:solidFill>
                  <a:prstClr val="black"/>
                </a:solidFill>
              </a:rPr>
              <a:t>SA3 independent security SID/WIDs in June 2025 plenary. </a:t>
            </a:r>
          </a:p>
          <a:p>
            <a:pPr defTabSz="914377">
              <a:defRPr/>
            </a:pPr>
            <a:r>
              <a:rPr lang="en-US" sz="1600" dirty="0">
                <a:solidFill>
                  <a:prstClr val="black"/>
                </a:solidFill>
              </a:rPr>
              <a:t>                 6G Architecture dependent topics to start by September 2025 plenary.</a:t>
            </a:r>
          </a:p>
          <a:p>
            <a:pPr defTabSz="914377">
              <a:defRPr/>
            </a:pPr>
            <a:r>
              <a:rPr lang="en-US" sz="1600" b="1" dirty="0">
                <a:solidFill>
                  <a:prstClr val="black"/>
                </a:solidFill>
              </a:rPr>
              <a:t>Discussed topics:</a:t>
            </a:r>
            <a:endParaRPr lang="en-US" sz="1600" dirty="0">
              <a:solidFill>
                <a:prstClr val="black"/>
              </a:solidFill>
            </a:endParaRPr>
          </a:p>
          <a:p>
            <a:pPr defTabSz="914377">
              <a:defRPr/>
            </a:pPr>
            <a:r>
              <a:rPr lang="en-US" dirty="0">
                <a:solidFill>
                  <a:prstClr val="black"/>
                </a:solidFill>
              </a:rPr>
              <a:t>	</a:t>
            </a:r>
            <a:r>
              <a:rPr lang="en-US" sz="1600" dirty="0">
                <a:solidFill>
                  <a:prstClr val="black"/>
                </a:solidFill>
              </a:rPr>
              <a:t>:New 256bit Algorithms </a:t>
            </a:r>
          </a:p>
          <a:p>
            <a:pPr defTabSz="914377">
              <a:defRPr/>
            </a:pPr>
            <a:r>
              <a:rPr lang="en-US" dirty="0">
                <a:solidFill>
                  <a:prstClr val="black"/>
                </a:solidFill>
              </a:rPr>
              <a:t>		</a:t>
            </a:r>
            <a:r>
              <a:rPr lang="en-US" sz="1600" dirty="0">
                <a:solidFill>
                  <a:prstClr val="black"/>
                </a:solidFill>
              </a:rPr>
              <a:t>-Code points for new 256-bit Algorithm</a:t>
            </a:r>
          </a:p>
          <a:p>
            <a:pPr defTabSz="914377">
              <a:defRPr/>
            </a:pPr>
            <a:r>
              <a:rPr lang="en-US" sz="1600" dirty="0">
                <a:solidFill>
                  <a:prstClr val="black"/>
                </a:solidFill>
              </a:rPr>
              <a:t>		- Adoption in AS and NAS procedure</a:t>
            </a:r>
          </a:p>
          <a:p>
            <a:pPr defTabSz="914377">
              <a:defRPr/>
            </a:pPr>
            <a:r>
              <a:rPr lang="en-US" sz="1600" dirty="0">
                <a:solidFill>
                  <a:prstClr val="black"/>
                </a:solidFill>
              </a:rPr>
              <a:t>		- Combined AEAD mode</a:t>
            </a:r>
          </a:p>
          <a:p>
            <a:pPr defTabSz="914377">
              <a:defRPr/>
            </a:pPr>
            <a:r>
              <a:rPr lang="en-US" dirty="0">
                <a:solidFill>
                  <a:prstClr val="black"/>
                </a:solidFill>
              </a:rPr>
              <a:t>	</a:t>
            </a:r>
            <a:r>
              <a:rPr lang="en-US" sz="1600" dirty="0">
                <a:solidFill>
                  <a:prstClr val="black"/>
                </a:solidFill>
              </a:rPr>
              <a:t>: SID/WID for PQC adoption/transition for 5GA/6G	</a:t>
            </a:r>
          </a:p>
          <a:p>
            <a:pPr defTabSz="914377">
              <a:defRPr/>
            </a:pPr>
            <a:endParaRPr lang="en-US" b="1" dirty="0">
              <a:solidFill>
                <a:prstClr val="black"/>
              </a:solidFill>
            </a:endParaRPr>
          </a:p>
          <a:p>
            <a:pPr defTabSz="914377">
              <a:defRPr/>
            </a:pPr>
            <a:r>
              <a:rPr lang="en-US" sz="1600" b="1" dirty="0">
                <a:solidFill>
                  <a:prstClr val="black"/>
                </a:solidFill>
              </a:rPr>
              <a:t>6G study Organization</a:t>
            </a:r>
            <a:r>
              <a:rPr lang="en-US" sz="1600" dirty="0">
                <a:solidFill>
                  <a:prstClr val="black"/>
                </a:solidFill>
              </a:rPr>
              <a:t>: Multiple TRs, i.e. TR per each security domain preferred for better focus and organization, for example</a:t>
            </a:r>
            <a:r>
              <a:rPr lang="en-US" dirty="0">
                <a:solidFill>
                  <a:prstClr val="black"/>
                </a:solidFill>
              </a:rPr>
              <a:t>, -</a:t>
            </a:r>
            <a:r>
              <a:rPr lang="en-US" sz="1400" dirty="0">
                <a:solidFill>
                  <a:prstClr val="black"/>
                </a:solidFill>
              </a:rPr>
              <a:t>Access Stratum Security </a:t>
            </a:r>
          </a:p>
          <a:p>
            <a:pPr defTabSz="914377">
              <a:defRPr/>
            </a:pPr>
            <a:r>
              <a:rPr lang="en-US" sz="1400" dirty="0">
                <a:solidFill>
                  <a:prstClr val="black"/>
                </a:solidFill>
              </a:rPr>
              <a:t>               	-Non-Access Stratum Security </a:t>
            </a:r>
          </a:p>
          <a:p>
            <a:pPr defTabSz="914377">
              <a:defRPr/>
            </a:pPr>
            <a:r>
              <a:rPr lang="en-US" sz="1400" dirty="0">
                <a:solidFill>
                  <a:prstClr val="black"/>
                </a:solidFill>
              </a:rPr>
              <a:t>                	-Authentication Enhancements</a:t>
            </a:r>
          </a:p>
          <a:p>
            <a:pPr defTabSz="914377">
              <a:defRPr/>
            </a:pPr>
            <a:r>
              <a:rPr lang="en-US" sz="1400" dirty="0">
                <a:solidFill>
                  <a:prstClr val="black"/>
                </a:solidFill>
              </a:rPr>
              <a:t>                 	-6G Core Network Security</a:t>
            </a:r>
          </a:p>
          <a:p>
            <a:pPr defTabSz="914377">
              <a:defRPr/>
            </a:pPr>
            <a:r>
              <a:rPr lang="en-US" sz="1400" dirty="0">
                <a:solidFill>
                  <a:prstClr val="black"/>
                </a:solidFill>
              </a:rPr>
              <a:t>                 	-6G Roaming</a:t>
            </a:r>
          </a:p>
          <a:p>
            <a:pPr defTabSz="914377">
              <a:defRPr/>
            </a:pPr>
            <a:r>
              <a:rPr lang="en-US" sz="1400" dirty="0">
                <a:solidFill>
                  <a:prstClr val="black"/>
                </a:solidFill>
              </a:rPr>
              <a:t>                	-Service Exposure Security</a:t>
            </a:r>
          </a:p>
          <a:p>
            <a:pPr defTabSz="914377">
              <a:defRPr/>
            </a:pPr>
            <a:r>
              <a:rPr lang="en-US" sz="1400" dirty="0">
                <a:solidFill>
                  <a:prstClr val="black"/>
                </a:solidFill>
              </a:rPr>
              <a:t>                  	-Non3GPP integration security </a:t>
            </a:r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80A87A-B752-8EB9-E176-3B54990B2D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03EB44-CBF8-B331-D6A9-43D1BE7247A7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/>
          <a:lstStyle/>
          <a:p>
            <a:r>
              <a:rPr lang="en-US" dirty="0"/>
              <a:t>Rel-20 SA3 endorsed SID/WIDs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DF92AE4-2CA8-B70A-C0AA-43C3043B73A1}"/>
              </a:ext>
            </a:extLst>
          </p:cNvPr>
          <p:cNvSpPr txBox="1"/>
          <p:nvPr/>
        </p:nvSpPr>
        <p:spPr>
          <a:xfrm>
            <a:off x="227635" y="1779687"/>
            <a:ext cx="117367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- </a:t>
            </a:r>
            <a:r>
              <a:rPr lang="en-US" sz="1800" b="0" i="0" u="sng" strike="noStrike" dirty="0">
                <a:solidFill>
                  <a:srgbClr val="467886"/>
                </a:solidFill>
                <a:effectLst/>
                <a:latin typeface="Aptos Narrow" panose="020B0004020202020204" pitchFamily="34" charset="0"/>
                <a:hlinkClick r:id="rId2" action="ppaction://hlinkfile"/>
              </a:rPr>
              <a:t>S3‑251131 </a:t>
            </a:r>
            <a:r>
              <a:rPr lang="en-US" dirty="0"/>
              <a:t>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New WID on Security Monitoring 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2459538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11935"/>
            <a:ext cx="8169876" cy="2924810"/>
          </a:xfrm>
        </p:spPr>
        <p:txBody>
          <a:bodyPr/>
          <a:lstStyle/>
          <a:p>
            <a:endParaRPr lang="sv-SE" dirty="0"/>
          </a:p>
          <a:p>
            <a:r>
              <a:rPr lang="sv-SE" dirty="0"/>
              <a:t>Contents</a:t>
            </a:r>
          </a:p>
          <a:p>
            <a:pPr lvl="1"/>
            <a:r>
              <a:rPr lang="sv-SE" dirty="0"/>
              <a:t>Available TUs for SID/WID</a:t>
            </a:r>
          </a:p>
          <a:p>
            <a:pPr lvl="1"/>
            <a:r>
              <a:rPr lang="sv-SE" dirty="0"/>
              <a:t>Security topics for 5G-Adv</a:t>
            </a:r>
          </a:p>
          <a:p>
            <a:pPr lvl="1"/>
            <a:endParaRPr lang="sv-S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F357C60-783C-7E95-933A-950C998A8FC6}"/>
              </a:ext>
            </a:extLst>
          </p:cNvPr>
          <p:cNvSpPr txBox="1"/>
          <p:nvPr/>
        </p:nvSpPr>
        <p:spPr>
          <a:xfrm>
            <a:off x="8692587" y="2199190"/>
            <a:ext cx="256958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4">
                    <a:lumMod val="50000"/>
                  </a:schemeClr>
                </a:solidFill>
              </a:rPr>
              <a:t>Content is copied from </a:t>
            </a:r>
          </a:p>
          <a:p>
            <a:r>
              <a:rPr lang="en-US" dirty="0">
                <a:solidFill>
                  <a:schemeClr val="accent4">
                    <a:lumMod val="50000"/>
                  </a:schemeClr>
                </a:solidFill>
              </a:rPr>
              <a:t>S3-250946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/>
          <a:lstStyle/>
          <a:p>
            <a:r>
              <a:rPr lang="en-US" dirty="0"/>
              <a:t>SA3 TU estimation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2947" y="1690688"/>
            <a:ext cx="2924431" cy="4648328"/>
          </a:xfrm>
        </p:spPr>
        <p:txBody>
          <a:bodyPr/>
          <a:lstStyle/>
          <a:p>
            <a:r>
              <a:rPr lang="en-US" sz="1800" dirty="0"/>
              <a:t>No early morning session on Monday</a:t>
            </a:r>
          </a:p>
          <a:p>
            <a:r>
              <a:rPr lang="en-US" sz="1800" dirty="0"/>
              <a:t>No breakout on Monday, Thursday and Friday.</a:t>
            </a:r>
          </a:p>
          <a:p>
            <a:r>
              <a:rPr lang="en-US" sz="1800" dirty="0"/>
              <a:t> Drafting sessions on Tuesday and Wednesday. Final session on both days reserved for sync up between two tracks.</a:t>
            </a:r>
          </a:p>
          <a:p>
            <a:r>
              <a:rPr lang="en-US" sz="1800" dirty="0"/>
              <a:t>Thursday and Friday, reserved for revisions.</a:t>
            </a:r>
          </a:p>
          <a:p>
            <a:r>
              <a:rPr lang="en-US" sz="1800" b="1" dirty="0"/>
              <a:t>Available TU = 14</a:t>
            </a:r>
          </a:p>
          <a:p>
            <a:r>
              <a:rPr lang="en-US" sz="1800" b="1" dirty="0"/>
              <a:t>Short features can be allocated in ½ TU. ( i.e. 14 full features or 28 short features or combinations)</a:t>
            </a:r>
          </a:p>
          <a:p>
            <a:endParaRPr lang="en-US" sz="2000" dirty="0">
              <a:highlight>
                <a:srgbClr val="FFFF00"/>
              </a:highlight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24207AA-9F8A-F337-080D-B257748A9A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0779601"/>
              </p:ext>
            </p:extLst>
          </p:nvPr>
        </p:nvGraphicFramePr>
        <p:xfrm>
          <a:off x="124622" y="1692056"/>
          <a:ext cx="8858738" cy="50516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20228">
                  <a:extLst>
                    <a:ext uri="{9D8B030D-6E8A-4147-A177-3AD203B41FA5}">
                      <a16:colId xmlns:a16="http://schemas.microsoft.com/office/drawing/2014/main" val="2906121102"/>
                    </a:ext>
                  </a:extLst>
                </a:gridCol>
                <a:gridCol w="709723">
                  <a:extLst>
                    <a:ext uri="{9D8B030D-6E8A-4147-A177-3AD203B41FA5}">
                      <a16:colId xmlns:a16="http://schemas.microsoft.com/office/drawing/2014/main" val="2459824274"/>
                    </a:ext>
                  </a:extLst>
                </a:gridCol>
                <a:gridCol w="793761">
                  <a:extLst>
                    <a:ext uri="{9D8B030D-6E8A-4147-A177-3AD203B41FA5}">
                      <a16:colId xmlns:a16="http://schemas.microsoft.com/office/drawing/2014/main" val="2438920486"/>
                    </a:ext>
                  </a:extLst>
                </a:gridCol>
                <a:gridCol w="793761">
                  <a:extLst>
                    <a:ext uri="{9D8B030D-6E8A-4147-A177-3AD203B41FA5}">
                      <a16:colId xmlns:a16="http://schemas.microsoft.com/office/drawing/2014/main" val="1727943026"/>
                    </a:ext>
                  </a:extLst>
                </a:gridCol>
                <a:gridCol w="793761">
                  <a:extLst>
                    <a:ext uri="{9D8B030D-6E8A-4147-A177-3AD203B41FA5}">
                      <a16:colId xmlns:a16="http://schemas.microsoft.com/office/drawing/2014/main" val="2262686054"/>
                    </a:ext>
                  </a:extLst>
                </a:gridCol>
                <a:gridCol w="787852">
                  <a:extLst>
                    <a:ext uri="{9D8B030D-6E8A-4147-A177-3AD203B41FA5}">
                      <a16:colId xmlns:a16="http://schemas.microsoft.com/office/drawing/2014/main" val="429398913"/>
                    </a:ext>
                  </a:extLst>
                </a:gridCol>
                <a:gridCol w="1022184">
                  <a:extLst>
                    <a:ext uri="{9D8B030D-6E8A-4147-A177-3AD203B41FA5}">
                      <a16:colId xmlns:a16="http://schemas.microsoft.com/office/drawing/2014/main" val="2403203574"/>
                    </a:ext>
                  </a:extLst>
                </a:gridCol>
                <a:gridCol w="542359">
                  <a:extLst>
                    <a:ext uri="{9D8B030D-6E8A-4147-A177-3AD203B41FA5}">
                      <a16:colId xmlns:a16="http://schemas.microsoft.com/office/drawing/2014/main" val="822620301"/>
                    </a:ext>
                  </a:extLst>
                </a:gridCol>
                <a:gridCol w="965165">
                  <a:extLst>
                    <a:ext uri="{9D8B030D-6E8A-4147-A177-3AD203B41FA5}">
                      <a16:colId xmlns:a16="http://schemas.microsoft.com/office/drawing/2014/main" val="1821928053"/>
                    </a:ext>
                  </a:extLst>
                </a:gridCol>
                <a:gridCol w="580768">
                  <a:extLst>
                    <a:ext uri="{9D8B030D-6E8A-4147-A177-3AD203B41FA5}">
                      <a16:colId xmlns:a16="http://schemas.microsoft.com/office/drawing/2014/main" val="2103901192"/>
                    </a:ext>
                  </a:extLst>
                </a:gridCol>
                <a:gridCol w="1149176">
                  <a:extLst>
                    <a:ext uri="{9D8B030D-6E8A-4147-A177-3AD203B41FA5}">
                      <a16:colId xmlns:a16="http://schemas.microsoft.com/office/drawing/2014/main" val="3213424329"/>
                    </a:ext>
                  </a:extLst>
                </a:gridCol>
              </a:tblGrid>
              <a:tr h="551984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Day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8- 9am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9 -10:30am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10:30-11am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11-12:30pm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12:30 -2:00pm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2:00 – 3:30 pm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3:30- 4 pm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4 – 5:30 pm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5:30- 5:45 pm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5:45- 7:30 pm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98788117"/>
                  </a:ext>
                </a:extLst>
              </a:tr>
              <a:tr h="3670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Session1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Break1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Session 2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Lunch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Session 3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Break 3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Session 4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Break 4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Session 5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15225516"/>
                  </a:ext>
                </a:extLst>
              </a:tr>
              <a:tr h="8342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Monday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Agenda 2, Incoming LSs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Incoming LSs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Maintenance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Maintenance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Maintenance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66595524"/>
                  </a:ext>
                </a:extLst>
              </a:tr>
              <a:tr h="367040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Tuesday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Drafting session1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1</a:t>
                      </a: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TU 3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5</a:t>
                      </a: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TU 7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Sync up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35377817"/>
                  </a:ext>
                </a:extLst>
              </a:tr>
              <a:tr h="55470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Drafting Session 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2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4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6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8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7308095"/>
                  </a:ext>
                </a:extLst>
              </a:tr>
              <a:tr h="652124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Wednesday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Drafting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Session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New WID/SIDs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13</a:t>
                      </a: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Sync up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61788177"/>
                  </a:ext>
                </a:extLst>
              </a:tr>
              <a:tr h="55470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Drafting Session 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No breakout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14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5919621"/>
                  </a:ext>
                </a:extLst>
              </a:tr>
              <a:tr h="5519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Thursday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Revision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Revision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Revision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Outgoing LSs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Revision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Revision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75409500"/>
                  </a:ext>
                </a:extLst>
              </a:tr>
              <a:tr h="3670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Friday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Revision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Revision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Revision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Revision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Conclusion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89778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945715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/>
          <a:lstStyle/>
          <a:p>
            <a:r>
              <a:rPr lang="en-US" dirty="0"/>
              <a:t>SA3 Rel-20 TU allocation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8428" y="1805454"/>
            <a:ext cx="11983571" cy="4514664"/>
          </a:xfrm>
        </p:spPr>
        <p:txBody>
          <a:bodyPr/>
          <a:lstStyle/>
          <a:p>
            <a:r>
              <a:rPr lang="en-US" sz="2400" dirty="0"/>
              <a:t>Available TU for feature development = 14 per meeting</a:t>
            </a:r>
          </a:p>
          <a:p>
            <a:r>
              <a:rPr lang="en-US" sz="2400" dirty="0"/>
              <a:t>Short features can be allocated in ½ TU. ( i.e. 14 full features or 28 short features or combinations)</a:t>
            </a:r>
          </a:p>
          <a:p>
            <a:r>
              <a:rPr lang="en-US" sz="2400" dirty="0"/>
              <a:t>  Split of TU and features between 5G-Adv and 6G is not known at this time.</a:t>
            </a:r>
            <a:endParaRPr lang="en-US" sz="2000" dirty="0"/>
          </a:p>
          <a:p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4391139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3086" y="191505"/>
            <a:ext cx="9116028" cy="1325563"/>
          </a:xfrm>
          <a:noFill/>
          <a:ln>
            <a:noFill/>
          </a:ln>
        </p:spPr>
        <p:txBody>
          <a:bodyPr/>
          <a:lstStyle/>
          <a:p>
            <a:r>
              <a:rPr lang="en-US" dirty="0"/>
              <a:t>Rel-20 SA3 independent topics which can start early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8428" y="1805454"/>
            <a:ext cx="11983571" cy="4514664"/>
          </a:xfrm>
        </p:spPr>
        <p:txBody>
          <a:bodyPr/>
          <a:lstStyle/>
          <a:p>
            <a:r>
              <a:rPr lang="en-US" sz="2400" dirty="0"/>
              <a:t>Post Quantum Cryptography algorithm- Protocols, migration plans etc</a:t>
            </a:r>
          </a:p>
          <a:p>
            <a:pPr lvl="1"/>
            <a:r>
              <a:rPr lang="en-US" sz="2000" dirty="0"/>
              <a:t>SA3 Protocols inventory</a:t>
            </a:r>
          </a:p>
          <a:p>
            <a:r>
              <a:rPr lang="en-US" sz="2400" dirty="0"/>
              <a:t>AEAD mode introduction in AS and NAS protocols</a:t>
            </a:r>
          </a:p>
          <a:p>
            <a:r>
              <a:rPr lang="en-US" sz="2400" dirty="0"/>
              <a:t> Lower layer radio protocol (e.g. MAC-CE) security ?</a:t>
            </a:r>
          </a:p>
          <a:p>
            <a:r>
              <a:rPr lang="en-US" sz="2400" dirty="0"/>
              <a:t>Enhancements to Authentication protocol 5G-AKA or EAP-AKA’ ?</a:t>
            </a:r>
          </a:p>
        </p:txBody>
      </p:sp>
    </p:spTree>
    <p:extLst>
      <p:ext uri="{BB962C8B-B14F-4D97-AF65-F5344CB8AC3E}">
        <p14:creationId xmlns:p14="http://schemas.microsoft.com/office/powerpoint/2010/main" val="117643189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128257A-573F-9AD7-06A9-B9B98907F7DE}"/>
              </a:ext>
            </a:extLst>
          </p:cNvPr>
          <p:cNvSpPr txBox="1">
            <a:spLocks/>
          </p:cNvSpPr>
          <p:nvPr/>
        </p:nvSpPr>
        <p:spPr bwMode="auto">
          <a:xfrm>
            <a:off x="1281650" y="267764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600" kern="0"/>
              <a:t>SA2 Rel-20 5G-A candidate topics</a:t>
            </a:r>
            <a:endParaRPr lang="en-US" sz="3600" kern="0" dirty="0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2045A185-54E2-45B9-9EB6-8CCE38155EBD}"/>
              </a:ext>
            </a:extLst>
          </p:cNvPr>
          <p:cNvSpPr txBox="1">
            <a:spLocks/>
          </p:cNvSpPr>
          <p:nvPr/>
        </p:nvSpPr>
        <p:spPr bwMode="auto">
          <a:xfrm>
            <a:off x="938955" y="5226815"/>
            <a:ext cx="8900370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Qualcomm Office Regular" pitchFamily="34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sz="1800" b="1" dirty="0">
                <a:solidFill>
                  <a:srgbClr val="0000FF"/>
                </a:solidFill>
              </a:rPr>
              <a:t>See SP-241972 for the consolidated list.</a:t>
            </a:r>
          </a:p>
          <a:p>
            <a:r>
              <a:rPr lang="en-US" sz="1800" b="1" dirty="0">
                <a:solidFill>
                  <a:srgbClr val="0000FF"/>
                </a:solidFill>
              </a:rPr>
              <a:t> </a:t>
            </a:r>
          </a:p>
          <a:p>
            <a:r>
              <a:rPr lang="en-US" sz="1800" b="1" dirty="0">
                <a:solidFill>
                  <a:srgbClr val="0000FF"/>
                </a:solidFill>
              </a:rPr>
              <a:t>NOTE: A Topic may result in one or more SIDs.</a:t>
            </a:r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6FD20C6E-857C-3E75-91E4-8564E6ACCAF1}"/>
              </a:ext>
            </a:extLst>
          </p:cNvPr>
          <p:cNvGraphicFramePr>
            <a:graphicFrameLocks/>
          </p:cNvGraphicFramePr>
          <p:nvPr/>
        </p:nvGraphicFramePr>
        <p:xfrm>
          <a:off x="1048731" y="1449792"/>
          <a:ext cx="9851156" cy="3325008"/>
        </p:xfrm>
        <a:graphic>
          <a:graphicData uri="http://schemas.openxmlformats.org/drawingml/2006/table">
            <a:tbl>
              <a:tblPr firstRow="1" firstCol="1" bandRow="1"/>
              <a:tblGrid>
                <a:gridCol w="689043">
                  <a:extLst>
                    <a:ext uri="{9D8B030D-6E8A-4147-A177-3AD203B41FA5}">
                      <a16:colId xmlns:a16="http://schemas.microsoft.com/office/drawing/2014/main" val="916565847"/>
                    </a:ext>
                  </a:extLst>
                </a:gridCol>
                <a:gridCol w="4663026">
                  <a:extLst>
                    <a:ext uri="{9D8B030D-6E8A-4147-A177-3AD203B41FA5}">
                      <a16:colId xmlns:a16="http://schemas.microsoft.com/office/drawing/2014/main" val="4024250307"/>
                    </a:ext>
                  </a:extLst>
                </a:gridCol>
                <a:gridCol w="4499087">
                  <a:extLst>
                    <a:ext uri="{9D8B030D-6E8A-4147-A177-3AD203B41FA5}">
                      <a16:colId xmlns:a16="http://schemas.microsoft.com/office/drawing/2014/main" val="2364213400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S.No.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Rel-20 Core Topics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Rel-20 Miscellaneous Topics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653369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Integration of satellite components in the 5G architecture Phase 4 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XR and Media Services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002571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AI/ML Enhancements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Indirect Network Sharing Phase 2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32102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3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Ambient IoT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User Identities and Authentication Architecture - Phase 2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951361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4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Integrated Sensing and Communication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Enhancements for ePDG based access to 5GC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361503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Energy Efficiency Enhancements 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Mission Critical Services, Multimedia Priority Services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448477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Industrial network enhancements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443692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7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SMS to emergency centre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607889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8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NG_RTC continuation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7229406"/>
                  </a:ext>
                </a:extLst>
              </a:tr>
            </a:tbl>
          </a:graphicData>
        </a:graphic>
      </p:graphicFrame>
      <p:pic>
        <p:nvPicPr>
          <p:cNvPr id="6" name="Picture 5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07242D34-2561-DD8B-B31E-1362616EB7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D4E7D49-01C0-A734-6574-FDEAFE5E5F9A}"/>
              </a:ext>
            </a:extLst>
          </p:cNvPr>
          <p:cNvSpPr txBox="1"/>
          <p:nvPr/>
        </p:nvSpPr>
        <p:spPr>
          <a:xfrm>
            <a:off x="7060557" y="5324353"/>
            <a:ext cx="2534856" cy="34675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sz="1600" dirty="0"/>
              <a:t>Copied from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D0C4631-6938-2ACF-CBD2-DC072D94C05F}"/>
              </a:ext>
            </a:extLst>
          </p:cNvPr>
          <p:cNvSpPr txBox="1"/>
          <p:nvPr/>
        </p:nvSpPr>
        <p:spPr>
          <a:xfrm>
            <a:off x="8385297" y="5332557"/>
            <a:ext cx="134901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3"/>
              </a:rPr>
              <a:t>SP-241972</a:t>
            </a:r>
            <a:r>
              <a:rPr lang="en-US" sz="1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1492523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128257A-573F-9AD7-06A9-B9B98907F7DE}"/>
              </a:ext>
            </a:extLst>
          </p:cNvPr>
          <p:cNvSpPr txBox="1">
            <a:spLocks/>
          </p:cNvSpPr>
          <p:nvPr/>
        </p:nvSpPr>
        <p:spPr bwMode="auto">
          <a:xfrm>
            <a:off x="1506683" y="134759"/>
            <a:ext cx="8832787" cy="884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Guidance to SA2 on Rel-20 5GA work planning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pic>
        <p:nvPicPr>
          <p:cNvPr id="6" name="Picture 5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07242D34-2561-DD8B-B31E-1362616EB7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BE718E9-EBA1-226B-EB07-83B26B796981}"/>
              </a:ext>
            </a:extLst>
          </p:cNvPr>
          <p:cNvSpPr txBox="1">
            <a:spLocks/>
          </p:cNvSpPr>
          <p:nvPr/>
        </p:nvSpPr>
        <p:spPr>
          <a:xfrm>
            <a:off x="789708" y="1154407"/>
            <a:ext cx="10629901" cy="5184048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457189" indent="-457189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32" indent="-285744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2971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160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349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537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726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914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103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189" marR="0" lvl="0" indent="-457189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SA2 should target a maximum number of </a:t>
            </a: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Rel-20 5GA SIDs</a:t>
            </a:r>
          </a:p>
          <a:p>
            <a:pPr marL="457188" marR="0" lvl="1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NOTE: This limit may be revisited at SA#107 after SA2 reaches an agreement on the 5GA and 6G TU split.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457189" marR="0" lvl="0" indent="-457189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SA2 shall allocate the TU budget for TEI20 at a level no less than the TEI19 budget in Rel-19.</a:t>
            </a:r>
          </a:p>
          <a:p>
            <a:pPr marL="457189" marR="0" lvl="0" indent="-457189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SA2 should prioritize following “core” topics for Q1 2025 and should aim to submit SIDs at SA#107 for approval (as per normal consensus). Remaining topics may also be discussed if time permits. If SA2 cannot come to an agreement on these items for SA#107 then they can come for approval at SA#108.</a:t>
            </a:r>
          </a:p>
          <a:p>
            <a:pPr marL="685788" marR="0" lvl="2" indent="-2286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Integration of satellite components in the 5G architecture Phase 4 </a:t>
            </a:r>
          </a:p>
          <a:p>
            <a:pPr marL="685788" marR="0" lvl="2" indent="-2286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AI/ML enhancements</a:t>
            </a:r>
          </a:p>
          <a:p>
            <a:pPr marL="685788" marR="0" lvl="2" indent="-2286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Integrated Sensing and Communication</a:t>
            </a:r>
          </a:p>
          <a:p>
            <a:pPr marL="685788" marR="0" lvl="2" indent="-2286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Energy Efficiency Enhancements </a:t>
            </a:r>
          </a:p>
          <a:p>
            <a:pPr marL="457188" marR="0" lvl="2" indent="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NOTE: A topic may result in on one or more SIDs. </a:t>
            </a:r>
          </a:p>
          <a:p>
            <a:pPr marL="457189" marR="0" lvl="0" indent="-457189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“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Brief Description and Key Objectives” 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 SP-241972 should serve as a starting point for the moderated discussion on the candidate topics (as shown in slide#2) and can be updated during the process. </a:t>
            </a:r>
          </a:p>
          <a:p>
            <a:pPr marL="457189" marR="0" lvl="0" indent="-457189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Any miscellaneous topics that could not be handled in Q1 2025 will be a candidate for moderated discussion during Q2 2025.</a:t>
            </a:r>
          </a:p>
          <a:p>
            <a:pPr marL="457189" marR="0" lvl="0" indent="-457189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Any new normative stage-1 requirements from SA1 approved by SA are not precluded from Rel-20 5GA scope. This needs to be discussed at TSG#107/TSG#108.</a:t>
            </a:r>
          </a:p>
          <a:p>
            <a:pPr marL="457189" marR="0" lvl="0" indent="-457189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final decision on the complete set of SIDs for Rel-20 5GA (and the work tasks and TU budget of each SID) will be taken in SA#108.</a:t>
            </a:r>
          </a:p>
          <a:p>
            <a:pPr marL="457189" marR="0" lvl="0" indent="-457189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 topic SMS to emergency centre, no moderated discussion expected in Q1 2025.</a:t>
            </a:r>
          </a:p>
          <a:p>
            <a:pPr marL="457189" marR="0" lvl="0" indent="-457189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 topic User Identities and Authentication, whether moderated discussion can take place in Q2 2025 will be determined in TSG#107 (March 2025).</a:t>
            </a:r>
          </a:p>
          <a:p>
            <a:pPr marL="457189" marR="0" lvl="0" indent="-457189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Checkpoint in TSG#108 (June 2025) to check SA3 status on Rel-20 UIA and discussion on related SA2 aspects for Rel-20 UIA</a:t>
            </a:r>
          </a:p>
        </p:txBody>
      </p:sp>
    </p:spTree>
    <p:extLst>
      <p:ext uri="{BB962C8B-B14F-4D97-AF65-F5344CB8AC3E}">
        <p14:creationId xmlns:p14="http://schemas.microsoft.com/office/powerpoint/2010/main" val="267136540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A53334-BB0D-760D-A2BB-00AE671152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FB641F-810A-CB95-6A58-94D2D5D8A966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/>
          <a:lstStyle/>
          <a:p>
            <a:r>
              <a:rPr lang="en-US" dirty="0"/>
              <a:t>SA3 meeting schedule 2025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4E689AF-FDA9-E53D-4D01-9D3B337BA5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597" y="1841158"/>
            <a:ext cx="11551535" cy="4304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27432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019166-771B-A631-34E2-65333B6EE8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EA4CBB-31CF-645B-8D3A-1FE4A4C60624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/>
          <a:lstStyle/>
          <a:p>
            <a:r>
              <a:rPr lang="en-US" dirty="0"/>
              <a:t>6G Security study organization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DA46D80-628E-6594-A85B-110DEF76FF98}"/>
              </a:ext>
            </a:extLst>
          </p:cNvPr>
          <p:cNvSpPr txBox="1"/>
          <p:nvPr/>
        </p:nvSpPr>
        <p:spPr>
          <a:xfrm>
            <a:off x="227635" y="1951672"/>
            <a:ext cx="117367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Experience from 5G: One SID or SID per each security domain ( Access Stratum, Non Access Stratum, Authentication, Core Network, Service Exposure etc).</a:t>
            </a:r>
          </a:p>
          <a:p>
            <a:r>
              <a:rPr lang="en-US" dirty="0"/>
              <a:t>Security procedures and protocols, algorithms are different in each domain. Expertise needed is different.</a:t>
            </a:r>
          </a:p>
          <a:p>
            <a:endParaRPr lang="en-US" dirty="0"/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EEB66C5C-1F8D-E71C-C6AF-81CBC3CBB5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21849296"/>
              </p:ext>
            </p:extLst>
          </p:nvPr>
        </p:nvGraphicFramePr>
        <p:xfrm>
          <a:off x="1939403" y="3556321"/>
          <a:ext cx="8128000" cy="27093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9937574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1065</Words>
  <Application>Microsoft Office PowerPoint</Application>
  <PresentationFormat>Widescreen</PresentationFormat>
  <Paragraphs>197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11</vt:i4>
      </vt:variant>
    </vt:vector>
  </HeadingPairs>
  <TitlesOfParts>
    <vt:vector size="23" baseType="lpstr">
      <vt:lpstr>华文细黑</vt:lpstr>
      <vt:lpstr>Aptos Narrow</vt:lpstr>
      <vt:lpstr>Arial</vt:lpstr>
      <vt:lpstr>Arial </vt:lpstr>
      <vt:lpstr>Calibri</vt:lpstr>
      <vt:lpstr>Calibri Light</vt:lpstr>
      <vt:lpstr>Times New Roman</vt:lpstr>
      <vt:lpstr>Office Theme</vt:lpstr>
      <vt:lpstr>1_Office Theme</vt:lpstr>
      <vt:lpstr>2_Office Theme</vt:lpstr>
      <vt:lpstr>3_Office Theme</vt:lpstr>
      <vt:lpstr>4_Office Theme</vt:lpstr>
      <vt:lpstr>SA3 Rel-20 Planning</vt:lpstr>
      <vt:lpstr>Outline</vt:lpstr>
      <vt:lpstr>SA3 TU estimation</vt:lpstr>
      <vt:lpstr>SA3 Rel-20 TU allocation</vt:lpstr>
      <vt:lpstr>Rel-20 SA3 independent topics which can start early</vt:lpstr>
      <vt:lpstr>PowerPoint Presentation</vt:lpstr>
      <vt:lpstr>PowerPoint Presentation</vt:lpstr>
      <vt:lpstr>SA3 meeting schedule 2025</vt:lpstr>
      <vt:lpstr>6G Security study organization</vt:lpstr>
      <vt:lpstr>Rel-20 SA3 planning  copied from S3-250946 </vt:lpstr>
      <vt:lpstr>Rel-20 SA3 endorsed SID/WIDs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3</cp:revision>
  <dcterms:created xsi:type="dcterms:W3CDTF">2019-05-22T07:33:00Z</dcterms:created>
  <dcterms:modified xsi:type="dcterms:W3CDTF">2025-03-04T20:04:41Z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ICV">
    <vt:lpwstr>3AB16684442E4E6899AA37E5810588D7</vt:lpwstr>
  </property>
  <property fmtid="{D5CDD505-2E9C-101B-9397-08002B2CF9AE}" pid="4" name="KSOProductBuildVer">
    <vt:lpwstr>2052-11.1.0.10356</vt:lpwstr>
  </property>
</Properties>
</file>