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33"/>
  </p:notesMasterIdLst>
  <p:handoutMasterIdLst>
    <p:handoutMasterId r:id="rId34"/>
  </p:handoutMasterIdLst>
  <p:sldIdLst>
    <p:sldId id="1163" r:id="rId6"/>
    <p:sldId id="1164" r:id="rId7"/>
    <p:sldId id="1225" r:id="rId8"/>
    <p:sldId id="1159" r:id="rId9"/>
    <p:sldId id="1254" r:id="rId10"/>
    <p:sldId id="808" r:id="rId11"/>
    <p:sldId id="809" r:id="rId12"/>
    <p:sldId id="1150" r:id="rId13"/>
    <p:sldId id="1151" r:id="rId14"/>
    <p:sldId id="812" r:id="rId15"/>
    <p:sldId id="1133" r:id="rId16"/>
    <p:sldId id="1232" r:id="rId17"/>
    <p:sldId id="1233" r:id="rId18"/>
    <p:sldId id="1144" r:id="rId19"/>
    <p:sldId id="1255" r:id="rId20"/>
    <p:sldId id="817" r:id="rId21"/>
    <p:sldId id="1179" r:id="rId22"/>
    <p:sldId id="1252" r:id="rId23"/>
    <p:sldId id="1227" r:id="rId24"/>
    <p:sldId id="1228" r:id="rId25"/>
    <p:sldId id="1253" r:id="rId26"/>
    <p:sldId id="1250" r:id="rId27"/>
    <p:sldId id="1249" r:id="rId28"/>
    <p:sldId id="1248" r:id="rId29"/>
    <p:sldId id="1237" r:id="rId30"/>
    <p:sldId id="1245" r:id="rId31"/>
    <p:sldId id="1105" r:id="rId3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2" autoAdjust="0"/>
    <p:restoredTop sz="91922"/>
  </p:normalViewPr>
  <p:slideViewPr>
    <p:cSldViewPr snapToGrid="0">
      <p:cViewPr>
        <p:scale>
          <a:sx n="103" d="100"/>
          <a:sy n="103" d="100"/>
        </p:scale>
        <p:origin x="172" y="-52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3/4/2025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3/4/2025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04/03/2025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04/03/2025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04/03/2025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04/03/2025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04/03/2025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04/03/2025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3704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04/03/2025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1" r:id="rId4"/>
    <p:sldLayoutId id="2147485962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Information/WI_Sheet/SP-220717.zip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63036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77500" lnSpcReduction="2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  </a:t>
            </a:r>
            <a:r>
              <a:rPr lang="en-GB" sz="4000" kern="0" dirty="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rPr>
              <a:t> </a:t>
            </a: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 SA1 Report to TSG SA#107</a:t>
            </a:r>
            <a:b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</a:b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SP-250267 </a:t>
            </a:r>
          </a:p>
          <a:p>
            <a:pPr algn="ctr">
              <a:defRPr/>
            </a:pPr>
            <a:r>
              <a:rPr lang="en-GB" sz="2900" b="1" kern="0" dirty="0">
                <a:latin typeface="+mj-lt"/>
                <a:ea typeface="ＭＳ Ｐゴシック" charset="0"/>
                <a:cs typeface="ＭＳ Ｐゴシック" charset="0"/>
              </a:rPr>
              <a:t>A.I. 4.1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46392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r>
              <a:rPr lang="en-GB" altLang="nl-NL" sz="2000" dirty="0">
                <a:latin typeface="Arial" panose="020B0604020202020204" pitchFamily="34" charset="0"/>
              </a:rPr>
              <a:t>Alain Sultan</a:t>
            </a:r>
          </a:p>
          <a:p>
            <a:pPr eaLnBrk="1"/>
            <a:r>
              <a:rPr lang="en-GB" altLang="nl-NL" sz="1600" dirty="0">
                <a:latin typeface="Arial" panose="020B0604020202020204" pitchFamily="34" charset="0"/>
              </a:rPr>
              <a:t>SA1 Secretary, ETSI MCC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SP-250267- 3GPP TSG#107,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10-14 March 2025, Incheon, South Korea 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A38960EA-A44C-4FA4-B94B-29AAD4EDD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 dirty="0"/>
              <a:t>Previous SA1 reports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5551D1-BB66-4331-AB3C-BE49B1B443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4091751"/>
              </p:ext>
            </p:extLst>
          </p:nvPr>
        </p:nvGraphicFramePr>
        <p:xfrm>
          <a:off x="1219391" y="959041"/>
          <a:ext cx="6561137" cy="3739830"/>
        </p:xfrm>
        <a:graphic>
          <a:graphicData uri="http://schemas.openxmlformats.org/drawingml/2006/table">
            <a:tbl>
              <a:tblPr/>
              <a:tblGrid>
                <a:gridCol w="1972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6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2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TSG Meeting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Tdoc</a:t>
                      </a: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number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 meeting(s) covered &amp; location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SA#95e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SP-220077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SA1#97e,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SA#96e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SP-220427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SA1#98e,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3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SA#97e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SP-220931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SA1#99e,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SA#98e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SP-221256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SA1#100, Toulouse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SA#99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SP-230214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SA1#101,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SA#100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SP-230505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SA1#102, Berlin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3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SP-231012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SA1#103, Gothenburg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SP-231392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SA1#104, Chicago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SA#103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SP-240192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SA1#105,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SP-240784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SA1#106, Jeju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SA#105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SP-240784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SA1#107, Maastricht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SP-241759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SA1#108, Orlando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71404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682ED-7888-4AE5-9E14-11F8B8D4FA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521251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Work Summary: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and earlier 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&amp; Maintenance</a:t>
            </a:r>
            <a:br>
              <a:rPr lang="en-GB" altLang="nl-NL" sz="4000" dirty="0"/>
            </a:b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F1F2E09-2EFC-4E48-80A4-54AF78CD110B}"/>
              </a:ext>
            </a:extLst>
          </p:cNvPr>
          <p:cNvSpPr txBox="1">
            <a:spLocks/>
          </p:cNvSpPr>
          <p:nvPr/>
        </p:nvSpPr>
        <p:spPr bwMode="auto">
          <a:xfrm>
            <a:off x="419098" y="238430"/>
            <a:ext cx="7100084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and earlier &amp; Maintenance</a:t>
            </a:r>
            <a:endParaRPr lang="en-GB" altLang="nl-NL" kern="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3F292B0-8F27-444A-ABF3-C7A9463A8370}"/>
              </a:ext>
            </a:extLst>
          </p:cNvPr>
          <p:cNvSpPr txBox="1">
            <a:spLocks/>
          </p:cNvSpPr>
          <p:nvPr/>
        </p:nvSpPr>
        <p:spPr>
          <a:xfrm>
            <a:off x="419098" y="957458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Stage 1 CRs to Rel-18 and before</a:t>
            </a:r>
            <a:endParaRPr lang="en-US" altLang="en-US" sz="10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F904EC-8E9F-4B1E-9253-9B7FF9CCD4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505530"/>
              </p:ext>
            </p:extLst>
          </p:nvPr>
        </p:nvGraphicFramePr>
        <p:xfrm>
          <a:off x="474665" y="1430497"/>
          <a:ext cx="8445501" cy="1352464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18.1 SA WG1 Rel-18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SP-250268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S1-250101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 for diverse device types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NR_redcap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0826r-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S1-250102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 for diverse device types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NR_redcap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0827r-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45141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S1-250103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 for diverse device types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NR_redcap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0828r-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785706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S1-250104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 for diverse device types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NR_redcap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0829r-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9438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09144D1-AD3F-799E-6799-3A03E974A62E}"/>
              </a:ext>
            </a:extLst>
          </p:cNvPr>
          <p:cNvSpPr txBox="1">
            <a:spLocks/>
          </p:cNvSpPr>
          <p:nvPr/>
        </p:nvSpPr>
        <p:spPr>
          <a:xfrm>
            <a:off x="419098" y="2922980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Stage 1 CRs to Rel-19 &amp; Rel-20</a:t>
            </a:r>
            <a:endParaRPr lang="en-US" altLang="en-US" sz="1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1FAF6D7-9833-1541-1C86-0A56352CE3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61722"/>
              </p:ext>
            </p:extLst>
          </p:nvPr>
        </p:nvGraphicFramePr>
        <p:xfrm>
          <a:off x="480233" y="3338279"/>
          <a:ext cx="8445501" cy="579957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Rel-18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SP-250301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S1-250086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Correction to Annex C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TEI19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22.280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0173r-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645148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94411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586571"/>
              </p:ext>
            </p:extLst>
          </p:nvPr>
        </p:nvGraphicFramePr>
        <p:xfrm>
          <a:off x="220368" y="938496"/>
          <a:ext cx="8586312" cy="38796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41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29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4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28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6G Use Cases and Service Requirements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SP-241391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99679854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satellite access - Phase 4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85%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67214911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Satellite access - Phase 4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Revised at SA#107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54419552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FRMCS Phase 6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SP-241392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977528016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FRMCS Phase 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 WID at SA#107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48206401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Energy Efficiency as Service Criteria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SP-240494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233770934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Energy Efficiency as Service Criteria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 WID at SA#107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56792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on Satellite Access Network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SP-241393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634119355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87872196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Resident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80082798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Combined QoS configuration and monitoring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756997789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Legacy Residential Gateway Supporting 5G LAN-type Service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03447615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Exposure for Virtual Network information and capability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374985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C2EB858-05B9-48D3-B8A2-482E7A8A8E0F}"/>
              </a:ext>
            </a:extLst>
          </p:cNvPr>
          <p:cNvSpPr txBox="1"/>
          <p:nvPr/>
        </p:nvSpPr>
        <p:spPr>
          <a:xfrm>
            <a:off x="110482" y="326284"/>
            <a:ext cx="556152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300" b="1" dirty="0">
                <a:solidFill>
                  <a:srgbClr val="FF0000"/>
                </a:solidFill>
              </a:rPr>
              <a:t>SA1 Work Plan </a:t>
            </a:r>
            <a:r>
              <a:rPr lang="en-GB" sz="3300" b="1">
                <a:solidFill>
                  <a:srgbClr val="FF0000"/>
                </a:solidFill>
              </a:rPr>
              <a:t>Rel-20 (1/2</a:t>
            </a:r>
            <a:r>
              <a:rPr lang="en-GB" sz="3300" b="1" dirty="0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093849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978267-255B-474F-5A7C-FB8BB03651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6B7F9B2C-50DF-C00A-ED61-8EAA8CCE7D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60174"/>
              </p:ext>
            </p:extLst>
          </p:nvPr>
        </p:nvGraphicFramePr>
        <p:xfrm>
          <a:off x="220368" y="938496"/>
          <a:ext cx="8586312" cy="11463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23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47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4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28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Vehicle-Mounted Relays Phase3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88269038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MPS support in 3GPP system with satellite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50062698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SMS to emergency centre Phase-2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SMS2EC_Ph2-REQ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 mini-WID at SA#107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67214911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Ambient listening enhancements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ALPR-REQ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 mini-WID at SA#107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54419552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2DCC7DE-A51D-3F16-1ED8-EB37801A25C2}"/>
              </a:ext>
            </a:extLst>
          </p:cNvPr>
          <p:cNvSpPr txBox="1"/>
          <p:nvPr/>
        </p:nvSpPr>
        <p:spPr>
          <a:xfrm>
            <a:off x="110482" y="326284"/>
            <a:ext cx="556152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300" b="1" dirty="0">
                <a:solidFill>
                  <a:srgbClr val="FF0000"/>
                </a:solidFill>
              </a:rPr>
              <a:t>SA1 Work Plan Rel-20 (2/2)</a:t>
            </a:r>
          </a:p>
        </p:txBody>
      </p:sp>
    </p:spTree>
    <p:extLst>
      <p:ext uri="{BB962C8B-B14F-4D97-AF65-F5344CB8AC3E}">
        <p14:creationId xmlns:p14="http://schemas.microsoft.com/office/powerpoint/2010/main" val="2784825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 5G Advanced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FRMCS Phase 6 (1/2)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43548" y="184690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en-US" sz="1000" dirty="0"/>
              <a:t> Study: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r>
              <a:rPr lang="en-US" sz="1000" dirty="0"/>
              <a:t>-  CR agreed on cleaning gap analysis comments, referring to the expected missing normative requirements for AHGC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endParaRPr lang="en-US" sz="1000" dirty="0"/>
          </a:p>
          <a:p>
            <a:pPr lvl="1">
              <a:spcBef>
                <a:spcPct val="0"/>
              </a:spcBef>
            </a:pPr>
            <a:r>
              <a:rPr lang="en-US" sz="1000" dirty="0"/>
              <a:t> Normative: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r>
              <a:rPr lang="en-GB" sz="1000" b="1" i="1" dirty="0">
                <a:solidFill>
                  <a:srgbClr val="FF0000"/>
                </a:solidFill>
              </a:rPr>
              <a:t>-  New normative WID in SP-250277 (S1-250903). </a:t>
            </a:r>
            <a:r>
              <a:rPr lang="en-GB" sz="1000" dirty="0"/>
              <a:t>Possible extension needed.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r>
              <a:rPr lang="en-US" sz="1000" dirty="0"/>
              <a:t>-  First normative CRs agreed (CRs on combining AHGCs, Call forwarding for AHGCs).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endParaRPr lang="en-US" sz="1000" dirty="0"/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60363" lvl="1"/>
            <a:r>
              <a:rPr lang="en-US" sz="1000" dirty="0"/>
              <a:t> SA1#110(05/25): Study 100% </a:t>
            </a:r>
          </a:p>
          <a:p>
            <a:pPr marL="541338" lvl="2" indent="0">
              <a:buNone/>
              <a:defRPr/>
            </a:pPr>
            <a:r>
              <a:rPr lang="en-US" sz="1000" dirty="0"/>
              <a:t>-  Normative CRs on the WID’s topics</a:t>
            </a:r>
          </a:p>
          <a:p>
            <a:pPr marL="541338" lvl="2" indent="0">
              <a:buNone/>
              <a:defRPr/>
            </a:pPr>
            <a:r>
              <a:rPr lang="en-US" sz="1000" dirty="0"/>
              <a:t>-  Enhancement of the TR22.989 use cases, even though SID is closed</a:t>
            </a:r>
          </a:p>
          <a:p>
            <a:pPr marL="541338" lvl="2" indent="0">
              <a:buNone/>
              <a:defRPr/>
            </a:pPr>
            <a:r>
              <a:rPr lang="en-US" sz="1000" dirty="0"/>
              <a:t>-  Request for exceptional extension of the WID up to TSG#109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300555"/>
              </p:ext>
            </p:extLst>
          </p:nvPr>
        </p:nvGraphicFramePr>
        <p:xfrm>
          <a:off x="443548" y="998982"/>
          <a:ext cx="8180388" cy="71280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FRMCS Phase 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SP-250277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89381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702936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FRMCS Phase 6 (2/2)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43548" y="184690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400" dirty="0"/>
              <a:t>Study CR-Packages: </a:t>
            </a:r>
            <a:endParaRPr lang="de-DE" altLang="de-DE" sz="1000" dirty="0"/>
          </a:p>
          <a:p>
            <a:pPr>
              <a:spcBef>
                <a:spcPct val="0"/>
              </a:spcBef>
            </a:pPr>
            <a:endParaRPr lang="nl-NL" altLang="en-US" sz="1400" dirty="0"/>
          </a:p>
          <a:p>
            <a:pPr>
              <a:spcBef>
                <a:spcPct val="0"/>
              </a:spcBef>
            </a:pPr>
            <a:endParaRPr lang="nl-NL" altLang="en-US" sz="1400" dirty="0"/>
          </a:p>
          <a:p>
            <a:pPr>
              <a:spcBef>
                <a:spcPct val="0"/>
              </a:spcBef>
            </a:pPr>
            <a:endParaRPr lang="nl-NL" altLang="en-US" sz="1400" dirty="0"/>
          </a:p>
          <a:p>
            <a:pPr>
              <a:spcBef>
                <a:spcPct val="0"/>
              </a:spcBef>
            </a:pPr>
            <a:endParaRPr lang="nl-NL" altLang="en-US" sz="1400" dirty="0"/>
          </a:p>
          <a:p>
            <a:pPr marL="0" indent="0">
              <a:spcBef>
                <a:spcPct val="0"/>
              </a:spcBef>
              <a:buNone/>
            </a:pPr>
            <a:endParaRPr lang="nl-NL" altLang="en-US" sz="1400" dirty="0"/>
          </a:p>
          <a:p>
            <a:pPr>
              <a:spcBef>
                <a:spcPct val="0"/>
              </a:spcBef>
            </a:pPr>
            <a:r>
              <a:rPr lang="nl-NL" altLang="en-US" sz="1400" dirty="0"/>
              <a:t>Normative CR-Packages:</a:t>
            </a:r>
            <a:endParaRPr lang="en-US" altLang="en-US" sz="14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32802"/>
              </p:ext>
            </p:extLst>
          </p:nvPr>
        </p:nvGraphicFramePr>
        <p:xfrm>
          <a:off x="443548" y="998982"/>
          <a:ext cx="8180388" cy="71280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FRMCS Phase 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SP-250277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8938194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C53CCE4-36F9-48FC-9340-BB4E81423F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766456"/>
              </p:ext>
            </p:extLst>
          </p:nvPr>
        </p:nvGraphicFramePr>
        <p:xfrm>
          <a:off x="450215" y="2240914"/>
          <a:ext cx="8180387" cy="703799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7079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2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</a:rPr>
                        <a:t>SP-250306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S1-250296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Cleaning gap analysis comments in the TR 22.989, related to missing normative requirements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FS_FRMCS_Ph6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22.989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0039r-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3B4ACEF-27BE-DAFB-0A75-00BE966D01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717612"/>
              </p:ext>
            </p:extLst>
          </p:nvPr>
        </p:nvGraphicFramePr>
        <p:xfrm>
          <a:off x="450215" y="3527969"/>
          <a:ext cx="8180387" cy="1130519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7079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21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</a:rPr>
                        <a:t>SP-250303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S1-250914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Call forwarding for Ad hoc Group calls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FRMCS_Ph6-REQ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22.179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0817r2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21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S1-250402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Combining of Ad hoc Group calls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FRMCS_Ph6-REQ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22.280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0176r1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2763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03721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US" altLang="en-US" b="1" dirty="0"/>
              <a:t>Energy as Service Criteria - Phase2</a:t>
            </a:r>
            <a:endParaRPr lang="en-GB" altLang="en-US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350992"/>
              </p:ext>
            </p:extLst>
          </p:nvPr>
        </p:nvGraphicFramePr>
        <p:xfrm>
          <a:off x="443548" y="998982"/>
          <a:ext cx="8180388" cy="94551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6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70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13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Ph2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sent for approval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Stage 1 on Energy Efficiency as Service Criteria Phase 2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  <a:p>
                      <a:pPr algn="ctr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SP-250277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853594317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8AE40E4-80B0-D3D7-2534-24402CFE34B7}"/>
              </a:ext>
            </a:extLst>
          </p:cNvPr>
          <p:cNvSpPr txBox="1">
            <a:spLocks/>
          </p:cNvSpPr>
          <p:nvPr/>
        </p:nvSpPr>
        <p:spPr>
          <a:xfrm>
            <a:off x="446881" y="200709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en-US" sz="1000" dirty="0"/>
              <a:t> Study: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r>
              <a:rPr lang="en-US" sz="1000" dirty="0"/>
              <a:t>-  </a:t>
            </a:r>
            <a:r>
              <a:rPr lang="en-US" sz="1000" b="1" i="1" dirty="0">
                <a:solidFill>
                  <a:srgbClr val="FF0000"/>
                </a:solidFill>
              </a:rPr>
              <a:t>TR sent for approval in SP-250270 (</a:t>
            </a:r>
            <a:r>
              <a:rPr lang="en-GB" sz="1000" b="1" i="1" dirty="0">
                <a:solidFill>
                  <a:srgbClr val="FF0000"/>
                </a:solidFill>
              </a:rPr>
              <a:t>TR in S1-250867, Cover page in S1-250866).</a:t>
            </a:r>
            <a:endParaRPr lang="en-US" sz="1000" dirty="0"/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000" dirty="0"/>
              <a:t>Resolve remaining Editor’s notes.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000" dirty="0"/>
              <a:t>Completed consolidation of potential requirements. Added conclusions and recommendations.</a:t>
            </a:r>
          </a:p>
          <a:p>
            <a:pPr lvl="1">
              <a:spcBef>
                <a:spcPct val="0"/>
              </a:spcBef>
            </a:pPr>
            <a:r>
              <a:rPr lang="en-US" sz="1000" dirty="0"/>
              <a:t> Normative: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r>
              <a:rPr lang="en-GB" sz="1000" b="1" i="1" dirty="0">
                <a:solidFill>
                  <a:srgbClr val="FF0000"/>
                </a:solidFill>
              </a:rPr>
              <a:t>-  New normative WID in SP-250271 (S1-250984). </a:t>
            </a:r>
            <a:endParaRPr lang="en-GB" sz="1000" dirty="0"/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r>
              <a:rPr lang="en-US" sz="1000" dirty="0"/>
              <a:t>-  First normative CRs agreed.</a:t>
            </a: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60363" lvl="1">
              <a:tabLst>
                <a:tab pos="360363" algn="l"/>
              </a:tabLst>
            </a:pPr>
            <a:r>
              <a:rPr lang="en-US" sz="1000" dirty="0"/>
              <a:t> SA1#110(05/25): Normative 100% </a:t>
            </a:r>
          </a:p>
          <a:p>
            <a:pPr marL="541338" lvl="1" indent="0">
              <a:buNone/>
              <a:tabLst>
                <a:tab pos="541338" algn="l"/>
              </a:tabLst>
            </a:pPr>
            <a:r>
              <a:rPr lang="en-US" sz="1000" dirty="0"/>
              <a:t>-  Potential additional generic considerations and clean up.</a:t>
            </a:r>
            <a:endParaRPr lang="en-US" sz="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973357-544A-79A8-2B84-73A9872E76C7}"/>
              </a:ext>
            </a:extLst>
          </p:cNvPr>
          <p:cNvSpPr/>
          <p:nvPr/>
        </p:nvSpPr>
        <p:spPr bwMode="auto">
          <a:xfrm>
            <a:off x="8423159" y="4865676"/>
            <a:ext cx="480561" cy="180210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7B829FC-492C-DAB6-4050-1FBB54EBE4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70668"/>
              </p:ext>
            </p:extLst>
          </p:nvPr>
        </p:nvGraphicFramePr>
        <p:xfrm>
          <a:off x="450222" y="4276623"/>
          <a:ext cx="8180387" cy="703799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7079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2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</a:rPr>
                        <a:t>SP-250305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S1-250912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Addition of normative input based on FS_EnergyServ_Ph2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EnergyServ_Ph2-REQ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0832r2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200170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155E8-9FA3-7C8D-241B-7BA9E410B3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6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5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Short Summary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Satellite access - Phase 4 (1/2)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701100"/>
              </p:ext>
            </p:extLst>
          </p:nvPr>
        </p:nvGraphicFramePr>
        <p:xfrm>
          <a:off x="443548" y="998981"/>
          <a:ext cx="8235079" cy="9020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98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5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26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675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1030042</a:t>
                      </a:r>
                      <a:endParaRPr lang="en-GB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	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85%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9675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1060071</a:t>
                      </a:r>
                      <a:endParaRPr lang="en-GB" sz="10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Satellite access - Phase 4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SP-241822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60%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774906946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6B467770-B32E-69D5-09A8-9EBEC2CB2A8D}"/>
              </a:ext>
            </a:extLst>
          </p:cNvPr>
          <p:cNvSpPr txBox="1">
            <a:spLocks/>
          </p:cNvSpPr>
          <p:nvPr/>
        </p:nvSpPr>
        <p:spPr>
          <a:xfrm>
            <a:off x="446881" y="200709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en-US" sz="1000" dirty="0"/>
              <a:t> Study: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000" dirty="0"/>
              <a:t>Updated terminology for use cases &amp; potential requirements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000" dirty="0"/>
              <a:t>Clean up – removed ENs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000" dirty="0"/>
              <a:t>Additional consolidation but not completed yet (1 topic – Multi Orbit - remains to be consolidated)</a:t>
            </a:r>
          </a:p>
          <a:p>
            <a:pPr lvl="1">
              <a:spcBef>
                <a:spcPct val="0"/>
              </a:spcBef>
            </a:pPr>
            <a:r>
              <a:rPr lang="en-US" sz="1000" dirty="0"/>
              <a:t> Normative: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r>
              <a:rPr lang="en-GB" sz="1000" b="1" i="1" dirty="0">
                <a:solidFill>
                  <a:srgbClr val="FF0000"/>
                </a:solidFill>
              </a:rPr>
              <a:t>-  Revised normative WID in SP-250272 (S1-250985). </a:t>
            </a:r>
            <a:endParaRPr lang="en-GB" sz="1000" dirty="0"/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r>
              <a:rPr lang="en-US" sz="1000" dirty="0"/>
              <a:t>-  First normative CRs agreed.</a:t>
            </a: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60363" lvl="1">
              <a:tabLst>
                <a:tab pos="360363" algn="l"/>
              </a:tabLst>
            </a:pPr>
            <a:r>
              <a:rPr lang="en-US" sz="1000" dirty="0"/>
              <a:t> SA1#110(05/25): Study 100%, Normative 100% </a:t>
            </a:r>
          </a:p>
          <a:p>
            <a:pPr marL="541338" lvl="1" indent="0">
              <a:buNone/>
              <a:tabLst>
                <a:tab pos="541338" algn="l"/>
              </a:tabLst>
            </a:pPr>
            <a:r>
              <a:rPr lang="en-US" sz="1000" dirty="0"/>
              <a:t>-  End of consolidation &amp; Update of conclusion. Final clean up. TR sent for approval to SA. </a:t>
            </a:r>
          </a:p>
          <a:p>
            <a:pPr marL="541338" lvl="1" indent="0">
              <a:buNone/>
              <a:tabLst>
                <a:tab pos="541338" algn="l"/>
              </a:tabLst>
            </a:pPr>
            <a:r>
              <a:rPr lang="en-US" sz="1000" dirty="0"/>
              <a:t>-  Normative work including CRs for 22.261 to be concluded</a:t>
            </a:r>
          </a:p>
        </p:txBody>
      </p:sp>
    </p:spTree>
    <p:extLst>
      <p:ext uri="{BB962C8B-B14F-4D97-AF65-F5344CB8AC3E}">
        <p14:creationId xmlns:p14="http://schemas.microsoft.com/office/powerpoint/2010/main" val="363550236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Satellite access - Phase 4 (2/2)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/>
        </p:nvGraphicFramePr>
        <p:xfrm>
          <a:off x="443548" y="998981"/>
          <a:ext cx="8235079" cy="9020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98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5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26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675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1030042</a:t>
                      </a:r>
                      <a:endParaRPr lang="en-GB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	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85%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9675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1060071</a:t>
                      </a:r>
                      <a:endParaRPr lang="en-GB" sz="10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Satellite access - Phase 4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SP-241822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60%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774906946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B860C0D-5FB7-3F56-B186-E13BCEF8B8F8}"/>
              </a:ext>
            </a:extLst>
          </p:cNvPr>
          <p:cNvSpPr txBox="1">
            <a:spLocks/>
          </p:cNvSpPr>
          <p:nvPr/>
        </p:nvSpPr>
        <p:spPr>
          <a:xfrm>
            <a:off x="443548" y="2093864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nl-NL" altLang="en-US" sz="1400" dirty="0"/>
              <a:t>Normative CR-Packages:</a:t>
            </a:r>
            <a:endParaRPr lang="en-US" altLang="en-US" sz="14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4460D2C-8EC4-4D37-FED8-87D65DBC82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626553"/>
              </p:ext>
            </p:extLst>
          </p:nvPr>
        </p:nvGraphicFramePr>
        <p:xfrm>
          <a:off x="450215" y="2515035"/>
          <a:ext cx="8180387" cy="1954949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7079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215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</a:rPr>
                        <a:t>SP-250304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S1-250915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Enhancements for IMS-based GEO Global Call Services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5GSAT_Ph4-REQ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0817r2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21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S1-250414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Resilient Notification Service for 5G Satellite access.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5GSAT_Ph4-REQ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0825r1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2763142"/>
                  </a:ext>
                </a:extLst>
              </a:tr>
              <a:tr h="41221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S1-250913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Requirements for enhanced positioning using satellite access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5GSAT_Ph4-REQ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0830r2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  <a:p>
                      <a:pPr algn="l" fontAlgn="b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1906787"/>
                  </a:ext>
                </a:extLst>
              </a:tr>
              <a:tr h="41221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S1-250555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Broadcast Service with satellite access for unregistered UEs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5GSAT_Ph4-REQ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0835r1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  <a:p>
                      <a:pPr algn="l" fontAlgn="b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034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0249228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5G Advanced – Mini WIDs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012336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SMS2EC_Ph2-REQ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614150"/>
            <a:ext cx="8250237" cy="2218723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627063" lvl="1" indent="-88900">
              <a:defRPr/>
            </a:pPr>
            <a:r>
              <a:rPr lang="en-GB" altLang="zh-CN" sz="1100" b="1" i="1" dirty="0">
                <a:solidFill>
                  <a:srgbClr val="FF0000"/>
                </a:solidFill>
              </a:rPr>
              <a:t>New Mini-WID in </a:t>
            </a:r>
            <a:r>
              <a:rPr lang="en-GB" sz="1100" b="1" i="1" dirty="0">
                <a:solidFill>
                  <a:srgbClr val="FF0000"/>
                </a:solidFill>
              </a:rPr>
              <a:t>SP-250273 (S1-251016)</a:t>
            </a:r>
            <a:endParaRPr lang="en-GB" altLang="zh-CN" sz="1100" b="1" i="1" dirty="0">
              <a:solidFill>
                <a:srgbClr val="FF0000"/>
              </a:solidFill>
            </a:endParaRPr>
          </a:p>
          <a:p>
            <a:pPr marL="627063" lvl="1" indent="-88900">
              <a:defRPr/>
            </a:pPr>
            <a:r>
              <a:rPr lang="en-US" altLang="zh-CN" sz="1050" dirty="0"/>
              <a:t>The objective of this work item is to update service requirements related to SMS to an Emergency Response Centre.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977573"/>
              </p:ext>
            </p:extLst>
          </p:nvPr>
        </p:nvGraphicFramePr>
        <p:xfrm>
          <a:off x="443548" y="998983"/>
          <a:ext cx="8180388" cy="5640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4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61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1070052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SMS </a:t>
                      </a:r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</a:t>
                      </a:r>
                      <a:r>
                        <a:rPr lang="en-US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emergency centre Phase 2</a:t>
                      </a:r>
                      <a:endParaRPr lang="en-GB" sz="1100" b="0" i="1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SMS2EC_Ph2-REQ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SP-250273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881216"/>
              </p:ext>
            </p:extLst>
          </p:nvPr>
        </p:nvGraphicFramePr>
        <p:xfrm>
          <a:off x="481806" y="3650607"/>
          <a:ext cx="8180387" cy="883644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SP-250274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S1-250986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SMS to Emergency Response Centre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SMS2EC_Ph2-REQ</a:t>
                      </a:r>
                    </a:p>
                    <a:p>
                      <a:pPr algn="l" fontAlgn="b"/>
                      <a:r>
                        <a:rPr lang="es-E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Sat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22.101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0602r3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120322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</a:t>
            </a:r>
            <a:r>
              <a:rPr lang="nl-NL" b="1" dirty="0"/>
              <a:t>ALPR-REQ	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679200"/>
            <a:ext cx="8250237" cy="2218723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627063" lvl="1" indent="-88900">
              <a:defRPr/>
            </a:pPr>
            <a:r>
              <a:rPr lang="en-GB" altLang="zh-CN" sz="1050" b="1" i="1" dirty="0">
                <a:solidFill>
                  <a:srgbClr val="FF0000"/>
                </a:solidFill>
              </a:rPr>
              <a:t>New Mini-WID in </a:t>
            </a:r>
            <a:r>
              <a:rPr lang="en-GB" sz="1050" b="1" i="1" dirty="0">
                <a:solidFill>
                  <a:srgbClr val="FF0000"/>
                </a:solidFill>
              </a:rPr>
              <a:t>SP-250275 (S1-250909)</a:t>
            </a:r>
            <a:endParaRPr lang="en-GB" altLang="zh-CN" sz="1050" b="1" i="1" dirty="0">
              <a:solidFill>
                <a:srgbClr val="FF0000"/>
              </a:solidFill>
            </a:endParaRPr>
          </a:p>
          <a:p>
            <a:pPr marL="627063" lvl="1" indent="-88900">
              <a:defRPr/>
            </a:pPr>
            <a:r>
              <a:rPr lang="en-US" altLang="zh-CN" sz="1050" dirty="0"/>
              <a:t>The objective of this work item is to define requirements for supporting the ambient listening pause and resume functionality within MCPTT Services. </a:t>
            </a:r>
            <a:endParaRPr lang="en-US" altLang="zh-CN" sz="4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904264"/>
              </p:ext>
            </p:extLst>
          </p:nvPr>
        </p:nvGraphicFramePr>
        <p:xfrm>
          <a:off x="443548" y="998983"/>
          <a:ext cx="8180388" cy="7316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3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1070053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Ambient </a:t>
                      </a:r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listening enhancements including pause and resume in MCS</a:t>
                      </a:r>
                      <a:endParaRPr lang="en-GB" sz="1100" b="0" i="1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ALPR-REQ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SP-250275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101192"/>
              </p:ext>
            </p:extLst>
          </p:nvPr>
        </p:nvGraphicFramePr>
        <p:xfrm>
          <a:off x="511175" y="3862715"/>
          <a:ext cx="8180387" cy="563604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8754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SP-250314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S1-250909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Ambient listening requirements pause and resume operation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ALPR-REQ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0082r3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4784590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6G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897931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FS_6G-REQ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43548" y="174721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de-DE" altLang="de-DE" sz="1400" dirty="0"/>
              <a:t>Progress since previous SA meeting</a:t>
            </a:r>
            <a:endParaRPr lang="de-DE" altLang="de-DE" sz="1200" dirty="0">
              <a:highlight>
                <a:srgbClr val="FFFF00"/>
              </a:highlight>
            </a:endParaRPr>
          </a:p>
          <a:p>
            <a:pPr marL="444500" lvl="1" indent="-85725">
              <a:tabLst>
                <a:tab pos="715963" algn="l"/>
              </a:tabLst>
            </a:pPr>
            <a:r>
              <a:rPr lang="en-US" sz="1200" dirty="0"/>
              <a:t> 62 contributions agreed (out of ~230),  including updates to existing use cases. Not all contributions were able to be opened, e.g. contributions on </a:t>
            </a:r>
            <a:r>
              <a:rPr lang="en-GB" sz="1200" dirty="0"/>
              <a:t>Sustainability and Energy Efficiency and Network aspects. These contributions will be open during conference calls and prioritize at SA1 next meeting (SA1#110).</a:t>
            </a:r>
            <a:endParaRPr lang="en-US" sz="1200" dirty="0"/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200" dirty="0"/>
              <a:t> Discussed </a:t>
            </a:r>
            <a:r>
              <a:rPr lang="en-US" altLang="en-GB" sz="1200" dirty="0"/>
              <a:t>endorsed 6G terms, AI agent definition.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200" dirty="0"/>
              <a:t> Some areas (e.g. AI and interworking of 5G/6G show slow progress). Conference calls will be planned to progress on the discussion.</a:t>
            </a: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57188" lvl="1"/>
            <a:r>
              <a:rPr lang="en-US" sz="1100" dirty="0"/>
              <a:t> SA1#110(05/25): Study 45%</a:t>
            </a:r>
          </a:p>
          <a:p>
            <a:pPr marL="541338" lvl="1" indent="0">
              <a:buNone/>
            </a:pPr>
            <a:r>
              <a:rPr lang="en-US" sz="1100" dirty="0"/>
              <a:t>-  New uses cases</a:t>
            </a:r>
          </a:p>
          <a:p>
            <a:pPr marL="541338" lvl="1" indent="0">
              <a:buNone/>
            </a:pPr>
            <a:r>
              <a:rPr lang="en-US" sz="1100" dirty="0"/>
              <a:t>- Update on the approved use cases</a:t>
            </a:r>
          </a:p>
          <a:p>
            <a:pPr marL="357188" lvl="1"/>
            <a:r>
              <a:rPr lang="en-US" sz="1100" dirty="0"/>
              <a:t> SA1#111(08/25): Study 70% </a:t>
            </a:r>
          </a:p>
          <a:p>
            <a:pPr marL="541338" lvl="1" indent="0">
              <a:buNone/>
            </a:pPr>
            <a:r>
              <a:rPr lang="en-US" sz="1100" dirty="0"/>
              <a:t>- New uses cases</a:t>
            </a:r>
          </a:p>
          <a:p>
            <a:pPr marL="541338" lvl="1" indent="0">
              <a:buNone/>
            </a:pPr>
            <a:r>
              <a:rPr lang="en-US" sz="1100" dirty="0"/>
              <a:t>- Update on the approved use cases</a:t>
            </a:r>
          </a:p>
          <a:p>
            <a:pPr marL="765175" lvl="2" algn="l" fontAlgn="auto">
              <a:lnSpc>
                <a:spcPct val="100000"/>
              </a:lnSpc>
              <a:buClrTx/>
              <a:buSzTx/>
              <a:buFontTx/>
              <a:buChar char="-"/>
            </a:pPr>
            <a:endParaRPr 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161634"/>
              </p:ext>
            </p:extLst>
          </p:nvPr>
        </p:nvGraphicFramePr>
        <p:xfrm>
          <a:off x="443548" y="998982"/>
          <a:ext cx="8180388" cy="60071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6G Use Cases and Service Requirements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ctr" latinLnBrk="0" hangingPunct="1"/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SP-241152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25%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551713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Summary – overall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" y="824742"/>
            <a:ext cx="8747760" cy="4147308"/>
          </a:xfrm>
        </p:spPr>
        <p:txBody>
          <a:bodyPr/>
          <a:lstStyle/>
          <a:p>
            <a:pPr marL="341305" indent="-341305"/>
            <a:r>
              <a:rPr lang="en-US" altLang="nl-NL" sz="1800" b="1" dirty="0"/>
              <a:t>5G Advanced (5GA)</a:t>
            </a:r>
            <a:endParaRPr lang="en-US" altLang="nl-NL" sz="1400" dirty="0"/>
          </a:p>
          <a:p>
            <a:pPr marL="739807" lvl="1" indent="-341305"/>
            <a:r>
              <a:rPr lang="en-US" altLang="nl-NL" sz="1400" dirty="0"/>
              <a:t>SA1’s aim to reach 80% normative by March 2025 has been reached. </a:t>
            </a:r>
          </a:p>
          <a:p>
            <a:pPr marL="739807" lvl="1" indent="-341305"/>
            <a:r>
              <a:rPr lang="en-US" altLang="nl-NL" sz="1400" dirty="0"/>
              <a:t>Next target is to reach 100% Completion by June 2025. Possible extension needed for FRMCS_Ph6.</a:t>
            </a:r>
          </a:p>
          <a:p>
            <a:pPr marL="739807" lvl="1" indent="-341305"/>
            <a:r>
              <a:rPr lang="en-US" altLang="nl-NL" sz="1400" dirty="0"/>
              <a:t>QUESTION TO SA: Will Rel-21 contain 5GA aspects? If so, when will Rel-21 5GA work start? </a:t>
            </a:r>
            <a:br>
              <a:rPr lang="en-US" altLang="nl-NL" sz="1400" dirty="0"/>
            </a:br>
            <a:r>
              <a:rPr lang="en-US" altLang="nl-NL" sz="1400" dirty="0"/>
              <a:t>		      [See slide #5]</a:t>
            </a:r>
          </a:p>
          <a:p>
            <a:pPr marL="341305" indent="-341305"/>
            <a:r>
              <a:rPr lang="en-US" sz="1800" b="1" dirty="0"/>
              <a:t>6G</a:t>
            </a:r>
          </a:p>
          <a:p>
            <a:pPr marL="739807" lvl="1" indent="-341305"/>
            <a:r>
              <a:rPr lang="en-US" sz="1400" dirty="0"/>
              <a:t>Once more, exceptionally high number of contributions to this topic.</a:t>
            </a:r>
          </a:p>
          <a:p>
            <a:pPr marL="739807" lvl="1" indent="-341305"/>
            <a:r>
              <a:rPr lang="en-US" sz="1400" dirty="0"/>
              <a:t>Not all contributions were able to be opened, e.g. contributions on </a:t>
            </a:r>
            <a:r>
              <a:rPr lang="en-GB" sz="1400" dirty="0"/>
              <a:t>Sustainability and Energy Efficiency and Network aspects. These contributions will be open during conference calls and prioritize at SA1 next meeting (SA1#110).</a:t>
            </a:r>
            <a:endParaRPr lang="en-US" sz="1400" dirty="0"/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400" dirty="0"/>
              <a:t>Some areas are progressing slowly, e.g. AI and interworking of 5G/6G.</a:t>
            </a:r>
          </a:p>
          <a:p>
            <a:pPr marL="341305" indent="-341305"/>
            <a:r>
              <a:rPr lang="en-US" sz="1400" b="1" dirty="0"/>
              <a:t>Work between meetings</a:t>
            </a:r>
          </a:p>
          <a:p>
            <a:pPr marL="739807" lvl="1" indent="-341305"/>
            <a:r>
              <a:rPr lang="en-US" sz="1400" dirty="0"/>
              <a:t>To cope with the increasing number of contributions, in particular on 6G, SA1 will use more frequent calls.</a:t>
            </a:r>
          </a:p>
        </p:txBody>
      </p:sp>
    </p:spTree>
    <p:extLst>
      <p:ext uri="{BB962C8B-B14F-4D97-AF65-F5344CB8AC3E}">
        <p14:creationId xmlns:p14="http://schemas.microsoft.com/office/powerpoint/2010/main" val="39199671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0664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53414" y="1149848"/>
            <a:ext cx="8919" cy="3797664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8570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1551223" y="61160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96172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2448795" y="48936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890876" y="75469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6745313" y="75469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306982" y="75469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2496490" y="75469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4903071" y="75469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3098929" y="75469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530910" y="75469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294787" y="75469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695018" y="75469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142874" y="75469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5308" y="65287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2248781" y="27528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3744" y="3101869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0140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1187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17112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2234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3281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2758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3150680" y="4473680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212517" y="1121565"/>
            <a:ext cx="275212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(</a:t>
            </a:r>
            <a:r>
              <a:rPr lang="en-GB" sz="14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st.+norm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.)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524479" y="3140889"/>
            <a:ext cx="243486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</a:t>
            </a:r>
            <a:r>
              <a:rPr lang="en-GB" sz="18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918496" y="60821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816068" y="48598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319639" y="61161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dirty="0"/>
              <a:t>Release 20 SA1 timeline</a:t>
            </a:r>
            <a:endParaRPr lang="en-US" dirty="0"/>
          </a:p>
        </p:txBody>
      </p:sp>
      <p:cxnSp>
        <p:nvCxnSpPr>
          <p:cNvPr id="17474" name="Straight Connector 114">
            <a:extLst>
              <a:ext uri="{FF2B5EF4-FFF2-40B4-BE49-F238E27FC236}">
                <a16:creationId xmlns:a16="http://schemas.microsoft.com/office/drawing/2014/main" id="{1E850D3E-22CB-3B16-B8E6-F87509E43D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88897" y="109770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327" y="4912668"/>
            <a:ext cx="127525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SA1#109 (Feb)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cxnSp>
        <p:nvCxnSpPr>
          <p:cNvPr id="17496" name="Straight Connector 17495">
            <a:extLst>
              <a:ext uri="{FF2B5EF4-FFF2-40B4-BE49-F238E27FC236}">
                <a16:creationId xmlns:a16="http://schemas.microsoft.com/office/drawing/2014/main" id="{BDB4D2CF-AD40-0D5D-08A3-36B8F6AF86F9}"/>
              </a:ext>
            </a:extLst>
          </p:cNvPr>
          <p:cNvCxnSpPr>
            <a:cxnSpLocks/>
          </p:cNvCxnSpPr>
          <p:nvPr/>
        </p:nvCxnSpPr>
        <p:spPr bwMode="auto">
          <a:xfrm>
            <a:off x="0" y="2368338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8" name="Google Shape;199;p20">
            <a:extLst>
              <a:ext uri="{FF2B5EF4-FFF2-40B4-BE49-F238E27FC236}">
                <a16:creationId xmlns:a16="http://schemas.microsoft.com/office/drawing/2014/main" id="{3734D1D9-6145-4308-9147-5A4C5B73F41E}"/>
              </a:ext>
            </a:extLst>
          </p:cNvPr>
          <p:cNvSpPr txBox="1"/>
          <p:nvPr/>
        </p:nvSpPr>
        <p:spPr>
          <a:xfrm>
            <a:off x="2177588" y="3555383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200;p20">
            <a:extLst>
              <a:ext uri="{FF2B5EF4-FFF2-40B4-BE49-F238E27FC236}">
                <a16:creationId xmlns:a16="http://schemas.microsoft.com/office/drawing/2014/main" id="{8997F8F9-9C42-424A-BAFC-12534BC7748B}"/>
              </a:ext>
            </a:extLst>
          </p:cNvPr>
          <p:cNvSpPr txBox="1"/>
          <p:nvPr/>
        </p:nvSpPr>
        <p:spPr>
          <a:xfrm>
            <a:off x="2099735" y="3492181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70" name="Google Shape;201;p20">
            <a:extLst>
              <a:ext uri="{FF2B5EF4-FFF2-40B4-BE49-F238E27FC236}">
                <a16:creationId xmlns:a16="http://schemas.microsoft.com/office/drawing/2014/main" id="{8DC9EB25-CC39-44D2-BE21-7041D539D341}"/>
              </a:ext>
            </a:extLst>
          </p:cNvPr>
          <p:cNvSpPr txBox="1"/>
          <p:nvPr/>
        </p:nvSpPr>
        <p:spPr>
          <a:xfrm>
            <a:off x="2700166" y="3927640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202;p20">
            <a:extLst>
              <a:ext uri="{FF2B5EF4-FFF2-40B4-BE49-F238E27FC236}">
                <a16:creationId xmlns:a16="http://schemas.microsoft.com/office/drawing/2014/main" id="{AEC0D810-6959-4FB2-9535-BE16E1833544}"/>
              </a:ext>
            </a:extLst>
          </p:cNvPr>
          <p:cNvSpPr txBox="1"/>
          <p:nvPr/>
        </p:nvSpPr>
        <p:spPr>
          <a:xfrm>
            <a:off x="2638318" y="3955651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124" y="3620537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1">
            <a:extLst>
              <a:ext uri="{FF2B5EF4-FFF2-40B4-BE49-F238E27FC236}">
                <a16:creationId xmlns:a16="http://schemas.microsoft.com/office/drawing/2014/main" id="{F43A42A1-BC74-A7B4-DBA5-904A4C57A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318" y="1554745"/>
            <a:ext cx="1232657" cy="76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Google Shape;198;p20">
            <a:extLst>
              <a:ext uri="{FF2B5EF4-FFF2-40B4-BE49-F238E27FC236}">
                <a16:creationId xmlns:a16="http://schemas.microsoft.com/office/drawing/2014/main" id="{45E4D3AB-C5C4-4519-BCD8-50B6EFFAE860}"/>
              </a:ext>
            </a:extLst>
          </p:cNvPr>
          <p:cNvSpPr txBox="1"/>
          <p:nvPr/>
        </p:nvSpPr>
        <p:spPr>
          <a:xfrm>
            <a:off x="1900250" y="2481166"/>
            <a:ext cx="1624905" cy="1938603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6G SID definition</a:t>
            </a:r>
            <a:endParaRPr lang="en-US" sz="1100" dirty="0"/>
          </a:p>
        </p:txBody>
      </p: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7785F469-5E9E-1639-2E12-A0284EE4D441}"/>
              </a:ext>
            </a:extLst>
          </p:cNvPr>
          <p:cNvSpPr/>
          <p:nvPr/>
        </p:nvSpPr>
        <p:spPr bwMode="auto">
          <a:xfrm>
            <a:off x="3721981" y="12034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C01E266-6D2C-A95C-1B58-37463671C1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044" y="1520719"/>
            <a:ext cx="1206806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SA Workshop on 5GA </a:t>
            </a:r>
            <a:r>
              <a:rPr lang="en-GB" altLang="en-US" sz="700" b="1" i="1" dirty="0">
                <a:latin typeface="Montserrat" panose="00000500000000000000" pitchFamily="50" charset="0"/>
              </a:rPr>
              <a:t>SA1 input expected</a:t>
            </a:r>
            <a:endParaRPr lang="en-GB" altLang="en-US" sz="700" i="1" dirty="0">
              <a:latin typeface="Montserrat" panose="00000500000000000000" pitchFamily="50" charset="0"/>
            </a:endParaRPr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EA1B5194-0332-8A49-94BD-88F02DDBDF65}"/>
              </a:ext>
            </a:extLst>
          </p:cNvPr>
          <p:cNvSpPr/>
          <p:nvPr/>
        </p:nvSpPr>
        <p:spPr bwMode="auto">
          <a:xfrm>
            <a:off x="4337931" y="27147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60BFB255-63A7-5D2C-676B-E87AE32B5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2894" y="3063769"/>
            <a:ext cx="1200456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TSG Workshop on 6G </a:t>
            </a:r>
            <a:r>
              <a:rPr lang="en-GB" altLang="en-US" sz="700" b="1" i="1" dirty="0">
                <a:latin typeface="Montserrat" panose="00000500000000000000" pitchFamily="50" charset="0"/>
              </a:rPr>
              <a:t>SA1 input expected</a:t>
            </a:r>
            <a:endParaRPr lang="en-GB" altLang="en-US" sz="700" i="1" dirty="0">
              <a:latin typeface="Montserrat" panose="00000500000000000000" pitchFamily="50" charset="0"/>
            </a:endParaRP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1189800" y="1404848"/>
            <a:ext cx="1557862" cy="26740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100" b="1" dirty="0">
                <a:latin typeface="Arial" panose="020B0604020202020204" pitchFamily="34" charset="0"/>
                <a:ea typeface="MS PGothic" panose="020B0600070205080204" pitchFamily="34" charset="-128"/>
              </a:rPr>
              <a:t>5GA SID </a:t>
            </a:r>
            <a:r>
              <a:rPr lang="fr-FR" sz="1100" b="1" dirty="0" err="1">
                <a:latin typeface="Arial" panose="020B0604020202020204" pitchFamily="34" charset="0"/>
                <a:ea typeface="MS PGothic" panose="020B0600070205080204" pitchFamily="34" charset="-128"/>
              </a:rPr>
              <a:t>definition</a:t>
            </a:r>
            <a:endParaRPr lang="fr-FR" sz="1100" b="1" dirty="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2659615" y="1823324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4386814" y="1819726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6DFE840-1951-63FB-D812-4989FA3820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05402" y="1057804"/>
            <a:ext cx="8919" cy="3797664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Rectangle 12">
            <a:extLst>
              <a:ext uri="{FF2B5EF4-FFF2-40B4-BE49-F238E27FC236}">
                <a16:creationId xmlns:a16="http://schemas.microsoft.com/office/drawing/2014/main" id="{53EE0BC4-6253-4F21-64EC-D7D98BC1E5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36" y="4793464"/>
            <a:ext cx="127525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SA#107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0664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53414" y="1149848"/>
            <a:ext cx="8919" cy="3797664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8570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1551223" y="61160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96172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2448795" y="48936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890876" y="75469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6745313" y="75469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306982" y="75469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2496490" y="75469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4903071" y="75469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3098929" y="75469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530910" y="75469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294787" y="75469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695018" y="75469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142874" y="75469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5308" y="65287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2248781" y="27528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3744" y="3101869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0140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1187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17112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2234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3281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2758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3150680" y="4473680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212517" y="1121565"/>
            <a:ext cx="275212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(</a:t>
            </a:r>
            <a:r>
              <a:rPr lang="en-GB" sz="14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st.+norm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.)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524479" y="3140889"/>
            <a:ext cx="243486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</a:t>
            </a:r>
            <a:r>
              <a:rPr lang="en-GB" sz="18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918496" y="60821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816068" y="48598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319639" y="61161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dirty="0"/>
              <a:t>Release 21 initial date? </a:t>
            </a:r>
            <a:endParaRPr lang="en-US" dirty="0"/>
          </a:p>
        </p:txBody>
      </p:sp>
      <p:cxnSp>
        <p:nvCxnSpPr>
          <p:cNvPr id="17474" name="Straight Connector 114">
            <a:extLst>
              <a:ext uri="{FF2B5EF4-FFF2-40B4-BE49-F238E27FC236}">
                <a16:creationId xmlns:a16="http://schemas.microsoft.com/office/drawing/2014/main" id="{1E850D3E-22CB-3B16-B8E6-F87509E43D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88897" y="109770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2894" y="4851901"/>
            <a:ext cx="127525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SA1#109 Feb</a:t>
            </a:r>
          </a:p>
        </p:txBody>
      </p:sp>
      <p:cxnSp>
        <p:nvCxnSpPr>
          <p:cNvPr id="17496" name="Straight Connector 17495">
            <a:extLst>
              <a:ext uri="{FF2B5EF4-FFF2-40B4-BE49-F238E27FC236}">
                <a16:creationId xmlns:a16="http://schemas.microsoft.com/office/drawing/2014/main" id="{BDB4D2CF-AD40-0D5D-08A3-36B8F6AF86F9}"/>
              </a:ext>
            </a:extLst>
          </p:cNvPr>
          <p:cNvCxnSpPr>
            <a:cxnSpLocks/>
          </p:cNvCxnSpPr>
          <p:nvPr/>
        </p:nvCxnSpPr>
        <p:spPr bwMode="auto">
          <a:xfrm>
            <a:off x="0" y="2368338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8" name="Google Shape;199;p20">
            <a:extLst>
              <a:ext uri="{FF2B5EF4-FFF2-40B4-BE49-F238E27FC236}">
                <a16:creationId xmlns:a16="http://schemas.microsoft.com/office/drawing/2014/main" id="{3734D1D9-6145-4308-9147-5A4C5B73F41E}"/>
              </a:ext>
            </a:extLst>
          </p:cNvPr>
          <p:cNvSpPr txBox="1"/>
          <p:nvPr/>
        </p:nvSpPr>
        <p:spPr>
          <a:xfrm>
            <a:off x="2177588" y="3555383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200;p20">
            <a:extLst>
              <a:ext uri="{FF2B5EF4-FFF2-40B4-BE49-F238E27FC236}">
                <a16:creationId xmlns:a16="http://schemas.microsoft.com/office/drawing/2014/main" id="{8997F8F9-9C42-424A-BAFC-12534BC7748B}"/>
              </a:ext>
            </a:extLst>
          </p:cNvPr>
          <p:cNvSpPr txBox="1"/>
          <p:nvPr/>
        </p:nvSpPr>
        <p:spPr>
          <a:xfrm>
            <a:off x="2099735" y="3492181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70" name="Google Shape;201;p20">
            <a:extLst>
              <a:ext uri="{FF2B5EF4-FFF2-40B4-BE49-F238E27FC236}">
                <a16:creationId xmlns:a16="http://schemas.microsoft.com/office/drawing/2014/main" id="{8DC9EB25-CC39-44D2-BE21-7041D539D341}"/>
              </a:ext>
            </a:extLst>
          </p:cNvPr>
          <p:cNvSpPr txBox="1"/>
          <p:nvPr/>
        </p:nvSpPr>
        <p:spPr>
          <a:xfrm>
            <a:off x="2700166" y="3927640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202;p20">
            <a:extLst>
              <a:ext uri="{FF2B5EF4-FFF2-40B4-BE49-F238E27FC236}">
                <a16:creationId xmlns:a16="http://schemas.microsoft.com/office/drawing/2014/main" id="{AEC0D810-6959-4FB2-9535-BE16E1833544}"/>
              </a:ext>
            </a:extLst>
          </p:cNvPr>
          <p:cNvSpPr txBox="1"/>
          <p:nvPr/>
        </p:nvSpPr>
        <p:spPr>
          <a:xfrm>
            <a:off x="2638318" y="3955651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124" y="3620537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1">
            <a:extLst>
              <a:ext uri="{FF2B5EF4-FFF2-40B4-BE49-F238E27FC236}">
                <a16:creationId xmlns:a16="http://schemas.microsoft.com/office/drawing/2014/main" id="{F43A42A1-BC74-A7B4-DBA5-904A4C57A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318" y="1554745"/>
            <a:ext cx="1232657" cy="76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Google Shape;198;p20">
            <a:extLst>
              <a:ext uri="{FF2B5EF4-FFF2-40B4-BE49-F238E27FC236}">
                <a16:creationId xmlns:a16="http://schemas.microsoft.com/office/drawing/2014/main" id="{45E4D3AB-C5C4-4519-BCD8-50B6EFFAE860}"/>
              </a:ext>
            </a:extLst>
          </p:cNvPr>
          <p:cNvSpPr txBox="1"/>
          <p:nvPr/>
        </p:nvSpPr>
        <p:spPr>
          <a:xfrm>
            <a:off x="1900250" y="2481166"/>
            <a:ext cx="1624905" cy="1938603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6G SID definition</a:t>
            </a:r>
            <a:endParaRPr lang="en-US" sz="1100" dirty="0"/>
          </a:p>
        </p:txBody>
      </p: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7785F469-5E9E-1639-2E12-A0284EE4D441}"/>
              </a:ext>
            </a:extLst>
          </p:cNvPr>
          <p:cNvSpPr/>
          <p:nvPr/>
        </p:nvSpPr>
        <p:spPr bwMode="auto">
          <a:xfrm>
            <a:off x="3721981" y="12034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C01E266-6D2C-A95C-1B58-37463671C1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044" y="1520719"/>
            <a:ext cx="1206806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SA Workshop on 5GA </a:t>
            </a:r>
            <a:r>
              <a:rPr lang="en-GB" altLang="en-US" sz="700" b="1" i="1" dirty="0">
                <a:latin typeface="Montserrat" panose="00000500000000000000" pitchFamily="50" charset="0"/>
              </a:rPr>
              <a:t>SA1 input expected</a:t>
            </a:r>
            <a:endParaRPr lang="en-GB" altLang="en-US" sz="700" i="1" dirty="0">
              <a:latin typeface="Montserrat" panose="00000500000000000000" pitchFamily="50" charset="0"/>
            </a:endParaRPr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EA1B5194-0332-8A49-94BD-88F02DDBDF65}"/>
              </a:ext>
            </a:extLst>
          </p:cNvPr>
          <p:cNvSpPr/>
          <p:nvPr/>
        </p:nvSpPr>
        <p:spPr bwMode="auto">
          <a:xfrm>
            <a:off x="4337931" y="27147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60BFB255-63A7-5D2C-676B-E87AE32B5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2894" y="3063769"/>
            <a:ext cx="1200456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TSG Workshop on 6G </a:t>
            </a:r>
            <a:r>
              <a:rPr lang="en-GB" altLang="en-US" sz="700" b="1" i="1" dirty="0">
                <a:latin typeface="Montserrat" panose="00000500000000000000" pitchFamily="50" charset="0"/>
              </a:rPr>
              <a:t>SA1 input expected</a:t>
            </a:r>
            <a:endParaRPr lang="en-GB" altLang="en-US" sz="700" i="1" dirty="0">
              <a:latin typeface="Montserrat" panose="00000500000000000000" pitchFamily="50" charset="0"/>
            </a:endParaRP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1189800" y="1404848"/>
            <a:ext cx="1557862" cy="26740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100" b="1" dirty="0">
                <a:latin typeface="Arial" panose="020B0604020202020204" pitchFamily="34" charset="0"/>
                <a:ea typeface="MS PGothic" panose="020B0600070205080204" pitchFamily="34" charset="-128"/>
              </a:rPr>
              <a:t>5GA SID </a:t>
            </a:r>
            <a:r>
              <a:rPr lang="fr-FR" sz="1100" b="1" dirty="0" err="1">
                <a:latin typeface="Arial" panose="020B0604020202020204" pitchFamily="34" charset="0"/>
                <a:ea typeface="MS PGothic" panose="020B0600070205080204" pitchFamily="34" charset="-128"/>
              </a:rPr>
              <a:t>definition</a:t>
            </a:r>
            <a:endParaRPr lang="fr-FR" sz="1100" b="1" dirty="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2659615" y="1823324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4386814" y="1819726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71C959D0-C727-E294-333F-E5DAB4678DF5}"/>
              </a:ext>
            </a:extLst>
          </p:cNvPr>
          <p:cNvSpPr/>
          <p:nvPr/>
        </p:nvSpPr>
        <p:spPr bwMode="auto">
          <a:xfrm>
            <a:off x="5213350" y="2041976"/>
            <a:ext cx="1971221" cy="627453"/>
          </a:xfrm>
          <a:prstGeom prst="wedgeRectCallout">
            <a:avLst>
              <a:gd name="adj1" fmla="val -53730"/>
              <a:gd name="adj2" fmla="val -64125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83A3FA60-630C-FD89-8596-358D8D2CC8F8}"/>
              </a:ext>
            </a:extLst>
          </p:cNvPr>
          <p:cNvSpPr/>
          <p:nvPr/>
        </p:nvSpPr>
        <p:spPr bwMode="auto">
          <a:xfrm>
            <a:off x="4516214" y="3527517"/>
            <a:ext cx="1971221" cy="733184"/>
          </a:xfrm>
          <a:prstGeom prst="wedgeRectCallout">
            <a:avLst>
              <a:gd name="adj1" fmla="val 71942"/>
              <a:gd name="adj2" fmla="val 96225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741CE18-85E2-F507-20AC-8DC03D7BCE9D}"/>
              </a:ext>
            </a:extLst>
          </p:cNvPr>
          <p:cNvSpPr txBox="1"/>
          <p:nvPr/>
        </p:nvSpPr>
        <p:spPr>
          <a:xfrm>
            <a:off x="5352508" y="2157639"/>
            <a:ext cx="1720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1200"/>
            </a:lvl1pPr>
          </a:lstStyle>
          <a:p>
            <a:r>
              <a:rPr lang="nl-NL" dirty="0"/>
              <a:t>Is Rel-21 5GA starting here?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7FD1B95-D0C0-BB05-F6AE-F91B4FF9297C}"/>
              </a:ext>
            </a:extLst>
          </p:cNvPr>
          <p:cNvSpPr txBox="1"/>
          <p:nvPr/>
        </p:nvSpPr>
        <p:spPr>
          <a:xfrm>
            <a:off x="4621089" y="3649127"/>
            <a:ext cx="1720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dirty="0"/>
              <a:t>Or, is Rel-21 5GA starting here?</a:t>
            </a:r>
          </a:p>
        </p:txBody>
      </p:sp>
    </p:spTree>
    <p:extLst>
      <p:ext uri="{BB962C8B-B14F-4D97-AF65-F5344CB8AC3E}">
        <p14:creationId xmlns:p14="http://schemas.microsoft.com/office/powerpoint/2010/main" val="281572341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27E6C-1CD7-4C6A-9B13-88B0E8A7E3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General Information and statistics 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7F924C39-EAAC-4120-B205-53A906320C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altLang="nl-NL" b="1" kern="1200" dirty="0"/>
              <a:t>SA1 Officials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874AC76F-4CBC-42E7-9E9C-6FBD976768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nl-NL" sz="2400" dirty="0"/>
              <a:t>Chairman: </a:t>
            </a:r>
          </a:p>
          <a:p>
            <a:pPr lvl="1"/>
            <a:r>
              <a:rPr lang="en-GB" altLang="nl-NL" sz="2000" dirty="0"/>
              <a:t>Jose Almodovar (KPN)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1</a:t>
            </a:r>
            <a:endParaRPr lang="en-GB" altLang="nl-NL" sz="2000" dirty="0"/>
          </a:p>
          <a:p>
            <a:pPr marL="341313" indent="-341313"/>
            <a:r>
              <a:rPr lang="en-GB" altLang="nl-NL" sz="2400" dirty="0"/>
              <a:t>Vice Chairmen: </a:t>
            </a:r>
          </a:p>
          <a:p>
            <a:pPr lvl="1"/>
            <a:r>
              <a:rPr lang="en-GB" altLang="nl-NL" sz="2000" dirty="0"/>
              <a:t>Yusuke Nakano (KDDI)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2</a:t>
            </a:r>
          </a:p>
          <a:p>
            <a:pPr lvl="1"/>
            <a:r>
              <a:rPr lang="en-GB" altLang="nl-NL" sz="2000" dirty="0"/>
              <a:t>Qun Wei (China Unicom)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3</a:t>
            </a:r>
            <a:endParaRPr lang="en-GB" altLang="nl-NL" sz="2000" dirty="0"/>
          </a:p>
          <a:p>
            <a:pPr marL="341313" indent="-341313"/>
            <a:r>
              <a:rPr lang="en-GB" altLang="nl-NL" sz="2400"/>
              <a:t> Meeting Secretary</a:t>
            </a:r>
            <a:r>
              <a:rPr lang="en-GB" altLang="nl-NL" sz="2400" dirty="0"/>
              <a:t>: </a:t>
            </a:r>
          </a:p>
          <a:p>
            <a:pPr lvl="1">
              <a:spcBef>
                <a:spcPct val="0"/>
              </a:spcBef>
            </a:pPr>
            <a:r>
              <a:rPr lang="en-GB" altLang="nl-NL" sz="2000" dirty="0"/>
              <a:t>Alain Sultan (MCC)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endParaRPr lang="en-GB" altLang="nl-NL" sz="1600" baseline="30000" dirty="0">
              <a:solidFill>
                <a:srgbClr val="C00000"/>
              </a:solidFill>
            </a:endParaRP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1</a:t>
            </a:r>
            <a:r>
              <a:rPr lang="en-GB" altLang="nl-NL" sz="1800" dirty="0"/>
              <a:t> </a:t>
            </a:r>
            <a:r>
              <a:rPr lang="en-GB" altLang="nl-NL" sz="1200" dirty="0"/>
              <a:t>Re-elected for third term May 2023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2</a:t>
            </a:r>
            <a:r>
              <a:rPr lang="en-GB" altLang="nl-NL" sz="1600" dirty="0">
                <a:solidFill>
                  <a:srgbClr val="C00000"/>
                </a:solidFill>
              </a:rPr>
              <a:t> </a:t>
            </a:r>
            <a:r>
              <a:rPr lang="en-GB" altLang="nl-NL" sz="1200" dirty="0"/>
              <a:t>Re-elected for second term November 2023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3</a:t>
            </a:r>
            <a:r>
              <a:rPr lang="en-GB" altLang="nl-NL" sz="1600" dirty="0">
                <a:solidFill>
                  <a:srgbClr val="C00000"/>
                </a:solidFill>
              </a:rPr>
              <a:t> </a:t>
            </a:r>
            <a:r>
              <a:rPr lang="en-GB" altLang="nl-NL" sz="1200" dirty="0"/>
              <a:t>Elected November 2023</a:t>
            </a:r>
          </a:p>
          <a:p>
            <a:pPr marL="341313" indent="-341313"/>
            <a:endParaRPr lang="en-GB" altLang="nl-NL" sz="24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9A12EF54-87AF-449F-9CF7-C1CB4FA7B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002" y="171450"/>
            <a:ext cx="6827838" cy="857250"/>
          </a:xfrm>
        </p:spPr>
        <p:txBody>
          <a:bodyPr/>
          <a:lstStyle/>
          <a:p>
            <a:pPr algn="l">
              <a:defRPr/>
            </a:pPr>
            <a:r>
              <a:rPr lang="en-GB" altLang="nl-NL" b="1" kern="1200" dirty="0"/>
              <a:t>Statistics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F194FE-C4ED-418B-9971-E02EFD49DFE2}"/>
              </a:ext>
            </a:extLst>
          </p:cNvPr>
          <p:cNvSpPr/>
          <p:nvPr/>
        </p:nvSpPr>
        <p:spPr bwMode="auto">
          <a:xfrm>
            <a:off x="8503920" y="4896612"/>
            <a:ext cx="278892" cy="201168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4" name="Content Placeholder 1">
            <a:extLst>
              <a:ext uri="{FF2B5EF4-FFF2-40B4-BE49-F238E27FC236}">
                <a16:creationId xmlns:a16="http://schemas.microsoft.com/office/drawing/2014/main" id="{215D4DB2-3CFD-4143-8566-3EAAB4FFFFC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1520673"/>
              </p:ext>
            </p:extLst>
          </p:nvPr>
        </p:nvGraphicFramePr>
        <p:xfrm>
          <a:off x="401002" y="941058"/>
          <a:ext cx="8341995" cy="4030992"/>
        </p:xfrm>
        <a:graphic>
          <a:graphicData uri="http://schemas.openxmlformats.org/drawingml/2006/table">
            <a:tbl>
              <a:tblPr/>
              <a:tblGrid>
                <a:gridCol w="1917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11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2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nl-NL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121980" marR="121980" marT="60925" marB="60925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Attended delegates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178_F2F + 61_remote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260_F2F + 134_remote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299_F2F + 49_remote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277_F2F + 68_remote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200_F2F + 74_remote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359_F2F + 83_remote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318_F2F + 85_remote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end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629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487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551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871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806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start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248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231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212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376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314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Incoming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13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Outgoing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15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alignment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Study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Work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Revised WID/SID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Information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Approval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B285DC58-9EBE-4C98-989F-1031076B0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 dirty="0"/>
              <a:t>Meeting Calendar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F58FC1-25CB-4617-B428-DA8D4333A3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6074986"/>
              </p:ext>
            </p:extLst>
          </p:nvPr>
        </p:nvGraphicFramePr>
        <p:xfrm>
          <a:off x="576390" y="1105662"/>
          <a:ext cx="7818437" cy="1699196"/>
        </p:xfrm>
        <a:graphic>
          <a:graphicData uri="http://schemas.openxmlformats.org/drawingml/2006/table">
            <a:tbl>
              <a:tblPr/>
              <a:tblGrid>
                <a:gridCol w="2132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6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9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02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Meeting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Date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SA1#110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19-23 May 2025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Fukuoka, Japan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954712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SA1#111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25-29 </a:t>
                      </a:r>
                      <a:r>
                        <a:rPr kumimoji="0" lang="fr-FR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Aug</a:t>
                      </a: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2025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Goteborg</a:t>
                      </a: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, SW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4350586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SA1#112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17-21 Nov 2025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Dallas, USA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111638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SA1#113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9-13 Feb 2026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TBD, India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15978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47592</TotalTime>
  <Words>2456</Words>
  <Application>Microsoft Office PowerPoint</Application>
  <PresentationFormat>On-screen Show (16:9)</PresentationFormat>
  <Paragraphs>771</Paragraphs>
  <Slides>27</Slides>
  <Notes>1</Notes>
  <HiddenSlides>5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ＭＳ Ｐゴシック</vt:lpstr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Short Summary</vt:lpstr>
      <vt:lpstr>Summary – overall</vt:lpstr>
      <vt:lpstr>PowerPoint Presentation</vt:lpstr>
      <vt:lpstr>PowerPoint Presentation</vt:lpstr>
      <vt:lpstr>General Information and statistics </vt:lpstr>
      <vt:lpstr>SA1 Officials</vt:lpstr>
      <vt:lpstr>Statistics</vt:lpstr>
      <vt:lpstr>Meeting Calendar</vt:lpstr>
      <vt:lpstr>Previous SA1 reports</vt:lpstr>
      <vt:lpstr>Work Summary: Rel-19 and earlier  &amp; Maintenance </vt:lpstr>
      <vt:lpstr>PowerPoint Presentation</vt:lpstr>
      <vt:lpstr>Rel-20</vt:lpstr>
      <vt:lpstr>PowerPoint Presentation</vt:lpstr>
      <vt:lpstr>PowerPoint Presentation</vt:lpstr>
      <vt:lpstr>Rel-20  5G Advanced</vt:lpstr>
      <vt:lpstr>FRMCS Phase 6 (1/2)</vt:lpstr>
      <vt:lpstr>FRMCS Phase 6 (2/2)</vt:lpstr>
      <vt:lpstr>Energy as Service Criteria - Phase2</vt:lpstr>
      <vt:lpstr>Satellite access - Phase 4 (1/2)</vt:lpstr>
      <vt:lpstr>Satellite access - Phase 4 (2/2) </vt:lpstr>
      <vt:lpstr>Rel-20 5G Advanced – Mini WIDs</vt:lpstr>
      <vt:lpstr>Mini WID: SMS2EC_Ph2-REQ</vt:lpstr>
      <vt:lpstr>Mini WID: ALPR-REQ </vt:lpstr>
      <vt:lpstr>Rel-20 6G</vt:lpstr>
      <vt:lpstr>FS_6G-REQ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2232</cp:revision>
  <cp:lastPrinted>2017-02-24T12:37:51Z</cp:lastPrinted>
  <dcterms:created xsi:type="dcterms:W3CDTF">2008-08-30T09:32:10Z</dcterms:created>
  <dcterms:modified xsi:type="dcterms:W3CDTF">2025-03-04T20:36:12Z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