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727" r:id="rId3"/>
    <p:sldId id="728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E9EDF4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70" autoAdjust="0"/>
    <p:restoredTop sz="96654" autoAdjust="0"/>
  </p:normalViewPr>
  <p:slideViewPr>
    <p:cSldViewPr snapToGrid="0">
      <p:cViewPr>
        <p:scale>
          <a:sx n="170" d="100"/>
          <a:sy n="170" d="100"/>
        </p:scale>
        <p:origin x="240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886" y="63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6/20/24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6/20/24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#104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18 – 21 June 2024, Shanghai, China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SP-240972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SA#104, </a:t>
            </a:r>
            <a:r>
              <a:rPr lang="en-US" altLang="de-DE" sz="1200" dirty="0">
                <a:solidFill>
                  <a:schemeClr val="bg1"/>
                </a:solidFill>
              </a:rPr>
              <a:t>18</a:t>
            </a:r>
            <a:r>
              <a:rPr lang="en-US" altLang="de-DE" sz="1200" baseline="0" dirty="0">
                <a:solidFill>
                  <a:schemeClr val="bg1"/>
                </a:solidFill>
              </a:rPr>
              <a:t> – 21</a:t>
            </a:r>
            <a:r>
              <a:rPr lang="en-US" altLang="de-DE" sz="1200" dirty="0">
                <a:solidFill>
                  <a:schemeClr val="bg1"/>
                </a:solidFill>
              </a:rPr>
              <a:t> June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712307"/>
            <a:ext cx="6400800" cy="229731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de-D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TSG SA</a:t>
            </a:r>
            <a:endParaRPr lang="de-DE" altLang="de-D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023681" y="1575654"/>
            <a:ext cx="5096652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latin typeface="Calibri" pitchFamily="34" charset="0"/>
              </a:rPr>
              <a:t>Way forward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latin typeface="Calibri" pitchFamily="34" charset="0"/>
              </a:rPr>
              <a:t>for SA2 </a:t>
            </a:r>
            <a:r>
              <a:rPr lang="en-GB" sz="5200" b="1" dirty="0" err="1">
                <a:solidFill>
                  <a:srgbClr val="FF3300"/>
                </a:solidFill>
                <a:latin typeface="Calibri" pitchFamily="34" charset="0"/>
              </a:rPr>
              <a:t>EnergySys</a:t>
            </a:r>
            <a:endParaRPr lang="en-US" sz="2000" dirty="0">
              <a:solidFill>
                <a:srgbClr val="948A54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Way Forward on SA2 </a:t>
            </a:r>
            <a:r>
              <a:rPr lang="en-US" altLang="ko-KR" dirty="0" err="1"/>
              <a:t>FS_EnergySys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85775" y="1454150"/>
            <a:ext cx="8388350" cy="3814893"/>
          </a:xfrm>
        </p:spPr>
        <p:txBody>
          <a:bodyPr/>
          <a:lstStyle/>
          <a:p>
            <a:r>
              <a:rPr lang="en-US" altLang="ko-KR" dirty="0"/>
              <a:t>In order to complete </a:t>
            </a:r>
            <a:r>
              <a:rPr lang="en-US" altLang="ko-KR" dirty="0" err="1"/>
              <a:t>FS_EnergySys</a:t>
            </a:r>
            <a:r>
              <a:rPr lang="en-US" altLang="ko-KR" dirty="0"/>
              <a:t>, SA tasks SA2 to lead the coordination with SA5. </a:t>
            </a:r>
          </a:p>
          <a:p>
            <a:pPr lvl="1"/>
            <a:r>
              <a:rPr lang="en-US" altLang="ko-KR" dirty="0"/>
              <a:t>The initial baseline in slide 3 should be considered</a:t>
            </a:r>
          </a:p>
          <a:p>
            <a:pPr lvl="1"/>
            <a:r>
              <a:rPr lang="en-US" altLang="ko-KR" dirty="0"/>
              <a:t>SA2 and SA5 to have a joint conference call before the August WG meetings</a:t>
            </a:r>
          </a:p>
        </p:txBody>
      </p:sp>
    </p:spTree>
    <p:extLst>
      <p:ext uri="{BB962C8B-B14F-4D97-AF65-F5344CB8AC3E}">
        <p14:creationId xmlns:p14="http://schemas.microsoft.com/office/powerpoint/2010/main" val="10755938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2A775D-B784-4026-A29D-A10B548A5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284" y="312600"/>
            <a:ext cx="6638227" cy="857250"/>
          </a:xfrm>
        </p:spPr>
        <p:txBody>
          <a:bodyPr/>
          <a:lstStyle/>
          <a:p>
            <a:r>
              <a:rPr lang="en-US" altLang="zh-CN" dirty="0"/>
              <a:t>Work Split between SA2 and SA5 related with energy consumption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7E6EB2-2C94-46E3-93E8-DE084A51B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145" y="1294412"/>
            <a:ext cx="8388350" cy="4164486"/>
          </a:xfrm>
        </p:spPr>
        <p:txBody>
          <a:bodyPr/>
          <a:lstStyle/>
          <a:p>
            <a:r>
              <a:rPr lang="en-GB" altLang="zh-CN" dirty="0"/>
              <a:t> </a:t>
            </a:r>
            <a:r>
              <a:rPr lang="en-GB" altLang="zh-CN" sz="1500" dirty="0"/>
              <a:t>collection and calculation of energy consumption</a:t>
            </a:r>
          </a:p>
          <a:p>
            <a:endParaRPr lang="en-GB" altLang="zh-CN" sz="1500" dirty="0"/>
          </a:p>
          <a:p>
            <a:endParaRPr lang="en-GB" altLang="zh-CN" sz="1500" dirty="0"/>
          </a:p>
          <a:p>
            <a:endParaRPr lang="en-GB" altLang="zh-CN" sz="1500" dirty="0"/>
          </a:p>
          <a:p>
            <a:endParaRPr lang="en-GB" altLang="zh-CN" sz="1500" dirty="0"/>
          </a:p>
          <a:p>
            <a:endParaRPr lang="en-GB" altLang="zh-CN" sz="1500" dirty="0"/>
          </a:p>
          <a:p>
            <a:endParaRPr lang="en-GB" altLang="zh-CN" sz="1500" dirty="0"/>
          </a:p>
          <a:p>
            <a:endParaRPr lang="en-GB" altLang="zh-CN" sz="1500" dirty="0"/>
          </a:p>
          <a:p>
            <a:r>
              <a:rPr lang="en-GB" altLang="zh-CN" sz="1800" dirty="0"/>
              <a:t>exposure of energy consumption</a:t>
            </a:r>
          </a:p>
          <a:p>
            <a:endParaRPr lang="en-GB" altLang="zh-CN" sz="1800" dirty="0"/>
          </a:p>
          <a:p>
            <a:endParaRPr lang="en-GB" altLang="zh-CN" sz="1800" dirty="0"/>
          </a:p>
          <a:p>
            <a:endParaRPr lang="en-GB" altLang="zh-CN" sz="1800" dirty="0"/>
          </a:p>
          <a:p>
            <a:pPr marL="0" indent="0">
              <a:buNone/>
            </a:pPr>
            <a:endParaRPr lang="en-GB" altLang="zh-CN" sz="1800" dirty="0"/>
          </a:p>
          <a:p>
            <a:r>
              <a:rPr lang="en-GB" altLang="zh-CN" sz="1800" dirty="0"/>
              <a:t>Note: For further discussion between SA2 and SA5</a:t>
            </a:r>
            <a:endParaRPr lang="zh-CN" altLang="en-US" sz="18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3B107CB6-51B6-4AD5-9D93-10AF66B00E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139620"/>
              </p:ext>
            </p:extLst>
          </p:nvPr>
        </p:nvGraphicFramePr>
        <p:xfrm>
          <a:off x="535284" y="1902538"/>
          <a:ext cx="8073432" cy="14155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4107">
                  <a:extLst>
                    <a:ext uri="{9D8B030D-6E8A-4147-A177-3AD203B41FA5}">
                      <a16:colId xmlns:a16="http://schemas.microsoft.com/office/drawing/2014/main" val="2807651768"/>
                    </a:ext>
                  </a:extLst>
                </a:gridCol>
                <a:gridCol w="2888792">
                  <a:extLst>
                    <a:ext uri="{9D8B030D-6E8A-4147-A177-3AD203B41FA5}">
                      <a16:colId xmlns:a16="http://schemas.microsoft.com/office/drawing/2014/main" val="2265354425"/>
                    </a:ext>
                  </a:extLst>
                </a:gridCol>
                <a:gridCol w="2640533">
                  <a:extLst>
                    <a:ext uri="{9D8B030D-6E8A-4147-A177-3AD203B41FA5}">
                      <a16:colId xmlns:a16="http://schemas.microsoft.com/office/drawing/2014/main" val="2436923772"/>
                    </a:ext>
                  </a:extLst>
                </a:gridCol>
              </a:tblGrid>
              <a:tr h="21673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zh-CN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Different granularity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SA2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SA5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037706921"/>
                  </a:ext>
                </a:extLst>
              </a:tr>
              <a:tr h="216737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altLang="zh-CN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NF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900" u="none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lang="zh-CN" sz="900" u="none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75498970"/>
                  </a:ext>
                </a:extLst>
              </a:tr>
              <a:tr h="216737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u="none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u="none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90240833"/>
                  </a:ext>
                </a:extLst>
              </a:tr>
              <a:tr h="216737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based on data volume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u="none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u="none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83849402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altLang="zh-CN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per-UE-per-QoS flow(including per application) based on data volume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u="none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900" u="none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95779149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Renewable energy info (applies to all granularities above)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900" u="none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u="none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347697728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4308488-0413-4A4E-8902-0C643E27C6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655704"/>
              </p:ext>
            </p:extLst>
          </p:nvPr>
        </p:nvGraphicFramePr>
        <p:xfrm>
          <a:off x="475145" y="4172044"/>
          <a:ext cx="8241892" cy="11412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9781">
                  <a:extLst>
                    <a:ext uri="{9D8B030D-6E8A-4147-A177-3AD203B41FA5}">
                      <a16:colId xmlns:a16="http://schemas.microsoft.com/office/drawing/2014/main" val="2807651768"/>
                    </a:ext>
                  </a:extLst>
                </a:gridCol>
                <a:gridCol w="2776480">
                  <a:extLst>
                    <a:ext uri="{9D8B030D-6E8A-4147-A177-3AD203B41FA5}">
                      <a16:colId xmlns:a16="http://schemas.microsoft.com/office/drawing/2014/main" val="2265354425"/>
                    </a:ext>
                  </a:extLst>
                </a:gridCol>
                <a:gridCol w="2695631">
                  <a:extLst>
                    <a:ext uri="{9D8B030D-6E8A-4147-A177-3AD203B41FA5}">
                      <a16:colId xmlns:a16="http://schemas.microsoft.com/office/drawing/2014/main" val="2436923772"/>
                    </a:ext>
                  </a:extLst>
                </a:gridCol>
              </a:tblGrid>
              <a:tr h="21673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zh-CN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Different granularity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SA2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SA5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037706921"/>
                  </a:ext>
                </a:extLst>
              </a:tr>
              <a:tr h="216737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9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90240833"/>
                  </a:ext>
                </a:extLst>
              </a:tr>
              <a:tr h="216737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838494021"/>
                  </a:ext>
                </a:extLst>
              </a:tr>
              <a:tr h="216737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altLang="zh-CN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per-UE-per-QoS flow(</a:t>
                      </a:r>
                      <a:r>
                        <a:rPr lang="en-US" altLang="zh-CN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only internal exposure to 5GC NF</a:t>
                      </a:r>
                      <a:r>
                        <a:rPr lang="en-GB" altLang="zh-CN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9318534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Renewable energy info (applies to all granularities above)</a:t>
                      </a:r>
                      <a:endParaRPr lang="zh-CN" altLang="en-US" sz="9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9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347697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52835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30178</TotalTime>
  <Words>148</Words>
  <Application>Microsoft Macintosh PowerPoint</Application>
  <PresentationFormat>On-screen Show (4:3)</PresentationFormat>
  <Paragraphs>38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PowerPoint Presentation</vt:lpstr>
      <vt:lpstr>Way Forward on SA2 FS_EnergySys</vt:lpstr>
      <vt:lpstr>Work Split between SA2 and SA5 related with energy consumption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Apple</cp:lastModifiedBy>
  <cp:revision>542</cp:revision>
  <dcterms:created xsi:type="dcterms:W3CDTF">2008-08-30T09:32:10Z</dcterms:created>
  <dcterms:modified xsi:type="dcterms:W3CDTF">2024-06-20T04:02:14Z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d71424e4-2b5e-4ef9-a35e-e093f5c635c8</vt:lpwstr>
  </property>
  <property fmtid="{D5CDD505-2E9C-101B-9397-08002B2CF9AE}" pid="3" name="CTP_TimeStamp">
    <vt:lpwstr>2020-06-24 16:05:50Z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1717675459</vt:lpwstr>
  </property>
</Properties>
</file>