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1"/>
  </p:notesMasterIdLst>
  <p:sldIdLst>
    <p:sldId id="434" r:id="rId6"/>
    <p:sldId id="1202" r:id="rId7"/>
    <p:sldId id="1200" r:id="rId8"/>
    <p:sldId id="1204" r:id="rId9"/>
    <p:sldId id="1201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574" autoAdjust="0"/>
    <p:restoredTop sz="96357" autoAdjust="0"/>
  </p:normalViewPr>
  <p:slideViewPr>
    <p:cSldViewPr snapToGrid="0">
      <p:cViewPr varScale="1">
        <p:scale>
          <a:sx n="115" d="100"/>
          <a:sy n="115" d="100"/>
        </p:scale>
        <p:origin x="216" y="3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Planning Details for 6G Workshop </a:t>
            </a:r>
            <a:br>
              <a:rPr lang="en-US" sz="4800" dirty="0"/>
            </a:br>
            <a:r>
              <a:rPr lang="en-US" sz="4800" dirty="0"/>
              <a:t>and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Puneet Jain (TSG SA Chair)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318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SA#104</a:t>
            </a:r>
          </a:p>
          <a:p>
            <a:r>
              <a:rPr lang="en-US" b="1" dirty="0"/>
              <a:t>AI 5.4</a:t>
            </a:r>
          </a:p>
          <a:p>
            <a:r>
              <a:rPr lang="en-US" b="1" dirty="0"/>
              <a:t>SP-240952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282890"/>
            <a:ext cx="13825476" cy="4501386"/>
          </a:xfrm>
        </p:spPr>
        <p:txBody>
          <a:bodyPr/>
          <a:lstStyle/>
          <a:p>
            <a:r>
              <a:rPr lang="en-US" sz="2400" dirty="0"/>
              <a:t>Dates: March 10</a:t>
            </a:r>
            <a:r>
              <a:rPr lang="en-US" sz="2400" baseline="30000" dirty="0"/>
              <a:t>th</a:t>
            </a:r>
            <a:r>
              <a:rPr lang="en-US" sz="2400" dirty="0"/>
              <a:t> – 11</a:t>
            </a:r>
            <a:r>
              <a:rPr lang="en-US" sz="2400" baseline="30000" dirty="0"/>
              <a:t>th</a:t>
            </a:r>
            <a:r>
              <a:rPr lang="en-US" sz="2400" dirty="0"/>
              <a:t> (Monday – Tuesday), collocated with TSG#107 meetings.</a:t>
            </a:r>
          </a:p>
          <a:p>
            <a:r>
              <a:rPr lang="en-US" sz="2400" b="1" dirty="0"/>
              <a:t>Workshop timings</a:t>
            </a:r>
          </a:p>
          <a:p>
            <a:pPr lvl="1"/>
            <a:r>
              <a:rPr lang="en-US" sz="2000" b="1" dirty="0"/>
              <a:t>Parallel RAN/SA sessions </a:t>
            </a:r>
            <a:r>
              <a:rPr lang="en-US" sz="2000" dirty="0"/>
              <a:t>starting from Monday afternoon to Tuesday early afternoon</a:t>
            </a:r>
          </a:p>
          <a:p>
            <a:pPr lvl="2"/>
            <a:r>
              <a:rPr lang="en-US" sz="1800" dirty="0"/>
              <a:t>Monday: 1400 – 1800</a:t>
            </a:r>
          </a:p>
          <a:p>
            <a:pPr lvl="2"/>
            <a:r>
              <a:rPr lang="en-US" sz="1800" dirty="0"/>
              <a:t>Tuesday: 0900 – 1530</a:t>
            </a:r>
          </a:p>
          <a:p>
            <a:pPr lvl="1"/>
            <a:r>
              <a:rPr lang="en-US" sz="2000" b="1" dirty="0"/>
              <a:t>Joint RAN/SA/CT session</a:t>
            </a:r>
            <a:endParaRPr lang="en-US" sz="2000" strike="sngStrike" dirty="0"/>
          </a:p>
          <a:p>
            <a:pPr lvl="2"/>
            <a:r>
              <a:rPr lang="en-US" sz="1800" dirty="0"/>
              <a:t>Monday morning: 0900 - 1230</a:t>
            </a:r>
          </a:p>
          <a:p>
            <a:pPr lvl="2"/>
            <a:r>
              <a:rPr lang="en-US" sz="1800" dirty="0"/>
              <a:t>Tuesday 1600 – 1800: summary of the workshop</a:t>
            </a:r>
          </a:p>
        </p:txBody>
      </p:sp>
    </p:spTree>
    <p:extLst>
      <p:ext uri="{BB962C8B-B14F-4D97-AF65-F5344CB8AC3E}">
        <p14:creationId xmlns:p14="http://schemas.microsoft.com/office/powerpoint/2010/main" val="15217048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5G-Advanced in Rel-20 for TSG-SA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26" y="1273322"/>
            <a:ext cx="13954955" cy="5209365"/>
          </a:xfrm>
        </p:spPr>
        <p:txBody>
          <a:bodyPr/>
          <a:lstStyle/>
          <a:p>
            <a:pPr marL="457176" lvl="1" indent="-457176">
              <a:buBlip>
                <a:blip r:embed="rId2"/>
              </a:buBlip>
            </a:pPr>
            <a:r>
              <a:rPr lang="en-US" sz="2800" b="1" dirty="0">
                <a:ea typeface="+mn-ea"/>
                <a:cs typeface="+mn-cs"/>
              </a:rPr>
              <a:t>5G-Advanced timelines :</a:t>
            </a:r>
          </a:p>
          <a:p>
            <a:pPr lvl="2"/>
            <a:r>
              <a:rPr lang="en-US" sz="2000" b="1" kern="0" dirty="0"/>
              <a:t>Stage-1 freeze: Jun 2025</a:t>
            </a:r>
            <a:endParaRPr lang="en-US" sz="2000" b="1" dirty="0"/>
          </a:p>
          <a:p>
            <a:pPr lvl="2"/>
            <a:r>
              <a:rPr lang="en-US" sz="2000" b="1" kern="0" dirty="0"/>
              <a:t>Stage-2 freeze: Jun 2026 (&gt;=80%); Sep 2026 (100%)</a:t>
            </a:r>
            <a:endParaRPr lang="en-US" sz="2000" b="1" dirty="0"/>
          </a:p>
          <a:p>
            <a:pPr lvl="2"/>
            <a:r>
              <a:rPr lang="en-US" sz="2000" b="1" kern="0" dirty="0"/>
              <a:t>Stage-3 freeze: Mar 2027</a:t>
            </a:r>
            <a:endParaRPr lang="en-US" sz="2000" b="1" dirty="0"/>
          </a:p>
          <a:p>
            <a:pPr lvl="2"/>
            <a:r>
              <a:rPr lang="en-US" sz="2000" b="1" kern="0" dirty="0"/>
              <a:t>ASN.1/</a:t>
            </a:r>
            <a:r>
              <a:rPr lang="en-US" sz="2000" b="1" kern="0" dirty="0" err="1"/>
              <a:t>OpenAPI</a:t>
            </a:r>
            <a:r>
              <a:rPr lang="en-US" sz="2000" b="1" kern="0" dirty="0"/>
              <a:t> freeze: June 2027</a:t>
            </a:r>
          </a:p>
          <a:p>
            <a:r>
              <a:rPr lang="en-US" sz="2800" b="1" dirty="0"/>
              <a:t>Dedicated agenda and discussion </a:t>
            </a:r>
            <a:r>
              <a:rPr lang="en-US" sz="2800" dirty="0"/>
              <a:t>for </a:t>
            </a:r>
            <a:r>
              <a:rPr lang="en-US" sz="2800" b="1" dirty="0"/>
              <a:t>5G-Advanced in Rel-20 </a:t>
            </a:r>
            <a:r>
              <a:rPr lang="en-US" sz="2800" dirty="0"/>
              <a:t>will be arranged </a:t>
            </a:r>
            <a:r>
              <a:rPr lang="en-US" sz="2800" b="1" dirty="0"/>
              <a:t>in December 2024 as part of SA#106 </a:t>
            </a:r>
          </a:p>
          <a:p>
            <a:pPr lvl="1"/>
            <a:r>
              <a:rPr lang="en-US" sz="2400" dirty="0"/>
              <a:t>Targeting a 1-day “workshop” for 5G-Advanced within SA#106. [</a:t>
            </a:r>
            <a:r>
              <a:rPr lang="en-US" sz="2400" dirty="0">
                <a:solidFill>
                  <a:srgbClr val="FF0000"/>
                </a:solidFill>
              </a:rPr>
              <a:t>Details TBD</a:t>
            </a:r>
            <a:r>
              <a:rPr lang="en-US" sz="2400" dirty="0"/>
              <a:t>]</a:t>
            </a:r>
          </a:p>
          <a:p>
            <a:pPr lvl="1"/>
            <a:r>
              <a:rPr lang="en-US" sz="2400" dirty="0"/>
              <a:t>SA#106: </a:t>
            </a:r>
            <a:r>
              <a:rPr lang="en-US" sz="2400" b="1" dirty="0"/>
              <a:t>Start 0900 Tuesday</a:t>
            </a:r>
            <a:r>
              <a:rPr lang="en-US" sz="2400" dirty="0"/>
              <a:t>, Finish 1600 Friday. </a:t>
            </a:r>
          </a:p>
          <a:p>
            <a:pPr marL="457176" lvl="1" indent="-457176">
              <a:buBlip>
                <a:blip r:embed="rId2"/>
              </a:buBlip>
            </a:pPr>
            <a:r>
              <a:rPr lang="en-US" sz="2800" b="1" dirty="0">
                <a:ea typeface="+mn-ea"/>
                <a:cs typeface="+mn-cs"/>
              </a:rPr>
              <a:t>Rel-20 prioritization to take place after Dec 2024 </a:t>
            </a:r>
          </a:p>
          <a:p>
            <a:pPr lvl="1"/>
            <a:r>
              <a:rPr lang="en-US" sz="2400" dirty="0"/>
              <a:t>1-step Prioritization (June, 25), or 2-step Prioritization (Mar, 25 + June, 25)? [</a:t>
            </a:r>
            <a:r>
              <a:rPr lang="en-US" sz="2400" dirty="0">
                <a:solidFill>
                  <a:srgbClr val="FF0000"/>
                </a:solidFill>
              </a:rPr>
              <a:t>TBD no later than Dec</a:t>
            </a:r>
            <a:r>
              <a:rPr lang="en-US" sz="24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7781217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43F7B-39A8-CBC0-5D25-CA47D108D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824" y="3061010"/>
            <a:ext cx="9846020" cy="1143000"/>
          </a:xfrm>
        </p:spPr>
        <p:txBody>
          <a:bodyPr/>
          <a:lstStyle/>
          <a:p>
            <a:r>
              <a:rPr lang="en-GB" dirty="0"/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93650140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Workshop: SA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1083793"/>
            <a:ext cx="13825476" cy="4690414"/>
          </a:xfrm>
        </p:spPr>
        <p:txBody>
          <a:bodyPr/>
          <a:lstStyle/>
          <a:p>
            <a:r>
              <a:rPr lang="en-US" sz="2400" dirty="0"/>
              <a:t>Draft preliminary </a:t>
            </a:r>
            <a:r>
              <a:rPr lang="en-US" sz="2400" b="1" dirty="0"/>
              <a:t>Agenda for SA</a:t>
            </a:r>
          </a:p>
          <a:p>
            <a:pPr marL="1144588" lvl="1" indent="-460375">
              <a:buFont typeface="+mj-lt"/>
              <a:buAutoNum type="arabicPeriod"/>
            </a:pPr>
            <a:r>
              <a:rPr lang="en-US" sz="2400" dirty="0"/>
              <a:t>Opening of the workshop (Monday 0900 local time)</a:t>
            </a:r>
          </a:p>
          <a:p>
            <a:pPr marL="1141413" lvl="1" indent="-457200">
              <a:buFont typeface="+mj-lt"/>
              <a:buAutoNum type="arabicPeriod"/>
            </a:pPr>
            <a:r>
              <a:rPr lang="en-US" sz="2400" dirty="0"/>
              <a:t>Contributions from 3GPP members</a:t>
            </a:r>
          </a:p>
          <a:p>
            <a:pPr marL="1674784" lvl="2" indent="-457200"/>
            <a:r>
              <a:rPr lang="en-US" sz="1865" dirty="0"/>
              <a:t>Contributions on 6G technologies with a focus on System/CN aspects, 6G Stage-2 study organization, etc. [</a:t>
            </a:r>
            <a:r>
              <a:rPr lang="en-US" sz="1865" dirty="0">
                <a:solidFill>
                  <a:srgbClr val="FF0000"/>
                </a:solidFill>
              </a:rPr>
              <a:t>Details TBD</a:t>
            </a:r>
            <a:r>
              <a:rPr lang="en-US" sz="1865" dirty="0"/>
              <a:t>]</a:t>
            </a:r>
          </a:p>
          <a:p>
            <a:pPr marL="1674784" lvl="2" indent="-457200"/>
            <a:r>
              <a:rPr lang="en-US" sz="1865" dirty="0"/>
              <a:t>Up to one contribution per company</a:t>
            </a:r>
          </a:p>
          <a:p>
            <a:pPr marL="2284350" lvl="3" indent="-457200"/>
            <a:r>
              <a:rPr lang="en-US" sz="1865" dirty="0"/>
              <a:t>6G </a:t>
            </a:r>
            <a:r>
              <a:rPr lang="en-US" sz="1865" dirty="0" err="1"/>
              <a:t>usecases</a:t>
            </a:r>
            <a:r>
              <a:rPr lang="en-US" sz="1865" dirty="0"/>
              <a:t> related papers may be submitted for information but will not get handled. </a:t>
            </a:r>
          </a:p>
          <a:p>
            <a:pPr marL="1142962" lvl="1" indent="-457200">
              <a:buFont typeface="+mj-lt"/>
              <a:buAutoNum type="arabicPeriod" startAt="3"/>
            </a:pPr>
            <a:r>
              <a:rPr lang="en-US" sz="2400" dirty="0"/>
              <a:t>Chairman's summary and open discussion</a:t>
            </a:r>
          </a:p>
          <a:p>
            <a:pPr marL="1219133" lvl="2" indent="0">
              <a:buNone/>
            </a:pPr>
            <a:r>
              <a:rPr lang="en-US" sz="1865" i="1" dirty="0">
                <a:solidFill>
                  <a:srgbClr val="FF0000"/>
                </a:solidFill>
              </a:rPr>
              <a:t> No individual contributions, please. TSG Chairs will prepare the summary</a:t>
            </a:r>
          </a:p>
          <a:p>
            <a:pPr marL="1144588" lvl="1" indent="-460375">
              <a:buFont typeface="+mj-lt"/>
              <a:buAutoNum type="arabicPeriod" startAt="3"/>
            </a:pPr>
            <a:r>
              <a:rPr lang="en-US" sz="2400" dirty="0"/>
              <a:t>Closing of the workshop (Tuesday 1800 local time)</a:t>
            </a:r>
          </a:p>
          <a:p>
            <a:r>
              <a:rPr lang="en-US" sz="2400" b="1" dirty="0"/>
              <a:t>Contributions</a:t>
            </a:r>
          </a:p>
          <a:p>
            <a:pPr lvl="1"/>
            <a:r>
              <a:rPr lang="en-US" sz="2000" b="1" dirty="0"/>
              <a:t>Individual contributions </a:t>
            </a:r>
            <a:r>
              <a:rPr lang="en-US" sz="2000" dirty="0"/>
              <a:t>are invited for the </a:t>
            </a:r>
            <a:r>
              <a:rPr lang="en-US" sz="2000" b="1" dirty="0"/>
              <a:t>parallel sessions</a:t>
            </a:r>
          </a:p>
          <a:p>
            <a:pPr lvl="2"/>
            <a:r>
              <a:rPr lang="en-US" sz="1800" dirty="0"/>
              <a:t>Contributions are welcome from </a:t>
            </a:r>
            <a:r>
              <a:rPr lang="en-US" sz="1800" b="1" dirty="0"/>
              <a:t>3GPP members </a:t>
            </a:r>
            <a:r>
              <a:rPr lang="en-US" sz="1800" b="1" u="sng" dirty="0">
                <a:solidFill>
                  <a:srgbClr val="FF0000"/>
                </a:solidFill>
              </a:rPr>
              <a:t>and MRPs / verticals </a:t>
            </a:r>
            <a:r>
              <a:rPr lang="en-US" sz="1800" b="1" dirty="0"/>
              <a:t>only</a:t>
            </a:r>
          </a:p>
          <a:p>
            <a:pPr lvl="2"/>
            <a:r>
              <a:rPr lang="en-US" sz="1800" dirty="0"/>
              <a:t>A subset of the contributions will be selected for presentation, with details TBD</a:t>
            </a:r>
          </a:p>
          <a:p>
            <a:pPr lvl="1"/>
            <a:r>
              <a:rPr lang="en-US" sz="1869" dirty="0"/>
              <a:t>TSG chairs will prepare a </a:t>
            </a:r>
            <a:r>
              <a:rPr lang="en-US" sz="1869" b="1" dirty="0"/>
              <a:t>summary</a:t>
            </a:r>
            <a:r>
              <a:rPr lang="en-US" sz="1869" dirty="0"/>
              <a:t> for the </a:t>
            </a:r>
            <a:r>
              <a:rPr lang="en-US" sz="1869" b="1" dirty="0"/>
              <a:t>joint session</a:t>
            </a:r>
          </a:p>
          <a:p>
            <a:pPr lvl="2"/>
            <a:r>
              <a:rPr lang="en-US" sz="1800" dirty="0"/>
              <a:t>No individual contributions, please</a:t>
            </a:r>
          </a:p>
        </p:txBody>
      </p:sp>
    </p:spTree>
    <p:extLst>
      <p:ext uri="{BB962C8B-B14F-4D97-AF65-F5344CB8AC3E}">
        <p14:creationId xmlns:p14="http://schemas.microsoft.com/office/powerpoint/2010/main" val="32747985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75722</TotalTime>
  <Words>365</Words>
  <Application>Microsoft Macintosh PowerPoint</Application>
  <PresentationFormat>Custom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Planning Details for 6G Workshop  and 5G-Advanced in Rel-20</vt:lpstr>
      <vt:lpstr>6G Workshop Plan</vt:lpstr>
      <vt:lpstr>5G-Advanced in Rel-20 for TSG-SA</vt:lpstr>
      <vt:lpstr>For information</vt:lpstr>
      <vt:lpstr>6G Workshop: SA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Apple</cp:lastModifiedBy>
  <cp:revision>756</cp:revision>
  <dcterms:created xsi:type="dcterms:W3CDTF">2018-05-24T11:49:12Z</dcterms:created>
  <dcterms:modified xsi:type="dcterms:W3CDTF">2024-06-18T10:49:55Z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