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9"/>
  </p:notesMasterIdLst>
  <p:handoutMasterIdLst>
    <p:handoutMasterId r:id="rId10"/>
  </p:handoutMasterIdLst>
  <p:sldIdLst>
    <p:sldId id="341" r:id="rId4"/>
    <p:sldId id="366" r:id="rId5"/>
    <p:sldId id="370" r:id="rId6"/>
    <p:sldId id="372" r:id="rId7"/>
    <p:sldId id="37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4B183"/>
    <a:srgbClr val="F8CBAD"/>
    <a:srgbClr val="C5E0B4"/>
    <a:srgbClr val="DEEBF7"/>
    <a:srgbClr val="FFE699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74"/>
        <p:guide pos="38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96"/>
        <p:guide pos="217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TSG SA Meeting #SP-102</a:t>
            </a:r>
            <a:endParaRPr lang="en-GB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11 - 15 December, 2023, Edinburgh, Scotland</a:t>
            </a:r>
            <a:endParaRPr lang="en-GB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TSG SA Meeting #SP-102</a:t>
            </a:r>
            <a:endParaRPr lang="en-GB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11 - 15 December, 2023, Edinburgh, Scotland</a:t>
            </a:r>
            <a:endParaRPr lang="en-GB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5900" y="2273300"/>
            <a:ext cx="11527790" cy="849630"/>
          </a:xfrm>
        </p:spPr>
        <p:txBody>
          <a:bodyPr/>
          <a:lstStyle/>
          <a:p>
            <a:pPr eaLnBrk="1" hangingPunct="1"/>
            <a:r>
              <a:rPr lang="en-US" altLang="en-GB" sz="4400" b="1" dirty="0"/>
              <a:t>China Mobile View on 6GDiscussion and Time Plan</a:t>
            </a:r>
            <a:endParaRPr lang="en-US" altLang="en-GB" sz="4400" b="1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1969453" y="4536758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GB"/>
              <a:t>China mobile</a:t>
            </a:r>
            <a:endParaRPr lang="en-US" altLang="en-GB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9187963" y="67469"/>
            <a:ext cx="222445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" panose="020B0604020202020204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" panose="020B0604020202020204"/>
              </a:rPr>
              <a:t>SP-231587</a:t>
            </a:r>
            <a:endParaRPr lang="en-GB" altLang="en-US" sz="1400" b="1" dirty="0">
              <a:solidFill>
                <a:srgbClr val="0000FF"/>
              </a:solidFill>
              <a:latin typeface="Arial" panose="020B0604020202020204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/>
              <a:t>Some Considerations on 6G Timeline</a:t>
            </a:r>
            <a:endParaRPr lang="en-US" altLang="en-GB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63525" y="1825625"/>
            <a:ext cx="11626850" cy="4351655"/>
          </a:xfrm>
        </p:spPr>
        <p:txBody>
          <a:bodyPr/>
          <a:lstStyle/>
          <a:p>
            <a:r>
              <a:rPr lang="en-US" altLang="en-US" sz="1600" b="1">
                <a:solidFill>
                  <a:srgbClr val="FF0000"/>
                </a:solidFill>
              </a:rPr>
              <a:t>5G is still on its half lifespan and on the way to 5G-A. </a:t>
            </a:r>
            <a:endParaRPr lang="en-US" altLang="en-US" sz="1600" b="1">
              <a:solidFill>
                <a:srgbClr val="FF0000"/>
              </a:solidFill>
            </a:endParaRPr>
          </a:p>
          <a:p>
            <a:pPr lvl="1"/>
            <a:r>
              <a:rPr lang="en-US" altLang="en-US" sz="1600"/>
              <a:t>A “ten-year/generation” rule is healthy for the ecosystem: return back value for operator&amp;vendor large investment and gain resources for next generation. 6G study shall not too rush to give outside of 3GPP the wrong imprssion of 5G sunset. </a:t>
            </a:r>
            <a:endParaRPr lang="en-US" altLang="en-US" sz="1600"/>
          </a:p>
          <a:p>
            <a:pPr lvl="1"/>
            <a:r>
              <a:rPr lang="en-US" altLang="en-US" sz="1600">
                <a:sym typeface="+mn-ea"/>
              </a:rPr>
              <a:t>We still need to realize the 5G commitment to the market. The global development of 5G is behind the market expectation. </a:t>
            </a:r>
            <a:r>
              <a:rPr lang="en-US" altLang="en-US" sz="1600"/>
              <a:t>Demonstrate the success/value of 5G/5G-A to the market is the foundation of a successful 6G </a:t>
            </a:r>
            <a:endParaRPr lang="en-US" altLang="en-US" sz="1600"/>
          </a:p>
          <a:p>
            <a:pPr lvl="0"/>
            <a:r>
              <a:rPr lang="en-US" altLang="en-US" sz="1600" b="1">
                <a:solidFill>
                  <a:srgbClr val="FF0000"/>
                </a:solidFill>
                <a:sym typeface="+mn-ea"/>
              </a:rPr>
              <a:t>The learning process seems just start </a:t>
            </a:r>
            <a:endParaRPr lang="en-US" altLang="en-US" sz="1600"/>
          </a:p>
          <a:p>
            <a:pPr lvl="1"/>
            <a:r>
              <a:rPr lang="en-US" altLang="en-US" sz="1600">
                <a:sym typeface="+mn-ea"/>
              </a:rPr>
              <a:t>New capabilities beyond communication is emerging, i.e., sensing</a:t>
            </a:r>
            <a:endParaRPr lang="en-US" altLang="en-US" sz="1600"/>
          </a:p>
          <a:p>
            <a:pPr lvl="1"/>
            <a:r>
              <a:rPr lang="en-US" altLang="en-US" sz="1600">
                <a:sym typeface="+mn-ea"/>
              </a:rPr>
              <a:t>New techologies and scenarios such as AIGC/Distributed Cloud is emerging</a:t>
            </a:r>
            <a:endParaRPr lang="en-US" altLang="en-US" sz="1600">
              <a:sym typeface="+mn-ea"/>
            </a:endParaRPr>
          </a:p>
          <a:p>
            <a:pPr lvl="1"/>
            <a:r>
              <a:rPr lang="en-US" altLang="en-US" sz="1600">
                <a:sym typeface="+mn-ea"/>
              </a:rPr>
              <a:t>Feedback on 5G vertical scenario deployment are gaining experiences</a:t>
            </a:r>
            <a:endParaRPr lang="en-US" altLang="en-US" sz="1600"/>
          </a:p>
          <a:p>
            <a:pPr lvl="0"/>
            <a:r>
              <a:rPr lang="en-US" altLang="en-US" sz="1600" b="1">
                <a:solidFill>
                  <a:srgbClr val="FF0000"/>
                </a:solidFill>
              </a:rPr>
              <a:t>Learning from 5G standard: avoid rush plan leading to fragmented market/deployment</a:t>
            </a:r>
            <a:endParaRPr lang="en-US" altLang="en-US" sz="1600" b="1">
              <a:solidFill>
                <a:srgbClr val="FF0000"/>
              </a:solidFill>
            </a:endParaRPr>
          </a:p>
          <a:p>
            <a:pPr lvl="1"/>
            <a:r>
              <a:rPr lang="en-US" altLang="en-US" sz="1600"/>
              <a:t>Avoid unclear time plan: early drop / main drop / late drop</a:t>
            </a:r>
            <a:endParaRPr lang="en-US" altLang="en-US" sz="1600"/>
          </a:p>
          <a:p>
            <a:pPr lvl="1"/>
            <a:r>
              <a:rPr lang="en-US" altLang="en-US" sz="1600">
                <a:sym typeface="+mn-ea"/>
              </a:rPr>
              <a:t>Avoid multiple options: SA/NSA, </a:t>
            </a:r>
            <a:r>
              <a:rPr lang="en-US" altLang="en-US" sz="1600"/>
              <a:t>option 2/3/4/5/7</a:t>
            </a:r>
            <a:endParaRPr lang="en-US" altLang="en-US" sz="1600"/>
          </a:p>
          <a:p>
            <a:pPr lvl="1"/>
            <a:r>
              <a:rPr lang="en-US" altLang="en-US" sz="1600" b="1" u="sng"/>
              <a:t>Sufficient study and clear understanding on scenarios and requirements.</a:t>
            </a:r>
            <a:endParaRPr lang="en-US" altLang="en-US" sz="1600" b="1" u="sng"/>
          </a:p>
          <a:p>
            <a:pPr lvl="1"/>
            <a:r>
              <a:rPr lang="en-US" altLang="en-US" sz="1600" b="1" u="sng"/>
              <a:t>Deliver a single release for 6G depolyement basis before 2030</a:t>
            </a:r>
            <a:endParaRPr lang="en-US" altLang="en-US" sz="1600" u="sng"/>
          </a:p>
          <a:p>
            <a:pPr lvl="0"/>
            <a:endParaRPr lang="en-US" altLang="en-US" sz="1600" u="sng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/>
              <a:t>Proposal on 3GPP 6G Timeline</a:t>
            </a:r>
            <a:endParaRPr lang="en-US" altLang="en-GB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55930" y="1823720"/>
          <a:ext cx="11148060" cy="33528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  <a:gridCol w="398145"/>
              </a:tblGrid>
              <a:tr h="335280">
                <a:tc gridSpan="2">
                  <a:txBody>
                    <a:bodyPr/>
                    <a:p>
                      <a:pPr algn="ctr" fontAlgn="ctr">
                        <a:buNone/>
                      </a:pPr>
                      <a:r>
                        <a:rPr lang="en-US" altLang="zh-CN" sz="1600"/>
                        <a:t>2023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4">
                  <a:txBody>
                    <a:bodyPr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/>
                        <a:t>2024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4">
                  <a:txBody>
                    <a:bodyPr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/>
                        <a:t>2025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2026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2027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2028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2029</a:t>
                      </a:r>
                      <a:endParaRPr lang="en-US" altLang="zh-CN" sz="1600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2030</a:t>
                      </a:r>
                      <a:endParaRPr lang="en-US" altLang="zh-CN" sz="16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</a:tcPr>
                </a:tc>
              </a:tr>
              <a:tr h="2743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Q3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Q4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Q1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Q2</a:t>
                      </a:r>
                      <a:endParaRPr lang="en-US" altLang="zh-CN" sz="120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 flipH="1">
            <a:off x="9996170" y="2434590"/>
            <a:ext cx="26670" cy="307022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461510" y="2829560"/>
            <a:ext cx="2332355" cy="253365"/>
          </a:xfrm>
          <a:prstGeom prst="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None/>
            </a:pPr>
            <a:r>
              <a:rPr lang="en-US" altLang="zh-CN" sz="1200" b="1">
                <a:solidFill>
                  <a:schemeClr val="tx1"/>
                </a:solidFill>
                <a:sym typeface="+mn-ea"/>
              </a:rPr>
              <a:t>6G SA1 Req SI+WI (R21)</a:t>
            </a:r>
            <a:endParaRPr lang="zh-CN" altLang="en-US" sz="1200" b="1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432935" y="218567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024245" y="218567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622540" y="216916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9220835" y="216916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0810240" y="216916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49045" y="216916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842260" y="2169160"/>
            <a:ext cx="0" cy="33191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00520" y="3544570"/>
            <a:ext cx="2096770" cy="2533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200" b="1">
                <a:solidFill>
                  <a:schemeClr val="tx1"/>
                </a:solidFill>
                <a:sym typeface="+mn-ea"/>
              </a:rPr>
              <a:t>6G CT WI</a:t>
            </a:r>
            <a:r>
              <a:rPr lang="en-US" altLang="zh-CN" sz="1200" b="1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b="1">
                <a:solidFill>
                  <a:schemeClr val="tx1"/>
                </a:solidFill>
                <a:sym typeface="+mn-ea"/>
              </a:rPr>
              <a:t>(R21)*</a:t>
            </a:r>
            <a:endParaRPr lang="zh-CN" altLang="en-US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05010" y="2729230"/>
            <a:ext cx="136334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6G OpenAPI </a:t>
            </a:r>
            <a:r>
              <a:rPr lang="en-US" altLang="zh-CN" sz="1400" b="1">
                <a:solidFill>
                  <a:srgbClr val="FF0000"/>
                </a:solidFill>
              </a:rPr>
              <a:t>frozen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45955" y="4824730"/>
            <a:ext cx="149225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 b="1">
                <a:solidFill>
                  <a:srgbClr val="FF0000"/>
                </a:solidFill>
                <a:sym typeface="+mn-ea"/>
              </a:rPr>
              <a:t>6G </a:t>
            </a:r>
            <a:r>
              <a:rPr lang="en-US" altLang="zh-CN" sz="1400" b="1">
                <a:solidFill>
                  <a:srgbClr val="FF0000"/>
                </a:solidFill>
              </a:rPr>
              <a:t>ASN.1 frozen</a:t>
            </a:r>
            <a:endParaRPr lang="en-US" altLang="zh-CN" sz="1400" b="1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14270" y="2829560"/>
            <a:ext cx="2021205" cy="253365"/>
          </a:xfrm>
          <a:prstGeom prst="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None/>
            </a:pPr>
            <a:r>
              <a:rPr lang="en-US" altLang="zh-CN" sz="1200" b="1">
                <a:solidFill>
                  <a:schemeClr val="tx1"/>
                </a:solidFill>
                <a:sym typeface="+mn-ea"/>
              </a:rPr>
              <a:t>6G SA1 Req SI (R20)</a:t>
            </a:r>
            <a:endParaRPr lang="zh-CN" altLang="en-US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58235" y="3180080"/>
            <a:ext cx="2773045" cy="253365"/>
          </a:xfrm>
          <a:prstGeom prst="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200" b="1">
                <a:solidFill>
                  <a:schemeClr val="tx1"/>
                </a:solidFill>
                <a:sym typeface="+mn-ea"/>
              </a:rPr>
              <a:t>6G SA2 SI (R20)</a:t>
            </a:r>
            <a:endParaRPr lang="en-US" altLang="zh-CN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48025" y="4149090"/>
            <a:ext cx="2392045" cy="253365"/>
          </a:xfrm>
          <a:prstGeom prst="rect">
            <a:avLst/>
          </a:prstGeom>
          <a:solidFill>
            <a:srgbClr val="FFE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200" b="1">
                <a:solidFill>
                  <a:schemeClr val="tx1"/>
                </a:solidFill>
                <a:sym typeface="+mn-ea"/>
              </a:rPr>
              <a:t>6G RAN Req SI</a:t>
            </a:r>
            <a:endParaRPr lang="en-US" altLang="zh-CN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8240" y="4480560"/>
            <a:ext cx="3178810" cy="253365"/>
          </a:xfrm>
          <a:prstGeom prst="rect">
            <a:avLst/>
          </a:prstGeom>
          <a:solidFill>
            <a:srgbClr val="FFE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200" b="1">
                <a:solidFill>
                  <a:schemeClr val="tx1"/>
                </a:solidFill>
                <a:sym typeface="+mn-ea"/>
              </a:rPr>
              <a:t>6G RAN SI (R20) </a:t>
            </a:r>
            <a:endParaRPr lang="en-US" altLang="zh-CN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71970" y="4480560"/>
            <a:ext cx="3122295" cy="253365"/>
          </a:xfrm>
          <a:prstGeom prst="rect">
            <a:avLst/>
          </a:prstGeom>
          <a:solidFill>
            <a:srgbClr val="FFE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200" b="1">
                <a:solidFill>
                  <a:schemeClr val="tx1"/>
                </a:solidFill>
                <a:sym typeface="+mn-ea"/>
              </a:rPr>
              <a:t>6G RAN WI (R21)</a:t>
            </a:r>
            <a:endParaRPr lang="en-US" altLang="zh-CN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38265" y="3180080"/>
            <a:ext cx="2366645" cy="253365"/>
          </a:xfrm>
          <a:prstGeom prst="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200" b="1">
                <a:solidFill>
                  <a:schemeClr val="tx1"/>
                </a:solidFill>
                <a:sym typeface="+mn-ea"/>
              </a:rPr>
              <a:t>6G SA2 WI (R21)</a:t>
            </a:r>
            <a:endParaRPr lang="en-US" altLang="zh-CN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15860" y="3544570"/>
            <a:ext cx="133200" cy="2520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8115" y="3544570"/>
            <a:ext cx="133350" cy="2520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475" y="5535930"/>
            <a:ext cx="10928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Font typeface="+mj-lt"/>
              <a:buAutoNum type="arabicPeriod"/>
            </a:pPr>
            <a:r>
              <a:rPr lang="en-US" altLang="zh-CN" sz="1600">
                <a:sym typeface="+mn-ea"/>
              </a:rPr>
              <a:t>Assumption: On-time delivery of R20 specs for 5G-A (timeline decided later). R20 is the study start of 6G.</a:t>
            </a:r>
            <a:endParaRPr lang="en-US" altLang="zh-CN" sz="1600"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>
                <a:sym typeface="+mn-ea"/>
              </a:rPr>
              <a:t>The first 6G spec ASN.1/OpenAPI frozen time is expected on 2029.06.</a:t>
            </a:r>
            <a:endParaRPr lang="en-US" altLang="zh-CN" sz="1600"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/>
              <a:t>*Generally 12 months gap between stage 2 and 3. Here the long stage 2 leaves room for early start of stage 3</a:t>
            </a:r>
            <a:endParaRPr lang="en-US" altLang="zh-CN" sz="1600"/>
          </a:p>
        </p:txBody>
      </p:sp>
      <p:sp>
        <p:nvSpPr>
          <p:cNvPr id="12" name="文本框 11"/>
          <p:cNvSpPr txBox="1"/>
          <p:nvPr/>
        </p:nvSpPr>
        <p:spPr>
          <a:xfrm>
            <a:off x="138430" y="2829560"/>
            <a:ext cx="2249805" cy="2755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en-US" altLang="zh-CN" sz="1200">
                <a:solidFill>
                  <a:srgbClr val="0000FF"/>
                </a:solidFill>
                <a:sym typeface="+mn-ea"/>
              </a:rPr>
              <a:t>SA1: 15 month SI+18 moth WI</a:t>
            </a:r>
            <a:endParaRPr lang="en-US" altLang="zh-CN" sz="1200">
              <a:solidFill>
                <a:srgbClr val="0000FF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2875" y="3157855"/>
            <a:ext cx="2249805" cy="2755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en-US" altLang="zh-CN" sz="1200">
                <a:solidFill>
                  <a:srgbClr val="0000FF"/>
                </a:solidFill>
                <a:sym typeface="+mn-ea"/>
              </a:rPr>
              <a:t>SA2: 21 month SI+18 moth WI</a:t>
            </a:r>
            <a:endParaRPr lang="en-US" altLang="zh-CN" sz="120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60070"/>
            <a:ext cx="11353800" cy="1130300"/>
          </a:xfrm>
        </p:spPr>
        <p:txBody>
          <a:bodyPr/>
          <a:lstStyle/>
          <a:p>
            <a:r>
              <a:rPr lang="en-US" altLang="en-GB" sz="4000"/>
              <a:t>Annex 1: ITU-R 6G Timeline</a:t>
            </a:r>
            <a:endParaRPr lang="en-US" altLang="en-GB" sz="400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744460" y="2626360"/>
            <a:ext cx="4045585" cy="1704975"/>
          </a:xfrm>
        </p:spPr>
        <p:txBody>
          <a:bodyPr/>
          <a:lstStyle/>
          <a:p>
            <a:r>
              <a:rPr lang="en-US" altLang="en-US" sz="2000">
                <a:sym typeface="+mn-ea"/>
              </a:rPr>
              <a:t>Feb 2026: F</a:t>
            </a:r>
            <a:r>
              <a:rPr lang="en-US" altLang="en-US" sz="2000"/>
              <a:t>inalize technical performance requirements;</a:t>
            </a:r>
            <a:endParaRPr lang="en-US" altLang="en-US" sz="2000"/>
          </a:p>
          <a:p>
            <a:r>
              <a:rPr lang="en-US" altLang="en-US" sz="2000">
                <a:sym typeface="+mn-ea"/>
              </a:rPr>
              <a:t>June 2030:  Release IMT-2030 </a:t>
            </a:r>
            <a:r>
              <a:rPr lang="en-US" altLang="en-US" sz="2000"/>
              <a:t>specifications.</a:t>
            </a:r>
            <a:endParaRPr lang="en-US" altLang="en-US" sz="2000"/>
          </a:p>
        </p:txBody>
      </p:sp>
      <p:pic>
        <p:nvPicPr>
          <p:cNvPr id="4228" name="Picture 422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" y="1690370"/>
            <a:ext cx="7132320" cy="38106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385445" y="5628640"/>
            <a:ext cx="61398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 latinLnBrk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en-US" sz="1400" i="1">
                <a:latin typeface="+mn-lt"/>
                <a:cs typeface="+mn-cs"/>
              </a:rPr>
              <a:t>ITU-R Working Party 5D structure and work </a:t>
            </a:r>
            <a:r>
              <a:rPr lang="en-US" altLang="en-US" sz="1400" i="1">
                <a:latin typeface="+mn-lt"/>
                <a:cs typeface="+mn-cs"/>
              </a:rPr>
              <a:t>plan</a:t>
            </a:r>
            <a:endParaRPr lang="en-US" altLang="en-US" sz="1400" i="1">
              <a:latin typeface="+mn-lt"/>
              <a:cs typeface="+mn-cs"/>
            </a:endParaRPr>
          </a:p>
          <a:p>
            <a:pPr marL="0" indent="0" algn="l" latinLnBrk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en-US" sz="1400" i="1">
                <a:latin typeface="+mn-lt"/>
                <a:cs typeface="+mn-cs"/>
              </a:rPr>
              <a:t>Attachment 2.12,Work plan, timeline, process and deliverables </a:t>
            </a:r>
            <a:endParaRPr lang="en-US" altLang="en-US" sz="1400" i="1">
              <a:latin typeface="+mn-lt"/>
              <a:cs typeface="+mn-cs"/>
            </a:endParaRPr>
          </a:p>
          <a:p>
            <a:pPr marL="0" indent="0" algn="l" latinLnBrk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en-US" sz="1400" i="1">
                <a:latin typeface="+mn-lt"/>
                <a:cs typeface="+mn-cs"/>
              </a:rPr>
              <a:t>for the future development of IMT</a:t>
            </a:r>
            <a:endParaRPr lang="en-US" altLang="en-US" sz="1400" i="1"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60070"/>
            <a:ext cx="11353800" cy="1130300"/>
          </a:xfr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l">
              <a:buClrTx/>
              <a:buSzTx/>
              <a:buFontTx/>
            </a:pPr>
            <a:r>
              <a:rPr lang="en-US" altLang="en-GB" sz="3600">
                <a:sym typeface="+mn-ea"/>
              </a:rPr>
              <a:t>Annex 2: </a:t>
            </a:r>
            <a:r>
              <a:rPr lang="en-US" altLang="en-GB" sz="3600">
                <a:sym typeface="Montserrat" panose="02000505000000020004"/>
              </a:rPr>
              <a:t>Release 20 SA1 work planning</a:t>
            </a:r>
            <a:endParaRPr lang="en-US" altLang="en-GB" sz="3600">
              <a:sym typeface="Montserrat" panose="02000505000000020004"/>
            </a:endParaRPr>
          </a:p>
        </p:txBody>
      </p:sp>
      <p:cxnSp>
        <p:nvCxnSpPr>
          <p:cNvPr id="119" name="Google Shape;119;p20"/>
          <p:cNvCxnSpPr/>
          <p:nvPr/>
        </p:nvCxnSpPr>
        <p:spPr>
          <a:xfrm>
            <a:off x="693102" y="275558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69215" y="197929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3501390" y="1569085"/>
            <a:ext cx="4670425" cy="38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 panose="02000505000000020004"/>
              <a:buNone/>
            </a:pPr>
            <a:endParaRPr sz="2000" b="0" i="0" u="none" strike="noStrike" cap="none" dirty="0">
              <a:solidFill>
                <a:srgbClr val="FF0000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94435" y="2153920"/>
            <a:ext cx="73088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TSG#101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2785427" y="249205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362902" y="251587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94790" y="249205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138477" y="249205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95465" y="249205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503227" y="249205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200140" y="249205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91952" y="244443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80752" y="249205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71877" y="249523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739265" y="2153920"/>
            <a:ext cx="75755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TSG#102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34" name="Google Shape;134;p20"/>
          <p:cNvSpPr txBox="1"/>
          <p:nvPr/>
        </p:nvSpPr>
        <p:spPr>
          <a:xfrm>
            <a:off x="2412365" y="2153920"/>
            <a:ext cx="75946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TSG#103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3126740" y="2153920"/>
            <a:ext cx="76962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TSG#104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3907790" y="2153920"/>
            <a:ext cx="75946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TSG#105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37" name="Google Shape;137;p20"/>
          <p:cNvSpPr txBox="1"/>
          <p:nvPr/>
        </p:nvSpPr>
        <p:spPr>
          <a:xfrm>
            <a:off x="4479290" y="2153920"/>
            <a:ext cx="76263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TSG#106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38" name="Google Shape;138;p20"/>
          <p:cNvSpPr txBox="1"/>
          <p:nvPr/>
        </p:nvSpPr>
        <p:spPr>
          <a:xfrm>
            <a:off x="5153660" y="2153920"/>
            <a:ext cx="76136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TSG#107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5810885" y="2153920"/>
            <a:ext cx="76644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TSG#108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0" name="Google Shape;140;p20"/>
          <p:cNvSpPr txBox="1"/>
          <p:nvPr/>
        </p:nvSpPr>
        <p:spPr>
          <a:xfrm>
            <a:off x="6541135" y="2153920"/>
            <a:ext cx="76263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TSG#109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1" name="Google Shape;141;p20"/>
          <p:cNvSpPr txBox="1"/>
          <p:nvPr/>
        </p:nvSpPr>
        <p:spPr>
          <a:xfrm>
            <a:off x="7184390" y="2153920"/>
            <a:ext cx="73088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TSG#110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2" name="Google Shape;142;p20"/>
          <p:cNvSpPr txBox="1"/>
          <p:nvPr/>
        </p:nvSpPr>
        <p:spPr>
          <a:xfrm>
            <a:off x="7750810" y="2153920"/>
            <a:ext cx="69151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TSG#111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3" name="Google Shape;143;p20"/>
          <p:cNvSpPr txBox="1"/>
          <p:nvPr/>
        </p:nvSpPr>
        <p:spPr>
          <a:xfrm>
            <a:off x="8331835" y="2153920"/>
            <a:ext cx="71882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TSG#112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4" name="Google Shape;144;p20"/>
          <p:cNvSpPr txBox="1"/>
          <p:nvPr/>
        </p:nvSpPr>
        <p:spPr>
          <a:xfrm>
            <a:off x="36195" y="2167890"/>
            <a:ext cx="70929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TSG#99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3231515" y="185705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 panose="02000505000000020004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2024</a:t>
            </a:r>
            <a:endParaRPr lang="en-US" sz="1000" b="0" i="0" u="none">
              <a:solidFill>
                <a:srgbClr val="FFFFFF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6" name="Google Shape;146;p20"/>
          <p:cNvSpPr txBox="1"/>
          <p:nvPr/>
        </p:nvSpPr>
        <p:spPr>
          <a:xfrm>
            <a:off x="5934710" y="1856740"/>
            <a:ext cx="587375" cy="24384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 panose="02000505000000020004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2025</a:t>
            </a:r>
            <a:endParaRPr lang="en-US" sz="1000" b="0" i="0" u="none">
              <a:solidFill>
                <a:srgbClr val="FFFFFF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7" name="Google Shape;147;p20"/>
          <p:cNvSpPr txBox="1"/>
          <p:nvPr/>
        </p:nvSpPr>
        <p:spPr>
          <a:xfrm>
            <a:off x="1326515" y="2256790"/>
            <a:ext cx="41910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Sep.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8" name="Google Shape;148;p20"/>
          <p:cNvSpPr txBox="1"/>
          <p:nvPr/>
        </p:nvSpPr>
        <p:spPr>
          <a:xfrm>
            <a:off x="2620010" y="2244090"/>
            <a:ext cx="42164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Mar.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9" name="Google Shape;149;p20"/>
          <p:cNvSpPr txBox="1"/>
          <p:nvPr/>
        </p:nvSpPr>
        <p:spPr>
          <a:xfrm>
            <a:off x="7947660" y="2256790"/>
            <a:ext cx="42164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Mar.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0" name="Google Shape;150;p20"/>
          <p:cNvSpPr txBox="1"/>
          <p:nvPr/>
        </p:nvSpPr>
        <p:spPr>
          <a:xfrm>
            <a:off x="5285740" y="2256790"/>
            <a:ext cx="42164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Mar.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1" name="Google Shape;151;p20"/>
          <p:cNvSpPr txBox="1"/>
          <p:nvPr/>
        </p:nvSpPr>
        <p:spPr>
          <a:xfrm>
            <a:off x="3307715" y="2256790"/>
            <a:ext cx="41529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Jun.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2" name="Google Shape;152;p20"/>
          <p:cNvSpPr txBox="1"/>
          <p:nvPr/>
        </p:nvSpPr>
        <p:spPr>
          <a:xfrm>
            <a:off x="6020435" y="2256790"/>
            <a:ext cx="41529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Jun.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3" name="Google Shape;153;p20"/>
          <p:cNvSpPr txBox="1"/>
          <p:nvPr/>
        </p:nvSpPr>
        <p:spPr>
          <a:xfrm>
            <a:off x="8522335" y="2256790"/>
            <a:ext cx="41529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Jun.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4082415" y="2256790"/>
            <a:ext cx="41910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Sep.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5" name="Google Shape;155;p20"/>
          <p:cNvSpPr txBox="1"/>
          <p:nvPr/>
        </p:nvSpPr>
        <p:spPr>
          <a:xfrm>
            <a:off x="6731635" y="2256790"/>
            <a:ext cx="41910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Sep.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6" name="Google Shape;156;p20"/>
          <p:cNvSpPr txBox="1"/>
          <p:nvPr/>
        </p:nvSpPr>
        <p:spPr>
          <a:xfrm>
            <a:off x="178435" y="2277745"/>
            <a:ext cx="42164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Mar.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7" name="Google Shape;157;p20"/>
          <p:cNvSpPr txBox="1"/>
          <p:nvPr/>
        </p:nvSpPr>
        <p:spPr>
          <a:xfrm>
            <a:off x="1923415" y="2256790"/>
            <a:ext cx="431165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Dec.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8" name="Google Shape;158;p20"/>
          <p:cNvSpPr txBox="1"/>
          <p:nvPr/>
        </p:nvSpPr>
        <p:spPr>
          <a:xfrm>
            <a:off x="4674235" y="2256790"/>
            <a:ext cx="431165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Dec.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59" name="Google Shape;159;p20"/>
          <p:cNvSpPr txBox="1"/>
          <p:nvPr/>
        </p:nvSpPr>
        <p:spPr>
          <a:xfrm>
            <a:off x="7372985" y="2256790"/>
            <a:ext cx="431165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Dec.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60" name="Google Shape;160;p20"/>
          <p:cNvSpPr txBox="1"/>
          <p:nvPr/>
        </p:nvSpPr>
        <p:spPr>
          <a:xfrm>
            <a:off x="8368665" y="1837690"/>
            <a:ext cx="552450" cy="24384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 panose="02000505000000020004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2026</a:t>
            </a:r>
            <a:endParaRPr lang="en-US" sz="1000" b="0" i="0" u="none">
              <a:solidFill>
                <a:srgbClr val="FFFFFF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586740" y="2171065"/>
            <a:ext cx="76962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TSG#100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818515" y="2274570"/>
            <a:ext cx="455930" cy="197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 panose="02000505000000020004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June</a:t>
            </a:r>
            <a:endParaRPr lang="en-US" sz="7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66" name="Google Shape;166;p20"/>
          <p:cNvSpPr txBox="1"/>
          <p:nvPr/>
        </p:nvSpPr>
        <p:spPr>
          <a:xfrm>
            <a:off x="913765" y="1859915"/>
            <a:ext cx="544195" cy="24384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 panose="02000505000000020004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2023</a:t>
            </a:r>
            <a:endParaRPr lang="en-US" sz="1000" b="0" i="0" u="none">
              <a:solidFill>
                <a:srgbClr val="FFFFFF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1335191" y="6018575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1811025" y="2305752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70915" y="244760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99752" y="277304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809115" y="277304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452802" y="277304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209790" y="277304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825490" y="277304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522402" y="277304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506277" y="276193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95077" y="277304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85240" y="275240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166677" y="278098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94915" y="278415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835265" y="272542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stCxn id="157" idx="2"/>
          </p:cNvCxnSpPr>
          <p:nvPr/>
        </p:nvCxnSpPr>
        <p:spPr>
          <a:xfrm>
            <a:off x="2139060" y="2454032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stCxn id="158" idx="2"/>
          </p:cNvCxnSpPr>
          <p:nvPr/>
        </p:nvCxnSpPr>
        <p:spPr>
          <a:xfrm>
            <a:off x="4890197" y="2454032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335915" y="257778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SA1#102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85" name="Google Shape;185;p20"/>
          <p:cNvSpPr txBox="1"/>
          <p:nvPr/>
        </p:nvSpPr>
        <p:spPr>
          <a:xfrm>
            <a:off x="913765" y="257778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SA1#103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86" name="Google Shape;186;p20"/>
          <p:cNvSpPr txBox="1"/>
          <p:nvPr/>
        </p:nvSpPr>
        <p:spPr>
          <a:xfrm>
            <a:off x="1566227" y="257778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SA1#104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186940" y="257778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831465" y="257778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SA1#106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89" name="Google Shape;189;p20"/>
          <p:cNvSpPr txBox="1"/>
          <p:nvPr/>
        </p:nvSpPr>
        <p:spPr>
          <a:xfrm>
            <a:off x="3553777" y="257778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SA1#107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90" name="Google Shape;190;p20"/>
          <p:cNvSpPr txBox="1"/>
          <p:nvPr/>
        </p:nvSpPr>
        <p:spPr>
          <a:xfrm>
            <a:off x="4237990" y="257778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SA1#108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91" name="Google Shape;191;p20"/>
          <p:cNvSpPr txBox="1"/>
          <p:nvPr/>
        </p:nvSpPr>
        <p:spPr>
          <a:xfrm>
            <a:off x="4872990" y="257778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SA1#109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5536565" y="257778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SA1#110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93" name="Google Shape;193;p20"/>
          <p:cNvSpPr txBox="1"/>
          <p:nvPr/>
        </p:nvSpPr>
        <p:spPr>
          <a:xfrm>
            <a:off x="6279514" y="257778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935152" y="257778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SA1#112</a:t>
            </a:r>
            <a:endParaRPr lang="en-US" sz="900" b="0" i="0" u="none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cxnSp>
        <p:nvCxnSpPr>
          <p:cNvPr id="195" name="Google Shape;195;p20"/>
          <p:cNvCxnSpPr>
            <a:stCxn id="159" idx="2"/>
          </p:cNvCxnSpPr>
          <p:nvPr/>
        </p:nvCxnSpPr>
        <p:spPr>
          <a:xfrm flipH="1">
            <a:off x="7536497" y="2454032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756727" y="410714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528127" y="4062692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97990" y="435955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86877" y="435320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 panose="020B0604020202020204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72677" y="4673879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417127" y="4665942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 panose="020B0604020202020204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528127" y="369433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93850" y="319250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863097" y="337362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156527" y="286988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 panose="02000505000000020004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804227" y="304993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 panose="02000505000000020004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/>
          <p:cNvSpPr txBox="1"/>
          <p:nvPr/>
        </p:nvSpPr>
        <p:spPr>
          <a:xfrm>
            <a:off x="2755285" y="510669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7" name="Google Shape;198;p20"/>
          <p:cNvSpPr txBox="1"/>
          <p:nvPr/>
        </p:nvSpPr>
        <p:spPr>
          <a:xfrm>
            <a:off x="2733135" y="5059704"/>
            <a:ext cx="1624905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/>
          <p:cNvSpPr txBox="1"/>
          <p:nvPr/>
        </p:nvSpPr>
        <p:spPr>
          <a:xfrm>
            <a:off x="2991423" y="5333820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9" name="Google Shape;200;p20"/>
          <p:cNvSpPr txBox="1"/>
          <p:nvPr/>
        </p:nvSpPr>
        <p:spPr>
          <a:xfrm>
            <a:off x="2913570" y="5270618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 panose="020B0604020202020204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presentations</a:t>
            </a:r>
            <a:endParaRPr dirty="0"/>
          </a:p>
        </p:txBody>
      </p:sp>
      <p:sp>
        <p:nvSpPr>
          <p:cNvPr id="100" name="Google Shape;201;p20"/>
          <p:cNvSpPr txBox="1"/>
          <p:nvPr/>
        </p:nvSpPr>
        <p:spPr>
          <a:xfrm>
            <a:off x="3514001" y="5706077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1" name="Google Shape;202;p20"/>
          <p:cNvSpPr txBox="1"/>
          <p:nvPr/>
        </p:nvSpPr>
        <p:spPr>
          <a:xfrm>
            <a:off x="3452153" y="5734088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 panose="020B0604020202020204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agreement</a:t>
            </a:r>
            <a:endParaRPr dirty="0"/>
          </a:p>
        </p:txBody>
      </p:sp>
      <p:sp>
        <p:nvSpPr>
          <p:cNvPr id="4" name="TextBox 1"/>
          <p:cNvSpPr txBox="1"/>
          <p:nvPr/>
        </p:nvSpPr>
        <p:spPr>
          <a:xfrm>
            <a:off x="2863242" y="5938397"/>
            <a:ext cx="37795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Grey boxes = SA 1 Content definition process</a:t>
            </a:r>
            <a:endParaRPr lang="en-GB" sz="1400" dirty="0"/>
          </a:p>
        </p:txBody>
      </p:sp>
      <p:cxnSp>
        <p:nvCxnSpPr>
          <p:cNvPr id="5" name="Straight Connector 97"/>
          <p:cNvCxnSpPr>
            <a:cxnSpLocks noChangeShapeType="1"/>
          </p:cNvCxnSpPr>
          <p:nvPr/>
        </p:nvCxnSpPr>
        <p:spPr bwMode="auto">
          <a:xfrm>
            <a:off x="126365" y="3596640"/>
            <a:ext cx="8693785" cy="8890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</a:ln>
        </p:spPr>
      </p:cxnSp>
      <p:sp>
        <p:nvSpPr>
          <p:cNvPr id="6" name="TextBox 112"/>
          <p:cNvSpPr txBox="1">
            <a:spLocks noChangeArrowheads="1"/>
          </p:cNvSpPr>
          <p:nvPr/>
        </p:nvSpPr>
        <p:spPr bwMode="auto">
          <a:xfrm>
            <a:off x="7670298" y="284142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2000505000000020004" pitchFamily="2" charset="0"/>
            </a:endParaRPr>
          </a:p>
        </p:txBody>
      </p:sp>
      <p:sp>
        <p:nvSpPr>
          <p:cNvPr id="7" name="TextBox 112"/>
          <p:cNvSpPr txBox="1">
            <a:spLocks noChangeArrowheads="1"/>
          </p:cNvSpPr>
          <p:nvPr/>
        </p:nvSpPr>
        <p:spPr bwMode="auto">
          <a:xfrm>
            <a:off x="7668150" y="466072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2000505000000020004" pitchFamily="2" charset="0"/>
              </a:rPr>
              <a:t>Release 20</a:t>
            </a:r>
            <a:endParaRPr lang="en-GB" altLang="en-US" sz="1600" b="1" dirty="0">
              <a:latin typeface="Montserrat" panose="02000505000000020004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5735" y="372398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100%(TBC)</a:t>
            </a:r>
            <a:endParaRPr lang="en-GB" sz="1000" dirty="0"/>
          </a:p>
        </p:txBody>
      </p:sp>
      <p:sp>
        <p:nvSpPr>
          <p:cNvPr id="9" name="TextBox 4"/>
          <p:cNvSpPr txBox="1"/>
          <p:nvPr/>
        </p:nvSpPr>
        <p:spPr>
          <a:xfrm>
            <a:off x="6877997" y="365539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  <a:endParaRPr lang="en-US" sz="1200" i="1" dirty="0">
              <a:solidFill>
                <a:schemeClr val="accent1"/>
              </a:solidFill>
            </a:endParaRP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/>
          <p:cNvSpPr txBox="1"/>
          <p:nvPr/>
        </p:nvSpPr>
        <p:spPr>
          <a:xfrm>
            <a:off x="5163745" y="372398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0%(TBC)</a:t>
            </a:r>
            <a:endParaRPr lang="en-GB" sz="1000" dirty="0"/>
          </a:p>
        </p:txBody>
      </p:sp>
      <p:sp>
        <p:nvSpPr>
          <p:cNvPr id="103" name="TextBox 102"/>
          <p:cNvSpPr txBox="1"/>
          <p:nvPr/>
        </p:nvSpPr>
        <p:spPr>
          <a:xfrm>
            <a:off x="4943475" y="4478020"/>
            <a:ext cx="226631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Part 1 is endorsed. </a:t>
            </a:r>
            <a:endParaRPr lang="nl-NL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9051290" y="2094865"/>
            <a:ext cx="2675255" cy="3321685"/>
          </a:xfrm>
        </p:spPr>
        <p:txBody>
          <a:bodyPr/>
          <a:p>
            <a:endParaRPr lang="en-US" sz="1800" dirty="0">
              <a:solidFill>
                <a:srgbClr val="000000"/>
              </a:solidFill>
              <a:sym typeface="+mn-ea"/>
            </a:endParaRPr>
          </a:p>
          <a:p>
            <a:r>
              <a:rPr lang="en-US" sz="1800" dirty="0">
                <a:solidFill>
                  <a:srgbClr val="000000"/>
                </a:solidFill>
                <a:sym typeface="+mn-ea"/>
              </a:rPr>
              <a:t>Initiate 6G requirements studies and use cases as part of Rel-20 (part-2). </a:t>
            </a:r>
            <a:endParaRPr lang="en-US" sz="1800" dirty="0">
              <a:solidFill>
                <a:srgbClr val="000000"/>
              </a:solidFill>
              <a:sym typeface="+mn-ea"/>
            </a:endParaRPr>
          </a:p>
          <a:p>
            <a:r>
              <a:rPr lang="en-US" sz="1800" dirty="0">
                <a:solidFill>
                  <a:srgbClr val="000000"/>
                </a:solidFill>
                <a:sym typeface="+mn-ea"/>
              </a:rPr>
              <a:t>SID for 6G is planned to be approved in September 2024 SA. </a:t>
            </a:r>
            <a:endParaRPr lang="en-US" sz="1800" dirty="0">
              <a:solidFill>
                <a:srgbClr val="000000"/>
              </a:solidFill>
              <a:sym typeface="+mn-ea"/>
            </a:endParaRPr>
          </a:p>
          <a:p>
            <a:endParaRPr lang="en-US" altLang="en-US" sz="1800" dirty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20785" y="5608320"/>
            <a:ext cx="3234055" cy="339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1000"/>
              </a:spcBef>
              <a:buClrTx/>
              <a:buSzTx/>
              <a:buFontTx/>
            </a:pPr>
            <a:r>
              <a:rPr lang="en-US" altLang="en-US" sz="1800" i="1">
                <a:solidFill>
                  <a:srgbClr val="0000FF"/>
                </a:solidFill>
                <a:latin typeface="+mn-lt"/>
                <a:cs typeface="+mn-cs"/>
                <a:sym typeface="Montserrat" panose="02000505000000020004"/>
              </a:rPr>
              <a:t>S1-233010 endorsed in SA1#104</a:t>
            </a:r>
            <a:endParaRPr lang="en-US" altLang="en-US" sz="1800" i="1">
              <a:solidFill>
                <a:srgbClr val="0000FF"/>
              </a:solidFill>
              <a:latin typeface="+mn-lt"/>
              <a:cs typeface="+mn-cs"/>
              <a:sym typeface="Montserrat" panose="02000505000000020004"/>
            </a:endParaRP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877*142"/>
  <p:tag name="TABLE_ENDDRAG_RECT" val="37*180*877*14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2927</Words>
  <Application>WPS 演示</Application>
  <PresentationFormat>Widescreen</PresentationFormat>
  <Paragraphs>306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Montserrat</vt:lpstr>
      <vt:lpstr>Yu Gothic UI</vt:lpstr>
      <vt:lpstr>MS PGothic</vt:lpstr>
      <vt:lpstr>Montserrat</vt:lpstr>
      <vt:lpstr>微软雅黑</vt:lpstr>
      <vt:lpstr>Arial Unicode MS</vt:lpstr>
      <vt:lpstr>Office Theme</vt:lpstr>
      <vt:lpstr>1_Office Theme</vt:lpstr>
      <vt:lpstr>China Mobile View on 6GDiscussion and Time Plan</vt:lpstr>
      <vt:lpstr>Some Considerations on 6G Timeline</vt:lpstr>
      <vt:lpstr>Proposal on 3GPP 6G Timeline</vt:lpstr>
      <vt:lpstr>Annex 1: ITU-R 6G Timeline</vt:lpstr>
      <vt:lpstr>Annex 2: Release 20 SA1 work planning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Tao Sun</cp:lastModifiedBy>
  <cp:revision>636</cp:revision>
  <dcterms:created xsi:type="dcterms:W3CDTF">2010-02-05T13:52:00Z</dcterms:created>
  <dcterms:modified xsi:type="dcterms:W3CDTF">2023-12-06T19:12:22Z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AB01980480AD4E23853CA78003A5B8C4</vt:lpwstr>
  </property>
  <property fmtid="{D5CDD505-2E9C-101B-9397-08002B2CF9AE}" pid="4" name="KSOProductBuildVer">
    <vt:lpwstr>2052-11.8.2.12085</vt:lpwstr>
  </property>
</Properties>
</file>