
<file path=[Content_Types].xml><?xml version="1.0" encoding="utf-8"?>
<Types xmlns="http://schemas.openxmlformats.org/package/2006/content-types">
  <Default Extension="xml" ContentType="application/xml"/>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7"/>
  </p:notesMasterIdLst>
  <p:sldIdLst>
    <p:sldId id="268" r:id="rId2"/>
    <p:sldId id="279" r:id="rId3"/>
    <p:sldId id="278" r:id="rId4"/>
    <p:sldId id="282" r:id="rId5"/>
    <p:sldId id="283" r:id="rId6"/>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71C2F"/>
    <a:srgbClr val="101797"/>
    <a:srgbClr val="111898"/>
    <a:srgbClr val="F6C2C8"/>
    <a:srgbClr val="38579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202" autoAdjust="0"/>
    <p:restoredTop sz="95487" autoAdjust="0"/>
  </p:normalViewPr>
  <p:slideViewPr>
    <p:cSldViewPr snapToGrid="0">
      <p:cViewPr>
        <p:scale>
          <a:sx n="99" d="100"/>
          <a:sy n="99" d="100"/>
        </p:scale>
        <p:origin x="1600" y="616"/>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notesMaster" Target="notesMasters/notesMaster1.xml"/><Relationship Id="rId8" Type="http://schemas.openxmlformats.org/officeDocument/2006/relationships/presProps" Target="presProps.xml"/><Relationship Id="rId9" Type="http://schemas.openxmlformats.org/officeDocument/2006/relationships/viewProps" Target="viewProps.xml"/><Relationship Id="rId10" Type="http://schemas.openxmlformats.org/officeDocument/2006/relationships/theme" Target="theme/theme1.xml"/><Relationship Id="rId11"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361797-1681-4FAC-874B-FCDF511712BF}" type="datetimeFigureOut">
              <a:rPr kumimoji="1" lang="ja-JP" altLang="en-US" smtClean="0"/>
              <a:t>2019/5/15</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33747AD-73BE-44B8-9011-E48841558629}" type="slidenum">
              <a:rPr kumimoji="1" lang="ja-JP" altLang="en-US" smtClean="0"/>
              <a:t>‹#›</a:t>
            </a:fld>
            <a:endParaRPr kumimoji="1" lang="ja-JP" altLang="en-US"/>
          </a:p>
        </p:txBody>
      </p:sp>
    </p:spTree>
    <p:extLst>
      <p:ext uri="{BB962C8B-B14F-4D97-AF65-F5344CB8AC3E}">
        <p14:creationId xmlns:p14="http://schemas.microsoft.com/office/powerpoint/2010/main" val="1380151510"/>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904043" y="1122363"/>
            <a:ext cx="10383915" cy="2387600"/>
          </a:xfrm>
        </p:spPr>
        <p:txBody>
          <a:bodyPr anchor="b">
            <a:normAutofit/>
          </a:bodyPr>
          <a:lstStyle>
            <a:lvl1pPr algn="ctr">
              <a:defRPr sz="4800" b="1">
                <a:latin typeface="メイリオ" panose="020B0604030504040204" pitchFamily="50" charset="-128"/>
                <a:ea typeface="メイリオ" panose="020B0604030504040204" pitchFamily="50" charset="-128"/>
                <a:cs typeface="メイリオ" panose="020B0604030504040204" pitchFamily="50" charset="-128"/>
              </a:defRPr>
            </a:lvl1pPr>
          </a:lstStyle>
          <a:p>
            <a:r>
              <a:rPr kumimoji="1" lang="ja-JP" altLang="en-US"/>
              <a:t>マスター タイトルの書式設定</a:t>
            </a:r>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7" name="正方形/長方形 6"/>
          <p:cNvSpPr/>
          <p:nvPr userDrawn="1"/>
        </p:nvSpPr>
        <p:spPr>
          <a:xfrm>
            <a:off x="0" y="6578600"/>
            <a:ext cx="12192000" cy="284085"/>
          </a:xfrm>
          <a:prstGeom prst="rect">
            <a:avLst/>
          </a:prstGeom>
          <a:solidFill>
            <a:srgbClr val="1118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111898"/>
              </a:solidFill>
            </a:endParaRPr>
          </a:p>
        </p:txBody>
      </p:sp>
      <p:sp>
        <p:nvSpPr>
          <p:cNvPr id="8" name="正方形/長方形 7"/>
          <p:cNvSpPr/>
          <p:nvPr userDrawn="1"/>
        </p:nvSpPr>
        <p:spPr>
          <a:xfrm>
            <a:off x="0" y="0"/>
            <a:ext cx="12192000" cy="612000"/>
          </a:xfrm>
          <a:prstGeom prst="rect">
            <a:avLst/>
          </a:prstGeom>
          <a:solidFill>
            <a:srgbClr val="1017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111898"/>
              </a:solidFill>
            </a:endParaRPr>
          </a:p>
        </p:txBody>
      </p:sp>
    </p:spTree>
    <p:extLst>
      <p:ext uri="{BB962C8B-B14F-4D97-AF65-F5344CB8AC3E}">
        <p14:creationId xmlns:p14="http://schemas.microsoft.com/office/powerpoint/2010/main" val="26714106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652427A9-8496-45DB-9A35-9C4B5578787E}" type="slidenum">
              <a:rPr kumimoji="1" lang="ja-JP" altLang="en-US" smtClean="0"/>
              <a:t>‹#›</a:t>
            </a:fld>
            <a:endParaRPr kumimoji="1" lang="ja-JP" altLang="en-US"/>
          </a:p>
        </p:txBody>
      </p:sp>
    </p:spTree>
    <p:extLst>
      <p:ext uri="{BB962C8B-B14F-4D97-AF65-F5344CB8AC3E}">
        <p14:creationId xmlns:p14="http://schemas.microsoft.com/office/powerpoint/2010/main" val="37755949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652427A9-8496-45DB-9A35-9C4B5578787E}" type="slidenum">
              <a:rPr kumimoji="1" lang="ja-JP" altLang="en-US" smtClean="0"/>
              <a:t>‹#›</a:t>
            </a:fld>
            <a:endParaRPr kumimoji="1" lang="ja-JP" altLang="en-US"/>
          </a:p>
        </p:txBody>
      </p:sp>
    </p:spTree>
    <p:extLst>
      <p:ext uri="{BB962C8B-B14F-4D97-AF65-F5344CB8AC3E}">
        <p14:creationId xmlns:p14="http://schemas.microsoft.com/office/powerpoint/2010/main" val="17060983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7" name="正方形/長方形 6"/>
          <p:cNvSpPr/>
          <p:nvPr userDrawn="1"/>
        </p:nvSpPr>
        <p:spPr>
          <a:xfrm>
            <a:off x="0" y="0"/>
            <a:ext cx="12192000" cy="612000"/>
          </a:xfrm>
          <a:prstGeom prst="rect">
            <a:avLst/>
          </a:prstGeom>
          <a:solidFill>
            <a:srgbClr val="1017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111898"/>
              </a:solidFill>
            </a:endParaRPr>
          </a:p>
        </p:txBody>
      </p:sp>
      <p:sp>
        <p:nvSpPr>
          <p:cNvPr id="2" name="タイトル 1"/>
          <p:cNvSpPr>
            <a:spLocks noGrp="1"/>
          </p:cNvSpPr>
          <p:nvPr>
            <p:ph type="title"/>
          </p:nvPr>
        </p:nvSpPr>
        <p:spPr>
          <a:xfrm>
            <a:off x="24653" y="177506"/>
            <a:ext cx="12142694" cy="348037"/>
          </a:xfrm>
        </p:spPr>
        <p:txBody>
          <a:bodyPr>
            <a:noAutofit/>
          </a:bodyPr>
          <a:lstStyle>
            <a:lvl1pPr>
              <a:defRPr sz="2400" b="1" baseline="0">
                <a:solidFill>
                  <a:schemeClr val="bg1"/>
                </a:solidFill>
                <a:latin typeface="Segoe UI" panose="020B0502040204020203" pitchFamily="34" charset="0"/>
                <a:ea typeface="メイリオ" panose="020B0604030504040204" pitchFamily="50" charset="-128"/>
                <a:cs typeface="Segoe UI" panose="020B0502040204020203" pitchFamily="34" charset="0"/>
              </a:defRPr>
            </a:lvl1pPr>
          </a:lstStyle>
          <a:p>
            <a:r>
              <a:rPr kumimoji="1" lang="ja-JP" altLang="en-US" dirty="0"/>
              <a:t>マスター タイトルの書式設定</a:t>
            </a:r>
          </a:p>
        </p:txBody>
      </p:sp>
      <p:sp>
        <p:nvSpPr>
          <p:cNvPr id="4" name="直角三角形 3"/>
          <p:cNvSpPr/>
          <p:nvPr userDrawn="1"/>
        </p:nvSpPr>
        <p:spPr>
          <a:xfrm rot="16200000">
            <a:off x="11730448" y="6426925"/>
            <a:ext cx="357050" cy="35705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スライド番号プレースホルダー 5"/>
          <p:cNvSpPr>
            <a:spLocks noGrp="1"/>
          </p:cNvSpPr>
          <p:nvPr>
            <p:ph type="sldNum" sz="quarter" idx="12"/>
          </p:nvPr>
        </p:nvSpPr>
        <p:spPr>
          <a:xfrm>
            <a:off x="9399494" y="6492875"/>
            <a:ext cx="2743200" cy="365125"/>
          </a:xfrm>
        </p:spPr>
        <p:txBody>
          <a:bodyPr/>
          <a:lstStyle>
            <a:lvl1pPr>
              <a:defRPr b="1">
                <a:solidFill>
                  <a:schemeClr val="bg1"/>
                </a:solidFill>
                <a:latin typeface="Segoe UI" panose="020B0502040204020203" pitchFamily="34" charset="0"/>
                <a:cs typeface="Segoe UI" panose="020B0502040204020203" pitchFamily="34" charset="0"/>
              </a:defRPr>
            </a:lvl1pPr>
          </a:lstStyle>
          <a:p>
            <a:fld id="{652427A9-8496-45DB-9A35-9C4B5578787E}" type="slidenum">
              <a:rPr lang="ja-JP" altLang="en-US" smtClean="0"/>
              <a:pPr/>
              <a:t>‹#›</a:t>
            </a:fld>
            <a:endParaRPr lang="ja-JP" altLang="en-US"/>
          </a:p>
        </p:txBody>
      </p:sp>
      <p:sp>
        <p:nvSpPr>
          <p:cNvPr id="3" name="コンテンツ プレースホルダー 2"/>
          <p:cNvSpPr>
            <a:spLocks noGrp="1"/>
          </p:cNvSpPr>
          <p:nvPr>
            <p:ph idx="1"/>
          </p:nvPr>
        </p:nvSpPr>
        <p:spPr>
          <a:xfrm>
            <a:off x="49306" y="736916"/>
            <a:ext cx="12093388" cy="6121084"/>
          </a:xfrm>
        </p:spPr>
        <p:txBody>
          <a:bodyPr>
            <a:normAutofit/>
          </a:bodyPr>
          <a:lstStyle>
            <a:lvl1pPr marL="360000" indent="-288000">
              <a:lnSpc>
                <a:spcPct val="100000"/>
              </a:lnSpc>
              <a:spcBef>
                <a:spcPts val="1000"/>
              </a:spcBef>
              <a:buClr>
                <a:srgbClr val="111898"/>
              </a:buClr>
              <a:buFont typeface="Wingdings" panose="05000000000000000000" pitchFamily="2" charset="2"/>
              <a:buChar char="u"/>
              <a:defRPr sz="1800" baseline="0">
                <a:latin typeface="Segoe UI" panose="020B0502040204020203" pitchFamily="34" charset="0"/>
                <a:ea typeface="メイリオ" panose="020B0604030504040204" pitchFamily="50" charset="-128"/>
                <a:cs typeface="Segoe UI" panose="020B0502040204020203" pitchFamily="34" charset="0"/>
              </a:defRPr>
            </a:lvl1pPr>
            <a:lvl2pPr marL="720000" indent="-288000">
              <a:lnSpc>
                <a:spcPct val="100000"/>
              </a:lnSpc>
              <a:spcBef>
                <a:spcPts val="1000"/>
              </a:spcBef>
              <a:buFont typeface="Wingdings" panose="05000000000000000000" pitchFamily="2" charset="2"/>
              <a:buChar char="l"/>
              <a:defRPr sz="1800" baseline="0">
                <a:latin typeface="Segoe UI" panose="020B0502040204020203" pitchFamily="34" charset="0"/>
                <a:ea typeface="メイリオ" panose="020B0604030504040204" pitchFamily="50" charset="-128"/>
                <a:cs typeface="Segoe UI" panose="020B0502040204020203" pitchFamily="34" charset="0"/>
              </a:defRPr>
            </a:lvl2pPr>
            <a:lvl3pPr marL="1080000" indent="-288000">
              <a:lnSpc>
                <a:spcPct val="100000"/>
              </a:lnSpc>
              <a:spcBef>
                <a:spcPts val="1000"/>
              </a:spcBef>
              <a:buClr>
                <a:schemeClr val="accent1"/>
              </a:buClr>
              <a:buFont typeface="Wingdings" panose="05000000000000000000" pitchFamily="2" charset="2"/>
              <a:buChar char="Ø"/>
              <a:defRPr sz="1800" baseline="0">
                <a:latin typeface="Segoe UI" panose="020B0502040204020203" pitchFamily="34" charset="0"/>
                <a:ea typeface="メイリオ" panose="020B0604030504040204" pitchFamily="50" charset="-128"/>
                <a:cs typeface="Segoe UI" panose="020B0502040204020203" pitchFamily="34" charset="0"/>
              </a:defRPr>
            </a:lvl3pPr>
            <a:lvl4pPr marL="1600200" indent="-228600">
              <a:spcBef>
                <a:spcPts val="1000"/>
              </a:spcBef>
              <a:buFont typeface="Wingdings" panose="05000000000000000000" pitchFamily="2" charset="2"/>
              <a:buChar char="l"/>
              <a:defRPr sz="1800" baseline="0">
                <a:latin typeface="Segoe UI" panose="020B0502040204020203" pitchFamily="34" charset="0"/>
                <a:ea typeface="メイリオ" panose="020B0604030504040204" pitchFamily="50" charset="-128"/>
                <a:cs typeface="Segoe UI" panose="020B0502040204020203" pitchFamily="34" charset="0"/>
              </a:defRPr>
            </a:lvl4pPr>
            <a:lvl5pPr marL="2057400" indent="-228600">
              <a:spcBef>
                <a:spcPts val="1000"/>
              </a:spcBef>
              <a:buFont typeface="Wingdings" panose="05000000000000000000" pitchFamily="2" charset="2"/>
              <a:buChar char="l"/>
              <a:defRPr sz="1800" baseline="0">
                <a:latin typeface="Segoe UI" panose="020B0502040204020203" pitchFamily="34" charset="0"/>
                <a:ea typeface="メイリオ" panose="020B0604030504040204" pitchFamily="50" charset="-128"/>
                <a:cs typeface="Segoe UI" panose="020B0502040204020203" pitchFamily="34" charset="0"/>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20240861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652427A9-8496-45DB-9A35-9C4B5578787E}" type="slidenum">
              <a:rPr kumimoji="1" lang="ja-JP" altLang="en-US" smtClean="0"/>
              <a:t>‹#›</a:t>
            </a:fld>
            <a:endParaRPr kumimoji="1" lang="ja-JP" altLang="en-US"/>
          </a:p>
        </p:txBody>
      </p:sp>
    </p:spTree>
    <p:extLst>
      <p:ext uri="{BB962C8B-B14F-4D97-AF65-F5344CB8AC3E}">
        <p14:creationId xmlns:p14="http://schemas.microsoft.com/office/powerpoint/2010/main" val="6207254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652427A9-8496-45DB-9A35-9C4B5578787E}" type="slidenum">
              <a:rPr kumimoji="1" lang="ja-JP" altLang="en-US" smtClean="0"/>
              <a:t>‹#›</a:t>
            </a:fld>
            <a:endParaRPr kumimoji="1" lang="ja-JP" altLang="en-US"/>
          </a:p>
        </p:txBody>
      </p:sp>
    </p:spTree>
    <p:extLst>
      <p:ext uri="{BB962C8B-B14F-4D97-AF65-F5344CB8AC3E}">
        <p14:creationId xmlns:p14="http://schemas.microsoft.com/office/powerpoint/2010/main" val="6184172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652427A9-8496-45DB-9A35-9C4B5578787E}" type="slidenum">
              <a:rPr kumimoji="1" lang="ja-JP" altLang="en-US" smtClean="0"/>
              <a:t>‹#›</a:t>
            </a:fld>
            <a:endParaRPr kumimoji="1" lang="ja-JP" altLang="en-US"/>
          </a:p>
        </p:txBody>
      </p:sp>
    </p:spTree>
    <p:extLst>
      <p:ext uri="{BB962C8B-B14F-4D97-AF65-F5344CB8AC3E}">
        <p14:creationId xmlns:p14="http://schemas.microsoft.com/office/powerpoint/2010/main" val="23878151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652427A9-8496-45DB-9A35-9C4B5578787E}" type="slidenum">
              <a:rPr kumimoji="1" lang="ja-JP" altLang="en-US" smtClean="0"/>
              <a:t>‹#›</a:t>
            </a:fld>
            <a:endParaRPr kumimoji="1" lang="ja-JP" altLang="en-US"/>
          </a:p>
        </p:txBody>
      </p:sp>
    </p:spTree>
    <p:extLst>
      <p:ext uri="{BB962C8B-B14F-4D97-AF65-F5344CB8AC3E}">
        <p14:creationId xmlns:p14="http://schemas.microsoft.com/office/powerpoint/2010/main" val="3560687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652427A9-8496-45DB-9A35-9C4B5578787E}" type="slidenum">
              <a:rPr kumimoji="1" lang="ja-JP" altLang="en-US" smtClean="0"/>
              <a:t>‹#›</a:t>
            </a:fld>
            <a:endParaRPr kumimoji="1" lang="ja-JP" altLang="en-US"/>
          </a:p>
        </p:txBody>
      </p:sp>
    </p:spTree>
    <p:extLst>
      <p:ext uri="{BB962C8B-B14F-4D97-AF65-F5344CB8AC3E}">
        <p14:creationId xmlns:p14="http://schemas.microsoft.com/office/powerpoint/2010/main" val="34638386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652427A9-8496-45DB-9A35-9C4B5578787E}" type="slidenum">
              <a:rPr kumimoji="1" lang="ja-JP" altLang="en-US" smtClean="0"/>
              <a:t>‹#›</a:t>
            </a:fld>
            <a:endParaRPr kumimoji="1" lang="ja-JP" altLang="en-US"/>
          </a:p>
        </p:txBody>
      </p:sp>
    </p:spTree>
    <p:extLst>
      <p:ext uri="{BB962C8B-B14F-4D97-AF65-F5344CB8AC3E}">
        <p14:creationId xmlns:p14="http://schemas.microsoft.com/office/powerpoint/2010/main" val="36567920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652427A9-8496-45DB-9A35-9C4B5578787E}" type="slidenum">
              <a:rPr kumimoji="1" lang="ja-JP" altLang="en-US" smtClean="0"/>
              <a:t>‹#›</a:t>
            </a:fld>
            <a:endParaRPr kumimoji="1" lang="ja-JP" altLang="en-US"/>
          </a:p>
        </p:txBody>
      </p:sp>
    </p:spTree>
    <p:extLst>
      <p:ext uri="{BB962C8B-B14F-4D97-AF65-F5344CB8AC3E}">
        <p14:creationId xmlns:p14="http://schemas.microsoft.com/office/powerpoint/2010/main" val="3201587392"/>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kumimoji="1" lang="ja-JP" altLang="en-US"/>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2427A9-8496-45DB-9A35-9C4B5578787E}" type="slidenum">
              <a:rPr kumimoji="1" lang="ja-JP" altLang="en-US" smtClean="0"/>
              <a:t>‹#›</a:t>
            </a:fld>
            <a:endParaRPr kumimoji="1" lang="ja-JP" altLang="en-US"/>
          </a:p>
        </p:txBody>
      </p:sp>
    </p:spTree>
    <p:extLst>
      <p:ext uri="{BB962C8B-B14F-4D97-AF65-F5344CB8AC3E}">
        <p14:creationId xmlns:p14="http://schemas.microsoft.com/office/powerpoint/2010/main" val="21125714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904043" y="1446213"/>
            <a:ext cx="10383915" cy="2387600"/>
          </a:xfrm>
        </p:spPr>
        <p:txBody>
          <a:bodyPr>
            <a:normAutofit/>
          </a:bodyPr>
          <a:lstStyle/>
          <a:p>
            <a:r>
              <a:rPr lang="en-US" altLang="ja-JP" sz="3600" dirty="0" smtClean="0">
                <a:latin typeface="Segoe UI" panose="020B0502040204020203" pitchFamily="34" charset="0"/>
                <a:ea typeface="Segoe UI" panose="020B0502040204020203" pitchFamily="34" charset="0"/>
                <a:cs typeface="Segoe UI" panose="020B0502040204020203" pitchFamily="34" charset="0"/>
              </a:rPr>
              <a:t>NR FR2 WF </a:t>
            </a:r>
            <a:r>
              <a:rPr lang="en-US" altLang="ja-JP" sz="3600" dirty="0">
                <a:latin typeface="Segoe UI" panose="020B0502040204020203" pitchFamily="34" charset="0"/>
                <a:ea typeface="Segoe UI" panose="020B0502040204020203" pitchFamily="34" charset="0"/>
                <a:cs typeface="Segoe UI" panose="020B0502040204020203" pitchFamily="34" charset="0"/>
              </a:rPr>
              <a:t>on MB relaxation</a:t>
            </a:r>
            <a:endParaRPr kumimoji="1" lang="ja-JP" altLang="en-US" sz="3600" dirty="0">
              <a:latin typeface="Segoe UI" panose="020B0502040204020203" pitchFamily="34" charset="0"/>
              <a:cs typeface="Segoe UI" panose="020B0502040204020203" pitchFamily="34" charset="0"/>
            </a:endParaRPr>
          </a:p>
        </p:txBody>
      </p:sp>
      <p:sp>
        <p:nvSpPr>
          <p:cNvPr id="3" name="サブタイトル 2"/>
          <p:cNvSpPr>
            <a:spLocks noGrp="1"/>
          </p:cNvSpPr>
          <p:nvPr>
            <p:ph type="subTitle" idx="1"/>
          </p:nvPr>
        </p:nvSpPr>
        <p:spPr>
          <a:xfrm>
            <a:off x="1524000" y="4905374"/>
            <a:ext cx="9144000" cy="647701"/>
          </a:xfrm>
        </p:spPr>
        <p:txBody>
          <a:bodyPr>
            <a:normAutofit/>
          </a:bodyPr>
          <a:lstStyle/>
          <a:p>
            <a:r>
              <a:rPr kumimoji="1" lang="en-US" altLang="ja-JP" dirty="0" smtClean="0">
                <a:latin typeface="Segoe UI" panose="020B0502040204020203" pitchFamily="34" charset="0"/>
                <a:ea typeface="Segoe UI" panose="020B0502040204020203" pitchFamily="34" charset="0"/>
                <a:cs typeface="Segoe UI" panose="020B0502040204020203" pitchFamily="34" charset="0"/>
              </a:rPr>
              <a:t>Apple, Inc.</a:t>
            </a:r>
            <a:endParaRPr kumimoji="1" lang="en-US" altLang="ja-JP" dirty="0">
              <a:latin typeface="Segoe UI" panose="020B0502040204020203" pitchFamily="34" charset="0"/>
              <a:ea typeface="Segoe UI" panose="020B0502040204020203" pitchFamily="34" charset="0"/>
              <a:cs typeface="Segoe UI" panose="020B0502040204020203" pitchFamily="34" charset="0"/>
            </a:endParaRPr>
          </a:p>
        </p:txBody>
      </p:sp>
      <p:sp>
        <p:nvSpPr>
          <p:cNvPr id="4" name="テキスト ボックス 3"/>
          <p:cNvSpPr txBox="1"/>
          <p:nvPr/>
        </p:nvSpPr>
        <p:spPr>
          <a:xfrm>
            <a:off x="161925" y="19050"/>
            <a:ext cx="11868150" cy="584775"/>
          </a:xfrm>
          <a:prstGeom prst="rect">
            <a:avLst/>
          </a:prstGeom>
          <a:noFill/>
        </p:spPr>
        <p:txBody>
          <a:bodyPr wrap="square" rtlCol="0">
            <a:spAutoFit/>
          </a:bodyPr>
          <a:lstStyle/>
          <a:p>
            <a:r>
              <a:rPr lang="nn-NO" altLang="ja-JP" sz="1600" b="1" dirty="0">
                <a:solidFill>
                  <a:schemeClr val="bg1"/>
                </a:solidFill>
                <a:latin typeface="Segoe UI" panose="020B0502040204020203" pitchFamily="34" charset="0"/>
                <a:ea typeface="Segoe UI" panose="020B0502040204020203" pitchFamily="34" charset="0"/>
                <a:cs typeface="Segoe UI" panose="020B0502040204020203" pitchFamily="34" charset="0"/>
              </a:rPr>
              <a:t>3GPP </a:t>
            </a:r>
            <a:r>
              <a:rPr lang="nn-NO" altLang="ja-JP" sz="1600" b="1"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TSG-RAN WG5 </a:t>
            </a:r>
            <a:r>
              <a:rPr lang="nn-NO" altLang="ja-JP" sz="1600" b="1" dirty="0">
                <a:solidFill>
                  <a:schemeClr val="bg1"/>
                </a:solidFill>
                <a:latin typeface="Segoe UI" panose="020B0502040204020203" pitchFamily="34" charset="0"/>
                <a:ea typeface="Segoe UI" panose="020B0502040204020203" pitchFamily="34" charset="0"/>
                <a:cs typeface="Segoe UI" panose="020B0502040204020203" pitchFamily="34" charset="0"/>
              </a:rPr>
              <a:t>Meeting </a:t>
            </a:r>
            <a:r>
              <a:rPr lang="nn-NO" altLang="ja-JP" sz="1600" b="1"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#83</a:t>
            </a:r>
            <a:r>
              <a:rPr lang="en-GB" altLang="ja-JP" sz="1600" b="1" i="1" dirty="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GB" altLang="ja-JP" sz="1600" b="1" i="1"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                             </a:t>
            </a:r>
            <a:r>
              <a:rPr lang="en-GB" altLang="ja-JP" sz="1600" b="1" i="1"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R5-194122r1</a:t>
            </a:r>
            <a:endParaRPr lang="en-GB" altLang="ja-JP" sz="1600" b="1" i="1" dirty="0">
              <a:solidFill>
                <a:schemeClr val="bg1"/>
              </a:solidFill>
              <a:latin typeface="Segoe UI" panose="020B0502040204020203" pitchFamily="34" charset="0"/>
              <a:ea typeface="Segoe UI" panose="020B0502040204020203" pitchFamily="34" charset="0"/>
              <a:cs typeface="Segoe UI" panose="020B0502040204020203" pitchFamily="34" charset="0"/>
            </a:endParaRPr>
          </a:p>
          <a:p>
            <a:r>
              <a:rPr lang="en-US" altLang="ja-JP" sz="1600" b="1"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Reno, USA, 13th May </a:t>
            </a:r>
            <a:r>
              <a:rPr lang="en-US" altLang="ja-JP" sz="1600" b="1" dirty="0">
                <a:solidFill>
                  <a:schemeClr val="bg1"/>
                </a:solidFill>
                <a:latin typeface="Segoe UI" panose="020B0502040204020203" pitchFamily="34" charset="0"/>
                <a:ea typeface="Segoe UI" panose="020B0502040204020203" pitchFamily="34" charset="0"/>
                <a:cs typeface="Segoe UI" panose="020B0502040204020203" pitchFamily="34" charset="0"/>
              </a:rPr>
              <a:t>2019 - </a:t>
            </a:r>
            <a:r>
              <a:rPr lang="en-US" altLang="ja-JP" sz="1600" b="1" dirty="0" smtClean="0">
                <a:solidFill>
                  <a:schemeClr val="bg1"/>
                </a:solidFill>
                <a:latin typeface="Segoe UI" panose="020B0502040204020203" pitchFamily="34" charset="0"/>
                <a:ea typeface="Segoe UI" panose="020B0502040204020203" pitchFamily="34" charset="0"/>
                <a:cs typeface="Segoe UI" panose="020B0502040204020203" pitchFamily="34" charset="0"/>
              </a:rPr>
              <a:t>17th May </a:t>
            </a:r>
            <a:r>
              <a:rPr lang="en-US" altLang="ja-JP" sz="1600" b="1" dirty="0">
                <a:solidFill>
                  <a:schemeClr val="bg1"/>
                </a:solidFill>
                <a:latin typeface="Segoe UI" panose="020B0502040204020203" pitchFamily="34" charset="0"/>
                <a:ea typeface="Segoe UI" panose="020B0502040204020203" pitchFamily="34" charset="0"/>
                <a:cs typeface="Segoe UI" panose="020B0502040204020203" pitchFamily="34" charset="0"/>
              </a:rPr>
              <a:t>2019</a:t>
            </a:r>
            <a:endParaRPr lang="ja-JP" altLang="ja-JP" sz="1600" dirty="0">
              <a:solidFill>
                <a:schemeClr val="bg1"/>
              </a:solidFill>
              <a:latin typeface="Segoe UI" panose="020B0502040204020203" pitchFamily="34" charset="0"/>
              <a:cs typeface="Segoe UI" panose="020B0502040204020203" pitchFamily="34" charset="0"/>
            </a:endParaRPr>
          </a:p>
        </p:txBody>
      </p:sp>
      <p:sp>
        <p:nvSpPr>
          <p:cNvPr id="5" name="正方形/長方形 4"/>
          <p:cNvSpPr/>
          <p:nvPr/>
        </p:nvSpPr>
        <p:spPr>
          <a:xfrm>
            <a:off x="161925" y="680531"/>
            <a:ext cx="6096000" cy="646331"/>
          </a:xfrm>
          <a:prstGeom prst="rect">
            <a:avLst/>
          </a:prstGeom>
        </p:spPr>
        <p:txBody>
          <a:bodyPr>
            <a:spAutoFit/>
          </a:bodyPr>
          <a:lstStyle/>
          <a:p>
            <a:r>
              <a:rPr lang="en-US" altLang="ja-JP" dirty="0">
                <a:latin typeface="Segoe UI" panose="020B0502040204020203" pitchFamily="34" charset="0"/>
                <a:cs typeface="Segoe UI" panose="020B0502040204020203" pitchFamily="34" charset="0"/>
              </a:rPr>
              <a:t>Agenda Item	: </a:t>
            </a:r>
            <a:r>
              <a:rPr lang="en-US" altLang="ja-JP" dirty="0" smtClean="0">
                <a:latin typeface="Segoe UI" panose="020B0502040204020203" pitchFamily="34" charset="0"/>
                <a:cs typeface="Segoe UI" panose="020B0502040204020203" pitchFamily="34" charset="0"/>
              </a:rPr>
              <a:t>5.3.5.17</a:t>
            </a:r>
          </a:p>
          <a:p>
            <a:r>
              <a:rPr lang="en-US" altLang="ja-JP" dirty="0" smtClean="0">
                <a:latin typeface="Segoe UI" panose="020B0502040204020203" pitchFamily="34" charset="0"/>
                <a:cs typeface="Segoe UI" panose="020B0502040204020203" pitchFamily="34" charset="0"/>
              </a:rPr>
              <a:t>Document </a:t>
            </a:r>
            <a:r>
              <a:rPr lang="en-US" altLang="ja-JP" dirty="0">
                <a:latin typeface="Segoe UI" panose="020B0502040204020203" pitchFamily="34" charset="0"/>
                <a:cs typeface="Segoe UI" panose="020B0502040204020203" pitchFamily="34" charset="0"/>
              </a:rPr>
              <a:t>for	: Discussion and Endorsement</a:t>
            </a:r>
          </a:p>
        </p:txBody>
      </p:sp>
      <p:sp>
        <p:nvSpPr>
          <p:cNvPr id="6" name="TextBox 5"/>
          <p:cNvSpPr txBox="1"/>
          <p:nvPr/>
        </p:nvSpPr>
        <p:spPr>
          <a:xfrm>
            <a:off x="4066162" y="3385226"/>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973305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89CF392C-4B58-43F9-AF7E-BB1B544CF2F2}"/>
              </a:ext>
            </a:extLst>
          </p:cNvPr>
          <p:cNvSpPr>
            <a:spLocks noGrp="1"/>
          </p:cNvSpPr>
          <p:nvPr>
            <p:ph type="title"/>
          </p:nvPr>
        </p:nvSpPr>
        <p:spPr/>
        <p:txBody>
          <a:bodyPr/>
          <a:lstStyle/>
          <a:p>
            <a:r>
              <a:rPr kumimoji="1" lang="en-US" altLang="ja-JP" dirty="0"/>
              <a:t>Agreements / Assumptions</a:t>
            </a:r>
            <a:endParaRPr kumimoji="1" lang="ja-JP" altLang="en-US" dirty="0"/>
          </a:p>
        </p:txBody>
      </p:sp>
      <p:sp>
        <p:nvSpPr>
          <p:cNvPr id="3" name="スライド番号プレースホルダー 2">
            <a:extLst>
              <a:ext uri="{FF2B5EF4-FFF2-40B4-BE49-F238E27FC236}">
                <a16:creationId xmlns:a16="http://schemas.microsoft.com/office/drawing/2014/main" xmlns="" id="{F8996FD8-E708-4119-8A0A-941E18EEE1AA}"/>
              </a:ext>
            </a:extLst>
          </p:cNvPr>
          <p:cNvSpPr>
            <a:spLocks noGrp="1"/>
          </p:cNvSpPr>
          <p:nvPr>
            <p:ph type="sldNum" sz="quarter" idx="12"/>
          </p:nvPr>
        </p:nvSpPr>
        <p:spPr/>
        <p:txBody>
          <a:bodyPr/>
          <a:lstStyle/>
          <a:p>
            <a:fld id="{652427A9-8496-45DB-9A35-9C4B5578787E}" type="slidenum">
              <a:rPr lang="ja-JP" altLang="en-US" smtClean="0"/>
              <a:pPr/>
              <a:t>2</a:t>
            </a:fld>
            <a:endParaRPr lang="ja-JP" altLang="en-US"/>
          </a:p>
        </p:txBody>
      </p:sp>
      <p:sp>
        <p:nvSpPr>
          <p:cNvPr id="4" name="コンテンツ プレースホルダー 3">
            <a:extLst>
              <a:ext uri="{FF2B5EF4-FFF2-40B4-BE49-F238E27FC236}">
                <a16:creationId xmlns:a16="http://schemas.microsoft.com/office/drawing/2014/main" xmlns="" id="{4215F582-A5D2-4D1A-B0B0-8BB916B1A63B}"/>
              </a:ext>
            </a:extLst>
          </p:cNvPr>
          <p:cNvSpPr>
            <a:spLocks noGrp="1"/>
          </p:cNvSpPr>
          <p:nvPr>
            <p:ph idx="1"/>
          </p:nvPr>
        </p:nvSpPr>
        <p:spPr/>
        <p:txBody>
          <a:bodyPr>
            <a:normAutofit/>
          </a:bodyPr>
          <a:lstStyle/>
          <a:p>
            <a:r>
              <a:rPr lang="en-US" altLang="ja-JP" sz="1600" b="1" dirty="0"/>
              <a:t>Based on RAN4 LS (R5-192901), RAN5 applies MB relaxation into conformance test with following assumptions except for verdict for certification / validation.</a:t>
            </a:r>
          </a:p>
          <a:p>
            <a:pPr lvl="1"/>
            <a:r>
              <a:rPr lang="en-US" altLang="ja-JP" sz="1600" dirty="0"/>
              <a:t>MB relaxation value for each FR2 band are based on </a:t>
            </a:r>
            <a:r>
              <a:rPr lang="en-US" altLang="ja-JP" sz="1600" b="1" dirty="0"/>
              <a:t>“UE declaration”</a:t>
            </a:r>
            <a:r>
              <a:rPr lang="en-US" altLang="ja-JP" sz="1600" dirty="0"/>
              <a:t>.</a:t>
            </a:r>
          </a:p>
          <a:p>
            <a:pPr lvl="1"/>
            <a:r>
              <a:rPr lang="en-US" altLang="ja-JP" sz="1600" b="1" dirty="0"/>
              <a:t>“Verdict per band”</a:t>
            </a:r>
            <a:r>
              <a:rPr lang="en-US" altLang="ja-JP" sz="1600" dirty="0"/>
              <a:t>, which is same approach as legacy LTE.</a:t>
            </a:r>
          </a:p>
          <a:p>
            <a:endParaRPr kumimoji="1" lang="en-US" altLang="ja-JP" sz="1600" dirty="0"/>
          </a:p>
          <a:p>
            <a:r>
              <a:rPr lang="en-US" altLang="ja-JP" sz="1600" b="1" dirty="0"/>
              <a:t>Time plan</a:t>
            </a:r>
          </a:p>
          <a:p>
            <a:pPr lvl="1"/>
            <a:r>
              <a:rPr lang="en-US" altLang="ja-JP" sz="1600" dirty="0"/>
              <a:t>Pre meeting discussions	: 1) Proposed approach to remaining issues, 2) Raise additional issues</a:t>
            </a:r>
          </a:p>
          <a:p>
            <a:pPr lvl="1"/>
            <a:r>
              <a:rPr lang="en-US" altLang="ja-JP" sz="1600" dirty="0"/>
              <a:t>[RAN5#83]	(May-2019</a:t>
            </a:r>
            <a:r>
              <a:rPr lang="en-US" altLang="ja-JP" sz="1600" dirty="0" smtClean="0"/>
              <a:t>): </a:t>
            </a:r>
            <a:r>
              <a:rPr lang="en-US" altLang="ja-JP" sz="1600" dirty="0"/>
              <a:t>CR implementation to reflect agreements in this </a:t>
            </a:r>
            <a:r>
              <a:rPr lang="en-US" altLang="ja-JP" sz="1600" dirty="0" smtClean="0"/>
              <a:t>WF, Completion </a:t>
            </a:r>
            <a:r>
              <a:rPr lang="en-US" altLang="ja-JP" sz="1600" dirty="0"/>
              <a:t>target of MB relaxation </a:t>
            </a:r>
            <a:r>
              <a:rPr lang="en-US" altLang="ja-JP" sz="1600" b="1" dirty="0"/>
              <a:t>except for MU, </a:t>
            </a:r>
            <a:r>
              <a:rPr lang="en-US" altLang="ja-JP" sz="1600" b="1" dirty="0" smtClean="0"/>
              <a:t>TT</a:t>
            </a:r>
            <a:r>
              <a:rPr lang="en-US" altLang="ja-JP" sz="1600" dirty="0"/>
              <a:t>	</a:t>
            </a:r>
            <a:endParaRPr lang="en-US" altLang="ja-JP" sz="1600" dirty="0" smtClean="0"/>
          </a:p>
          <a:p>
            <a:pPr lvl="1"/>
            <a:endParaRPr lang="en-US" altLang="ja-JP" sz="1600" dirty="0"/>
          </a:p>
          <a:p>
            <a:r>
              <a:rPr lang="en-US" altLang="ja-JP" sz="1600" b="1" dirty="0"/>
              <a:t>Process of UE declaration (Definition of verdict is TBD.)</a:t>
            </a:r>
          </a:p>
          <a:p>
            <a:pPr lvl="1"/>
            <a:r>
              <a:rPr lang="en-US" altLang="ja-JP" sz="1600" dirty="0"/>
              <a:t>UE manufacturers declare each MB relaxation value to satisfy core requirement.</a:t>
            </a:r>
          </a:p>
          <a:p>
            <a:pPr lvl="1"/>
            <a:r>
              <a:rPr lang="en-US" altLang="ja-JP" sz="1600" dirty="0"/>
              <a:t>Test houses, labs implement declared value into TE by manual since there is no capability for this relaxation.</a:t>
            </a:r>
          </a:p>
          <a:p>
            <a:pPr lvl="1"/>
            <a:r>
              <a:rPr lang="en-US" altLang="ja-JP" sz="1600" dirty="0"/>
              <a:t>TE concludes verdict considering implemented declared value.</a:t>
            </a:r>
          </a:p>
          <a:p>
            <a:endParaRPr kumimoji="1" lang="en-US" altLang="ja-JP" sz="1600" dirty="0"/>
          </a:p>
          <a:p>
            <a:endParaRPr lang="en-US" altLang="ja-JP" sz="1600" dirty="0"/>
          </a:p>
          <a:p>
            <a:endParaRPr kumimoji="1" lang="ja-JP" altLang="en-US" sz="1600" dirty="0"/>
          </a:p>
        </p:txBody>
      </p:sp>
    </p:spTree>
    <p:extLst>
      <p:ext uri="{BB962C8B-B14F-4D97-AF65-F5344CB8AC3E}">
        <p14:creationId xmlns:p14="http://schemas.microsoft.com/office/powerpoint/2010/main" val="25466690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13F0019F-3EE5-48FB-A2BF-6A41253E40B6}"/>
              </a:ext>
            </a:extLst>
          </p:cNvPr>
          <p:cNvSpPr>
            <a:spLocks noGrp="1"/>
          </p:cNvSpPr>
          <p:nvPr>
            <p:ph type="title"/>
          </p:nvPr>
        </p:nvSpPr>
        <p:spPr/>
        <p:txBody>
          <a:bodyPr/>
          <a:lstStyle/>
          <a:p>
            <a:r>
              <a:rPr kumimoji="1" lang="en-US" altLang="ja-JP" dirty="0"/>
              <a:t>Remaining issues [1/3]</a:t>
            </a:r>
            <a:endParaRPr kumimoji="1" lang="ja-JP" altLang="en-US" dirty="0"/>
          </a:p>
        </p:txBody>
      </p:sp>
      <p:sp>
        <p:nvSpPr>
          <p:cNvPr id="3" name="スライド番号プレースホルダー 2">
            <a:extLst>
              <a:ext uri="{FF2B5EF4-FFF2-40B4-BE49-F238E27FC236}">
                <a16:creationId xmlns:a16="http://schemas.microsoft.com/office/drawing/2014/main" xmlns="" id="{2C87D95B-40B8-4C4A-B467-5C107752B39D}"/>
              </a:ext>
            </a:extLst>
          </p:cNvPr>
          <p:cNvSpPr>
            <a:spLocks noGrp="1"/>
          </p:cNvSpPr>
          <p:nvPr>
            <p:ph type="sldNum" sz="quarter" idx="12"/>
          </p:nvPr>
        </p:nvSpPr>
        <p:spPr/>
        <p:txBody>
          <a:bodyPr/>
          <a:lstStyle/>
          <a:p>
            <a:fld id="{652427A9-8496-45DB-9A35-9C4B5578787E}" type="slidenum">
              <a:rPr lang="ja-JP" altLang="en-US" smtClean="0"/>
              <a:pPr/>
              <a:t>3</a:t>
            </a:fld>
            <a:endParaRPr lang="ja-JP" altLang="en-US"/>
          </a:p>
        </p:txBody>
      </p:sp>
      <p:sp>
        <p:nvSpPr>
          <p:cNvPr id="4" name="コンテンツ プレースホルダー 3">
            <a:extLst>
              <a:ext uri="{FF2B5EF4-FFF2-40B4-BE49-F238E27FC236}">
                <a16:creationId xmlns:a16="http://schemas.microsoft.com/office/drawing/2014/main" xmlns="" id="{505304BF-1EBF-48B3-8B09-BE504D71410A}"/>
              </a:ext>
            </a:extLst>
          </p:cNvPr>
          <p:cNvSpPr>
            <a:spLocks noGrp="1"/>
          </p:cNvSpPr>
          <p:nvPr>
            <p:ph idx="1"/>
          </p:nvPr>
        </p:nvSpPr>
        <p:spPr/>
        <p:txBody>
          <a:bodyPr>
            <a:normAutofit/>
          </a:bodyPr>
          <a:lstStyle/>
          <a:p>
            <a:pPr marL="414900" indent="-342900">
              <a:buFont typeface="+mj-lt"/>
              <a:buAutoNum type="arabicPeriod"/>
            </a:pPr>
            <a:r>
              <a:rPr lang="en-US" altLang="ja-JP" sz="1600" b="1" dirty="0"/>
              <a:t>UE </a:t>
            </a:r>
            <a:r>
              <a:rPr lang="en-US" altLang="ja-JP" sz="1600" b="1" dirty="0" smtClean="0"/>
              <a:t>declaration</a:t>
            </a:r>
          </a:p>
          <a:p>
            <a:pPr marL="432000" lvl="1" indent="0">
              <a:buNone/>
            </a:pPr>
            <a:r>
              <a:rPr kumimoji="1" lang="en-US" altLang="ja-JP" sz="1600" dirty="0" smtClean="0"/>
              <a:t>1-1 How to declare MB relaxation value</a:t>
            </a:r>
          </a:p>
          <a:p>
            <a:pPr marL="792000" lvl="2" indent="0">
              <a:buNone/>
            </a:pPr>
            <a:r>
              <a:rPr lang="en-US" altLang="ja-JP" sz="1600" dirty="0" smtClean="0"/>
              <a:t>Agreement: TS </a:t>
            </a:r>
            <a:r>
              <a:rPr lang="en-US" altLang="ja-JP" sz="1600" dirty="0" smtClean="0"/>
              <a:t>38.522</a:t>
            </a:r>
          </a:p>
          <a:p>
            <a:pPr marL="426240" lvl="2" indent="0">
              <a:buNone/>
            </a:pPr>
            <a:r>
              <a:rPr lang="en-US" altLang="ja-JP" sz="1600" dirty="0" smtClean="0"/>
              <a:t>1-2 </a:t>
            </a:r>
            <a:r>
              <a:rPr lang="en-US" altLang="ja-JP" sz="1600" dirty="0" smtClean="0"/>
              <a:t>Whether </a:t>
            </a:r>
            <a:r>
              <a:rPr lang="en-US" altLang="ja-JP" sz="1600" dirty="0"/>
              <a:t>declared value can be updated</a:t>
            </a:r>
          </a:p>
          <a:p>
            <a:pPr marL="792000" lvl="2" indent="0">
              <a:buNone/>
            </a:pPr>
            <a:r>
              <a:rPr lang="en-US" altLang="ja-JP" sz="1600" dirty="0" smtClean="0"/>
              <a:t>Agreement: UE </a:t>
            </a:r>
            <a:r>
              <a:rPr lang="en-US" altLang="ja-JP" sz="1600" dirty="0"/>
              <a:t>declared value shall not be updated.</a:t>
            </a:r>
          </a:p>
          <a:p>
            <a:pPr marL="792000" lvl="2" indent="0">
              <a:buNone/>
            </a:pPr>
            <a:endParaRPr lang="en-US" altLang="ja-JP" sz="1600" dirty="0" smtClean="0"/>
          </a:p>
          <a:p>
            <a:pPr marL="457200" lvl="1" indent="-342900">
              <a:buClr>
                <a:schemeClr val="accent1"/>
              </a:buClr>
              <a:buFont typeface="+mj-lt"/>
              <a:buAutoNum type="arabicPeriod" startAt="2"/>
            </a:pPr>
            <a:r>
              <a:rPr lang="en-US" altLang="ja-JP" sz="1600" b="1" dirty="0" smtClean="0"/>
              <a:t>Definition of Verdict</a:t>
            </a:r>
          </a:p>
          <a:p>
            <a:pPr marL="792000" lvl="2" indent="0">
              <a:buNone/>
            </a:pPr>
            <a:r>
              <a:rPr kumimoji="1" lang="en-US" altLang="ja-JP" sz="1600" dirty="0" smtClean="0"/>
              <a:t>Whether testing all FR2 bands at the same time with same TE is required</a:t>
            </a:r>
            <a:r>
              <a:rPr kumimoji="1" lang="en-US" altLang="ja-JP" sz="1600" dirty="0" smtClean="0"/>
              <a:t>?</a:t>
            </a:r>
          </a:p>
          <a:p>
            <a:pPr marL="792000" lvl="2" indent="0">
              <a:buNone/>
            </a:pPr>
            <a:r>
              <a:rPr lang="en-US" altLang="ja-JP" sz="1600" dirty="0" smtClean="0"/>
              <a:t>Agreement</a:t>
            </a:r>
            <a:r>
              <a:rPr lang="en-US" altLang="ja-JP" sz="1600" dirty="0"/>
              <a:t>:  Not required to use same TE. UE needs to report the same MB Relaxation values for all supported bands. UE declared value shall not be updated. Recommend certified bodies to cross check with other certification body organizations. Final decision can be up to certification body.</a:t>
            </a:r>
            <a:endParaRPr kumimoji="1" lang="en-US" altLang="ja-JP" sz="1600" dirty="0" smtClean="0"/>
          </a:p>
          <a:p>
            <a:pPr marL="72000" indent="0">
              <a:buNone/>
            </a:pPr>
            <a:endParaRPr lang="en-US" altLang="ja-JP" sz="1600" dirty="0"/>
          </a:p>
          <a:p>
            <a:pPr marL="414900" indent="-342900">
              <a:buFont typeface="+mj-lt"/>
              <a:buAutoNum type="arabicPeriod" startAt="3"/>
            </a:pPr>
            <a:r>
              <a:rPr lang="en-US" altLang="ja-JP" sz="1600" b="1" dirty="0"/>
              <a:t>MU, TT, SNR estimation</a:t>
            </a:r>
          </a:p>
          <a:p>
            <a:pPr marL="432000" lvl="1" indent="0">
              <a:buNone/>
            </a:pPr>
            <a:r>
              <a:rPr lang="en-US" altLang="ja-JP" sz="1600" dirty="0"/>
              <a:t> </a:t>
            </a:r>
            <a:r>
              <a:rPr lang="en-US" altLang="ja-JP" sz="1600" dirty="0" smtClean="0"/>
              <a:t> 3-1 Whether </a:t>
            </a:r>
            <a:r>
              <a:rPr lang="en-US" altLang="ja-JP" sz="1600" dirty="0"/>
              <a:t>MU</a:t>
            </a:r>
            <a:r>
              <a:rPr lang="en-US" altLang="ja-JP" sz="1600" baseline="-25000" dirty="0"/>
              <a:t>MB</a:t>
            </a:r>
            <a:r>
              <a:rPr lang="en-US" altLang="ja-JP" sz="1600" dirty="0"/>
              <a:t> = </a:t>
            </a:r>
            <a:r>
              <a:rPr lang="en-US" altLang="ja-JP" sz="1600" dirty="0" smtClean="0"/>
              <a:t>MU</a:t>
            </a:r>
            <a:r>
              <a:rPr lang="en-US" altLang="ja-JP" sz="1600" baseline="-25000" dirty="0" smtClean="0"/>
              <a:t>SB</a:t>
            </a:r>
            <a:r>
              <a:rPr lang="en-US" altLang="ja-JP" sz="1600" dirty="0"/>
              <a:t> </a:t>
            </a:r>
            <a:r>
              <a:rPr lang="en-US" altLang="ja-JP" sz="1600" dirty="0" smtClean="0"/>
              <a:t>for each TC</a:t>
            </a:r>
            <a:r>
              <a:rPr lang="en-US" altLang="ja-JP" sz="1600" dirty="0" smtClean="0"/>
              <a:t>.  Agreement</a:t>
            </a:r>
            <a:r>
              <a:rPr lang="en-US" altLang="ja-JP" sz="1600" dirty="0"/>
              <a:t>: MU</a:t>
            </a:r>
            <a:r>
              <a:rPr lang="en-US" altLang="ja-JP" sz="1600" baseline="-25000" dirty="0"/>
              <a:t>MB</a:t>
            </a:r>
            <a:r>
              <a:rPr lang="en-US" altLang="ja-JP" sz="1600" dirty="0"/>
              <a:t> = MU</a:t>
            </a:r>
            <a:r>
              <a:rPr lang="en-US" altLang="ja-JP" sz="1600" baseline="-25000" dirty="0"/>
              <a:t>SB</a:t>
            </a:r>
            <a:r>
              <a:rPr lang="en-US" altLang="ja-JP" sz="1600" dirty="0"/>
              <a:t> </a:t>
            </a:r>
            <a:endParaRPr lang="en-US" altLang="ja-JP" sz="1600" dirty="0" smtClean="0"/>
          </a:p>
          <a:p>
            <a:pPr marL="432000" lvl="1" indent="0">
              <a:buNone/>
            </a:pPr>
            <a:r>
              <a:rPr lang="en-US" altLang="ja-JP" sz="1600" dirty="0"/>
              <a:t> </a:t>
            </a:r>
            <a:r>
              <a:rPr lang="en-US" altLang="ja-JP" sz="1600" dirty="0" smtClean="0"/>
              <a:t> 3-2 Whether TT</a:t>
            </a:r>
            <a:r>
              <a:rPr lang="en-US" altLang="ja-JP" sz="1600" baseline="-25000" dirty="0" smtClean="0"/>
              <a:t>MB</a:t>
            </a:r>
            <a:r>
              <a:rPr lang="en-US" altLang="ja-JP" sz="1600" dirty="0" smtClean="0"/>
              <a:t> </a:t>
            </a:r>
            <a:r>
              <a:rPr lang="en-US" altLang="ja-JP" sz="1600" dirty="0"/>
              <a:t>= TT</a:t>
            </a:r>
            <a:r>
              <a:rPr lang="en-US" altLang="ja-JP" sz="1600" baseline="-25000" dirty="0"/>
              <a:t>SB</a:t>
            </a:r>
            <a:r>
              <a:rPr lang="en-US" altLang="ja-JP" sz="1600" dirty="0"/>
              <a:t> for each TC</a:t>
            </a:r>
            <a:r>
              <a:rPr lang="en-US" altLang="ja-JP" sz="1600" dirty="0"/>
              <a:t>. Agreement</a:t>
            </a:r>
            <a:r>
              <a:rPr lang="en-US" altLang="ja-JP" sz="1600" dirty="0" smtClean="0"/>
              <a:t>: </a:t>
            </a:r>
            <a:r>
              <a:rPr lang="en-US" altLang="ja-JP" sz="1600" dirty="0"/>
              <a:t>TT</a:t>
            </a:r>
            <a:r>
              <a:rPr lang="en-US" altLang="ja-JP" sz="1600" baseline="-25000" dirty="0"/>
              <a:t>MB</a:t>
            </a:r>
            <a:r>
              <a:rPr lang="en-US" altLang="ja-JP" sz="1600" dirty="0"/>
              <a:t> = TT</a:t>
            </a:r>
            <a:r>
              <a:rPr lang="en-US" altLang="ja-JP" sz="1600" baseline="-25000" dirty="0"/>
              <a:t>SB</a:t>
            </a:r>
            <a:r>
              <a:rPr lang="en-US" altLang="ja-JP" sz="1600" dirty="0"/>
              <a:t> </a:t>
            </a:r>
            <a:endParaRPr lang="en-US" altLang="ja-JP" sz="1600" dirty="0"/>
          </a:p>
          <a:p>
            <a:pPr marL="432000" lvl="1" indent="0">
              <a:buNone/>
            </a:pPr>
            <a:r>
              <a:rPr lang="en-US" altLang="ja-JP" sz="1600" dirty="0" smtClean="0"/>
              <a:t>  3-3 Whether </a:t>
            </a:r>
            <a:r>
              <a:rPr lang="en-US" altLang="ja-JP" sz="1600" dirty="0"/>
              <a:t>SNR </a:t>
            </a:r>
            <a:r>
              <a:rPr lang="en-US" altLang="ja-JP" sz="1600" dirty="0" smtClean="0"/>
              <a:t>estimation is required for MB TCs (or estimation of SB can be </a:t>
            </a:r>
            <a:r>
              <a:rPr lang="en-US" altLang="ja-JP" sz="1600" dirty="0" err="1" smtClean="0"/>
              <a:t>resued</a:t>
            </a:r>
            <a:r>
              <a:rPr lang="en-US" altLang="ja-JP" sz="1600" dirty="0" smtClean="0"/>
              <a:t> to MB TCs</a:t>
            </a:r>
            <a:r>
              <a:rPr lang="en-US" altLang="ja-JP" sz="1600" dirty="0" smtClean="0"/>
              <a:t>) Agreement: No</a:t>
            </a:r>
            <a:endParaRPr lang="en-US" altLang="ja-JP" sz="1600" dirty="0"/>
          </a:p>
        </p:txBody>
      </p:sp>
    </p:spTree>
    <p:extLst>
      <p:ext uri="{BB962C8B-B14F-4D97-AF65-F5344CB8AC3E}">
        <p14:creationId xmlns:p14="http://schemas.microsoft.com/office/powerpoint/2010/main" val="22150133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13F0019F-3EE5-48FB-A2BF-6A41253E40B6}"/>
              </a:ext>
            </a:extLst>
          </p:cNvPr>
          <p:cNvSpPr>
            <a:spLocks noGrp="1"/>
          </p:cNvSpPr>
          <p:nvPr>
            <p:ph type="title"/>
          </p:nvPr>
        </p:nvSpPr>
        <p:spPr/>
        <p:txBody>
          <a:bodyPr/>
          <a:lstStyle/>
          <a:p>
            <a:r>
              <a:rPr kumimoji="1" lang="en-US" altLang="ja-JP" dirty="0"/>
              <a:t>Remaining issues </a:t>
            </a:r>
            <a:r>
              <a:rPr kumimoji="1" lang="en-US" altLang="ja-JP" dirty="0" smtClean="0"/>
              <a:t>[2/3</a:t>
            </a:r>
            <a:r>
              <a:rPr kumimoji="1" lang="en-US" altLang="ja-JP" dirty="0"/>
              <a:t>]</a:t>
            </a:r>
            <a:endParaRPr kumimoji="1" lang="ja-JP" altLang="en-US" dirty="0"/>
          </a:p>
        </p:txBody>
      </p:sp>
      <p:sp>
        <p:nvSpPr>
          <p:cNvPr id="3" name="スライド番号プレースホルダー 2">
            <a:extLst>
              <a:ext uri="{FF2B5EF4-FFF2-40B4-BE49-F238E27FC236}">
                <a16:creationId xmlns:a16="http://schemas.microsoft.com/office/drawing/2014/main" xmlns="" id="{2C87D95B-40B8-4C4A-B467-5C107752B39D}"/>
              </a:ext>
            </a:extLst>
          </p:cNvPr>
          <p:cNvSpPr>
            <a:spLocks noGrp="1"/>
          </p:cNvSpPr>
          <p:nvPr>
            <p:ph type="sldNum" sz="quarter" idx="12"/>
          </p:nvPr>
        </p:nvSpPr>
        <p:spPr/>
        <p:txBody>
          <a:bodyPr/>
          <a:lstStyle/>
          <a:p>
            <a:fld id="{652427A9-8496-45DB-9A35-9C4B5578787E}" type="slidenum">
              <a:rPr lang="ja-JP" altLang="en-US" smtClean="0"/>
              <a:pPr/>
              <a:t>4</a:t>
            </a:fld>
            <a:endParaRPr lang="ja-JP" altLang="en-US"/>
          </a:p>
        </p:txBody>
      </p:sp>
      <p:sp>
        <p:nvSpPr>
          <p:cNvPr id="4" name="コンテンツ プレースホルダー 3">
            <a:extLst>
              <a:ext uri="{FF2B5EF4-FFF2-40B4-BE49-F238E27FC236}">
                <a16:creationId xmlns:a16="http://schemas.microsoft.com/office/drawing/2014/main" xmlns="" id="{505304BF-1EBF-48B3-8B09-BE504D71410A}"/>
              </a:ext>
            </a:extLst>
          </p:cNvPr>
          <p:cNvSpPr>
            <a:spLocks noGrp="1"/>
          </p:cNvSpPr>
          <p:nvPr>
            <p:ph idx="1"/>
          </p:nvPr>
        </p:nvSpPr>
        <p:spPr/>
        <p:txBody>
          <a:bodyPr>
            <a:normAutofit fontScale="92500" lnSpcReduction="10000"/>
          </a:bodyPr>
          <a:lstStyle/>
          <a:p>
            <a:pPr marL="414900" indent="-342900">
              <a:buFont typeface="+mj-lt"/>
              <a:buAutoNum type="arabicPeriod" startAt="4"/>
            </a:pPr>
            <a:r>
              <a:rPr kumimoji="1" lang="en-US" altLang="ja-JP" sz="1600" b="1" dirty="0" smtClean="0"/>
              <a:t>Spec </a:t>
            </a:r>
            <a:r>
              <a:rPr kumimoji="1" lang="en-US" altLang="ja-JP" sz="1600" b="1" dirty="0" smtClean="0"/>
              <a:t>structure</a:t>
            </a:r>
            <a:endParaRPr lang="en-US" altLang="ja-JP" sz="1600" b="1" dirty="0"/>
          </a:p>
          <a:p>
            <a:pPr marL="72000" indent="0">
              <a:buNone/>
            </a:pPr>
            <a:r>
              <a:rPr lang="en-US" altLang="ja-JP" sz="1600" b="1" dirty="0" smtClean="0"/>
              <a:t>	</a:t>
            </a:r>
            <a:r>
              <a:rPr lang="en-US" altLang="ja-JP" sz="1600" dirty="0" smtClean="0"/>
              <a:t>4-1 Test applicability for each TC (TC without MB relaxation and TC with MB relaxation</a:t>
            </a:r>
            <a:r>
              <a:rPr lang="en-US" altLang="ja-JP" sz="1600" dirty="0" smtClean="0"/>
              <a:t>)</a:t>
            </a:r>
          </a:p>
          <a:p>
            <a:pPr marL="72000" indent="0">
              <a:buNone/>
            </a:pPr>
            <a:r>
              <a:rPr lang="en-US" altLang="ja-JP" sz="1600" dirty="0" smtClean="0"/>
              <a:t>	       Agreement: Single Test Case</a:t>
            </a:r>
            <a:endParaRPr lang="en-US" altLang="ja-JP" sz="1600" dirty="0" smtClean="0"/>
          </a:p>
          <a:p>
            <a:pPr marL="72000" indent="0">
              <a:buNone/>
            </a:pPr>
            <a:r>
              <a:rPr lang="en-US" altLang="ja-JP" sz="1600" dirty="0"/>
              <a:t>	</a:t>
            </a:r>
            <a:r>
              <a:rPr lang="en-US" altLang="ja-JP" sz="1600" dirty="0" smtClean="0"/>
              <a:t>4-2 Test procedure for MB should </a:t>
            </a:r>
            <a:r>
              <a:rPr lang="en-US" altLang="ja-JP" sz="1600" dirty="0"/>
              <a:t>be updated. Whether following points to be captured in the procedure.</a:t>
            </a:r>
          </a:p>
          <a:p>
            <a:pPr marL="72000" indent="0">
              <a:buNone/>
            </a:pPr>
            <a:r>
              <a:rPr lang="en-US" altLang="ja-JP" sz="1600" dirty="0" smtClean="0"/>
              <a:t>		1</a:t>
            </a:r>
            <a:r>
              <a:rPr lang="en-US" altLang="ja-JP" sz="1600" dirty="0"/>
              <a:t>) Process of UE </a:t>
            </a:r>
            <a:r>
              <a:rPr lang="en-US" altLang="ja-JP" sz="1600" dirty="0" smtClean="0"/>
              <a:t>declaration</a:t>
            </a:r>
          </a:p>
          <a:p>
            <a:pPr marL="72000" indent="0">
              <a:buNone/>
            </a:pPr>
            <a:r>
              <a:rPr lang="en-US" altLang="ja-JP" sz="1600" dirty="0"/>
              <a:t>	</a:t>
            </a:r>
            <a:r>
              <a:rPr lang="en-US" altLang="ja-JP" sz="1600" dirty="0" smtClean="0"/>
              <a:t>	2</a:t>
            </a:r>
            <a:r>
              <a:rPr lang="en-US" altLang="ja-JP" sz="1600" dirty="0"/>
              <a:t>) Process of implementing declared value into </a:t>
            </a:r>
            <a:r>
              <a:rPr lang="en-US" altLang="ja-JP" sz="1600" dirty="0" smtClean="0"/>
              <a:t>TE</a:t>
            </a:r>
          </a:p>
          <a:p>
            <a:pPr marL="72000" indent="0">
              <a:buNone/>
            </a:pPr>
            <a:r>
              <a:rPr lang="en-US" altLang="ja-JP" sz="1600" dirty="0"/>
              <a:t>	</a:t>
            </a:r>
            <a:r>
              <a:rPr lang="en-US" altLang="ja-JP" sz="1600" dirty="0" smtClean="0"/>
              <a:t>	3</a:t>
            </a:r>
            <a:r>
              <a:rPr lang="en-US" altLang="ja-JP" sz="1600" dirty="0"/>
              <a:t>) </a:t>
            </a:r>
            <a:r>
              <a:rPr lang="en-US" altLang="ja-JP" sz="1600" dirty="0" smtClean="0"/>
              <a:t>Other</a:t>
            </a:r>
          </a:p>
          <a:p>
            <a:pPr marL="72000" indent="0">
              <a:buNone/>
            </a:pPr>
            <a:r>
              <a:rPr lang="en-US" altLang="ja-JP" sz="1600" dirty="0"/>
              <a:t>	</a:t>
            </a:r>
            <a:r>
              <a:rPr lang="en-US" altLang="ja-JP" sz="1600" dirty="0" smtClean="0"/>
              <a:t>       Agreement</a:t>
            </a:r>
            <a:r>
              <a:rPr lang="en-US" altLang="ja-JP" sz="1600" dirty="0"/>
              <a:t>: Add the note to declare MB value per band in MB relaxation table 6.2.1.2.5-3. </a:t>
            </a:r>
          </a:p>
          <a:p>
            <a:pPr marL="72000" indent="0">
              <a:buNone/>
            </a:pPr>
            <a:r>
              <a:rPr lang="en-US" altLang="ja-JP" sz="1600" dirty="0"/>
              <a:t>   </a:t>
            </a:r>
            <a:r>
              <a:rPr lang="en-US" altLang="ja-JP" sz="1600" dirty="0" smtClean="0"/>
              <a:t>	       Note </a:t>
            </a:r>
            <a:r>
              <a:rPr lang="en-US" altLang="ja-JP" sz="1600" dirty="0"/>
              <a:t>1: MR is the multiband relaxation value declared by the UE for the tested band in table TBD of TS 38.522. This declaration shall fulfill the requirements in clause 6.2.1.1.3.3</a:t>
            </a:r>
          </a:p>
          <a:p>
            <a:pPr marL="72000" indent="0">
              <a:buNone/>
            </a:pPr>
            <a:r>
              <a:rPr lang="en-US" altLang="ja-JP" sz="1600" dirty="0"/>
              <a:t>      </a:t>
            </a:r>
            <a:r>
              <a:rPr lang="en-US" altLang="ja-JP" sz="1600" dirty="0" smtClean="0"/>
              <a:t>                     Note </a:t>
            </a:r>
            <a:r>
              <a:rPr lang="en-US" altLang="ja-JP" sz="1600" dirty="0"/>
              <a:t>2: For a multi-band UE, the final verdict of this test cannot be assigned until all the declared bands have been tested unless ΔMB = 0 for all bands</a:t>
            </a:r>
          </a:p>
          <a:p>
            <a:pPr marL="72000" indent="0">
              <a:buNone/>
            </a:pPr>
            <a:r>
              <a:rPr lang="en-US" altLang="ja-JP" sz="1600" dirty="0"/>
              <a:t>      </a:t>
            </a:r>
            <a:r>
              <a:rPr lang="en-US" altLang="ja-JP" sz="1600" dirty="0" smtClean="0"/>
              <a:t>	       Note </a:t>
            </a:r>
            <a:r>
              <a:rPr lang="en-US" altLang="ja-JP" sz="1600" dirty="0"/>
              <a:t>3: For a single band UE, ΔMB is zero. </a:t>
            </a:r>
            <a:endParaRPr lang="en-US" altLang="ja-JP" sz="1600" dirty="0" smtClean="0"/>
          </a:p>
          <a:p>
            <a:pPr marL="72000" indent="0">
              <a:buNone/>
            </a:pPr>
            <a:r>
              <a:rPr lang="en-US" altLang="ja-JP" sz="1600" dirty="0"/>
              <a:t>	4-3 Description of test requirement</a:t>
            </a:r>
          </a:p>
          <a:p>
            <a:pPr marL="72000" indent="0">
              <a:buNone/>
            </a:pPr>
            <a:r>
              <a:rPr lang="en-US" altLang="ja-JP" sz="1600" dirty="0" smtClean="0"/>
              <a:t>		How </a:t>
            </a:r>
            <a:r>
              <a:rPr lang="en-US" altLang="ja-JP" sz="1600" dirty="0"/>
              <a:t>to apply MB relaxation into test requirement. (e.g. 22.4 – TT – MB</a:t>
            </a:r>
            <a:r>
              <a:rPr lang="en-US" altLang="ja-JP" sz="1600" dirty="0" smtClean="0"/>
              <a:t>)?</a:t>
            </a:r>
          </a:p>
          <a:p>
            <a:pPr marL="72000" indent="0">
              <a:buNone/>
            </a:pPr>
            <a:r>
              <a:rPr lang="en-US" altLang="ja-JP" sz="1600" dirty="0"/>
              <a:t>	</a:t>
            </a:r>
            <a:r>
              <a:rPr lang="en-US" altLang="ja-JP" sz="1600" dirty="0" smtClean="0"/>
              <a:t>       Agreement: </a:t>
            </a:r>
            <a:r>
              <a:rPr lang="mr-IN" altLang="ja-JP" sz="1600" dirty="0"/>
              <a:t>22.4 - TT - ΔMB</a:t>
            </a:r>
            <a:endParaRPr lang="en-US" altLang="ja-JP" sz="1600" dirty="0" smtClean="0"/>
          </a:p>
          <a:p>
            <a:pPr marL="72000" indent="0">
              <a:buNone/>
            </a:pPr>
            <a:r>
              <a:rPr lang="en-US" altLang="ja-JP" sz="1600" dirty="0"/>
              <a:t>	</a:t>
            </a:r>
            <a:r>
              <a:rPr lang="en-US" altLang="ja-JP" sz="1600" dirty="0" smtClean="0"/>
              <a:t>4-4 </a:t>
            </a:r>
            <a:r>
              <a:rPr lang="en-US" altLang="ja-JP" sz="1600" dirty="0" smtClean="0"/>
              <a:t>Whether additional TCs for MB relaxation are required except for TCs captured in the latest WP - MOP (EIRP, TRP, SC), MPR, A-MPR, configured output power, [ACLR</a:t>
            </a:r>
            <a:r>
              <a:rPr lang="en-US" altLang="ja-JP" sz="1600" dirty="0" smtClean="0"/>
              <a:t>?]…</a:t>
            </a:r>
          </a:p>
          <a:p>
            <a:pPr marL="72000" indent="0">
              <a:buNone/>
            </a:pPr>
            <a:r>
              <a:rPr lang="en-US" altLang="ja-JP" sz="1600" dirty="0"/>
              <a:t>	       Agreement: Any Test Cases that require power measurement of Min Peak EIRP and Spherical Coverage</a:t>
            </a:r>
            <a:endParaRPr lang="en-US" altLang="ja-JP" sz="1600" dirty="0" smtClean="0"/>
          </a:p>
        </p:txBody>
      </p:sp>
    </p:spTree>
    <p:extLst>
      <p:ext uri="{BB962C8B-B14F-4D97-AF65-F5344CB8AC3E}">
        <p14:creationId xmlns:p14="http://schemas.microsoft.com/office/powerpoint/2010/main" val="7629494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xmlns="" id="{13F0019F-3EE5-48FB-A2BF-6A41253E40B6}"/>
              </a:ext>
            </a:extLst>
          </p:cNvPr>
          <p:cNvSpPr>
            <a:spLocks noGrp="1"/>
          </p:cNvSpPr>
          <p:nvPr>
            <p:ph type="title"/>
          </p:nvPr>
        </p:nvSpPr>
        <p:spPr/>
        <p:txBody>
          <a:bodyPr/>
          <a:lstStyle/>
          <a:p>
            <a:r>
              <a:rPr kumimoji="1" lang="en-US" altLang="ja-JP" dirty="0"/>
              <a:t>Remaining issues </a:t>
            </a:r>
            <a:r>
              <a:rPr kumimoji="1" lang="en-US" altLang="ja-JP" dirty="0" smtClean="0"/>
              <a:t>[3/3</a:t>
            </a:r>
            <a:r>
              <a:rPr kumimoji="1" lang="en-US" altLang="ja-JP" dirty="0"/>
              <a:t>]</a:t>
            </a:r>
            <a:endParaRPr kumimoji="1" lang="ja-JP" altLang="en-US" dirty="0"/>
          </a:p>
        </p:txBody>
      </p:sp>
      <p:sp>
        <p:nvSpPr>
          <p:cNvPr id="3" name="スライド番号プレースホルダー 2">
            <a:extLst>
              <a:ext uri="{FF2B5EF4-FFF2-40B4-BE49-F238E27FC236}">
                <a16:creationId xmlns:a16="http://schemas.microsoft.com/office/drawing/2014/main" xmlns="" id="{2C87D95B-40B8-4C4A-B467-5C107752B39D}"/>
              </a:ext>
            </a:extLst>
          </p:cNvPr>
          <p:cNvSpPr>
            <a:spLocks noGrp="1"/>
          </p:cNvSpPr>
          <p:nvPr>
            <p:ph type="sldNum" sz="quarter" idx="12"/>
          </p:nvPr>
        </p:nvSpPr>
        <p:spPr/>
        <p:txBody>
          <a:bodyPr/>
          <a:lstStyle/>
          <a:p>
            <a:fld id="{652427A9-8496-45DB-9A35-9C4B5578787E}" type="slidenum">
              <a:rPr lang="ja-JP" altLang="en-US" smtClean="0"/>
              <a:pPr/>
              <a:t>5</a:t>
            </a:fld>
            <a:endParaRPr lang="ja-JP" altLang="en-US"/>
          </a:p>
        </p:txBody>
      </p:sp>
      <p:sp>
        <p:nvSpPr>
          <p:cNvPr id="4" name="コンテンツ プレースホルダー 3">
            <a:extLst>
              <a:ext uri="{FF2B5EF4-FFF2-40B4-BE49-F238E27FC236}">
                <a16:creationId xmlns:a16="http://schemas.microsoft.com/office/drawing/2014/main" xmlns="" id="{505304BF-1EBF-48B3-8B09-BE504D71410A}"/>
              </a:ext>
            </a:extLst>
          </p:cNvPr>
          <p:cNvSpPr>
            <a:spLocks noGrp="1"/>
          </p:cNvSpPr>
          <p:nvPr>
            <p:ph idx="1"/>
          </p:nvPr>
        </p:nvSpPr>
        <p:spPr/>
        <p:txBody>
          <a:bodyPr>
            <a:normAutofit fontScale="77500" lnSpcReduction="20000"/>
          </a:bodyPr>
          <a:lstStyle/>
          <a:p>
            <a:pPr marL="414900" indent="-342900">
              <a:buFont typeface="+mj-lt"/>
              <a:buAutoNum type="arabicPeriod" startAt="5"/>
            </a:pPr>
            <a:r>
              <a:rPr lang="en-US" altLang="ja-JP" sz="1600" b="1" dirty="0" smtClean="0"/>
              <a:t>TE </a:t>
            </a:r>
            <a:r>
              <a:rPr lang="en-US" altLang="ja-JP" sz="1600" b="1" dirty="0" smtClean="0"/>
              <a:t>Implementation</a:t>
            </a:r>
          </a:p>
          <a:p>
            <a:pPr marL="72000" indent="0">
              <a:buNone/>
            </a:pPr>
            <a:r>
              <a:rPr lang="en-US" altLang="ja-JP" sz="1600" dirty="0"/>
              <a:t>	5-1 Whether should discuss this topic in RAN5 (or this topic should be TE implementation matter</a:t>
            </a:r>
            <a:r>
              <a:rPr lang="en-US" altLang="ja-JP" sz="1600" dirty="0" smtClean="0"/>
              <a:t>.)</a:t>
            </a:r>
          </a:p>
          <a:p>
            <a:pPr marL="72000" indent="0">
              <a:buNone/>
            </a:pPr>
            <a:r>
              <a:rPr lang="en-US" altLang="ja-JP" sz="1600" dirty="0"/>
              <a:t>	       Agreement: Not Applicable. MB values should be recorded by certified body.</a:t>
            </a:r>
            <a:endParaRPr lang="en-US" altLang="ja-JP" sz="1600" dirty="0" smtClean="0"/>
          </a:p>
          <a:p>
            <a:pPr marL="72000" indent="0">
              <a:buNone/>
            </a:pPr>
            <a:r>
              <a:rPr lang="en-US" altLang="ja-JP" sz="1600" dirty="0"/>
              <a:t>	5-2 Necessity to capture supporting FR2 bands and declared relaxation value for all FR2 bands.</a:t>
            </a:r>
          </a:p>
          <a:p>
            <a:pPr marL="1352160" indent="0">
              <a:buNone/>
            </a:pPr>
            <a:r>
              <a:rPr lang="en-US" altLang="ja-JP" sz="1600" dirty="0" smtClean="0"/>
              <a:t>[</a:t>
            </a:r>
            <a:r>
              <a:rPr lang="en-US" altLang="ja-JP" sz="1600" dirty="0"/>
              <a:t>E.g.] UE supports 3 FR2 bands (n257, n260, n261), and conduct n257 testing.</a:t>
            </a:r>
          </a:p>
          <a:p>
            <a:pPr marL="1352160" indent="0">
              <a:buNone/>
            </a:pPr>
            <a:r>
              <a:rPr lang="en-US" altLang="ja-JP" sz="1600" dirty="0"/>
              <a:t>TC : MOP (Spherical Coverage, MB FR2 bands)</a:t>
            </a:r>
          </a:p>
          <a:p>
            <a:pPr marL="1352160" indent="0">
              <a:buNone/>
            </a:pPr>
            <a:r>
              <a:rPr lang="en-US" altLang="ja-JP" sz="1600" dirty="0"/>
              <a:t>Verdict : PASS (Band n257)</a:t>
            </a:r>
          </a:p>
          <a:p>
            <a:pPr marL="1352160" indent="0">
              <a:buNone/>
            </a:pPr>
            <a:r>
              <a:rPr lang="en-US" altLang="ja-JP" sz="1600" dirty="0"/>
              <a:t>Declared relaxation value : 0.3 dB (n257), 0.1 dB (n260), 1.0dB (</a:t>
            </a:r>
            <a:r>
              <a:rPr lang="en-US" altLang="ja-JP" sz="1600" dirty="0" smtClean="0"/>
              <a:t>n261) </a:t>
            </a:r>
          </a:p>
          <a:p>
            <a:pPr marL="1352160" indent="0">
              <a:buNone/>
            </a:pPr>
            <a:r>
              <a:rPr lang="en-US" altLang="ja-JP" sz="1600" dirty="0" smtClean="0"/>
              <a:t>Agreement</a:t>
            </a:r>
            <a:r>
              <a:rPr lang="en-US" altLang="ja-JP" sz="1600" dirty="0"/>
              <a:t>: Not Applicable. </a:t>
            </a:r>
            <a:endParaRPr kumimoji="1" lang="en-US" altLang="ja-JP" sz="1600" dirty="0"/>
          </a:p>
          <a:p>
            <a:pPr marL="414900" indent="-342900">
              <a:buFont typeface="+mj-lt"/>
              <a:buAutoNum type="arabicPeriod" startAt="6"/>
            </a:pPr>
            <a:r>
              <a:rPr lang="en-US" altLang="ja-JP" sz="1600" dirty="0" smtClean="0"/>
              <a:t>Certification/Validation</a:t>
            </a:r>
            <a:endParaRPr lang="en-US" altLang="ja-JP" sz="1600" dirty="0"/>
          </a:p>
          <a:p>
            <a:pPr marL="72000" indent="0">
              <a:buNone/>
            </a:pPr>
            <a:r>
              <a:rPr lang="en-US" altLang="ja-JP" sz="1600" dirty="0"/>
              <a:t>	6-1 After completion of RAN5 work, it is required to send LS to certification bodies (e.g. GCF CAG, PTCRB</a:t>
            </a:r>
            <a:r>
              <a:rPr lang="en-US" altLang="ja-JP" sz="1600" dirty="0" smtClean="0"/>
              <a:t>).</a:t>
            </a:r>
          </a:p>
          <a:p>
            <a:pPr marL="72000" indent="0">
              <a:buNone/>
            </a:pPr>
            <a:r>
              <a:rPr lang="en-US" altLang="ja-JP" sz="1600" dirty="0"/>
              <a:t> </a:t>
            </a:r>
            <a:r>
              <a:rPr lang="en-US" altLang="ja-JP" sz="1600" dirty="0" smtClean="0"/>
              <a:t>                       Agreement: </a:t>
            </a:r>
          </a:p>
          <a:p>
            <a:pPr marL="72000" indent="0">
              <a:buNone/>
            </a:pPr>
            <a:r>
              <a:rPr lang="en-US" altLang="ja-JP" sz="1600" dirty="0" smtClean="0"/>
              <a:t>1</a:t>
            </a:r>
            <a:r>
              <a:rPr lang="en-US" altLang="ja-JP" sz="1600" dirty="0"/>
              <a:t>. For certification, UE declares all supported bands to certification body</a:t>
            </a:r>
          </a:p>
          <a:p>
            <a:pPr marL="72000" indent="0">
              <a:buNone/>
            </a:pPr>
            <a:r>
              <a:rPr lang="en-US" altLang="ja-JP" sz="1600" dirty="0"/>
              <a:t>2. Option 2.1 For certification, UE needs to report the same MB relaxation values for all supported bands to all certification bodies</a:t>
            </a:r>
          </a:p>
          <a:p>
            <a:pPr marL="72000" indent="0">
              <a:buNone/>
            </a:pPr>
            <a:r>
              <a:rPr lang="en-US" altLang="ja-JP" sz="1600" dirty="0"/>
              <a:t>    Option 2.2 Certification body requires to test all support bands</a:t>
            </a:r>
          </a:p>
          <a:p>
            <a:pPr marL="72000" indent="0">
              <a:buNone/>
            </a:pPr>
            <a:r>
              <a:rPr lang="en-US" altLang="ja-JP" sz="1600" dirty="0"/>
              <a:t>3. For certification, UE requires to pass all declared supported bands.</a:t>
            </a:r>
          </a:p>
          <a:p>
            <a:pPr marL="72000" indent="0">
              <a:buNone/>
            </a:pPr>
            <a:r>
              <a:rPr lang="en-US" altLang="ja-JP" sz="1600" dirty="0"/>
              <a:t>4. For certification, verdict shall be per band for all UE declared support bands under two conditions:</a:t>
            </a:r>
          </a:p>
          <a:p>
            <a:pPr marL="72000" indent="0">
              <a:buNone/>
            </a:pPr>
            <a:r>
              <a:rPr lang="en-US" altLang="ja-JP" sz="1600" dirty="0"/>
              <a:t>- Option 1 All the declared bands shall be tested.</a:t>
            </a:r>
          </a:p>
          <a:p>
            <a:pPr marL="72000" indent="0">
              <a:buNone/>
            </a:pPr>
            <a:r>
              <a:rPr lang="en-US" altLang="ja-JP" sz="1600" dirty="0"/>
              <a:t>- Option 2 All the bands shall be tested.</a:t>
            </a:r>
          </a:p>
          <a:p>
            <a:pPr marL="72000" indent="0">
              <a:buNone/>
            </a:pPr>
            <a:r>
              <a:rPr lang="en-US" altLang="ja-JP" sz="1600" dirty="0"/>
              <a:t>- The sum of </a:t>
            </a:r>
            <a:r>
              <a:rPr lang="en-US" altLang="ja-JP" sz="1600" dirty="0" err="1"/>
              <a:t>ΔMBP,n</a:t>
            </a:r>
            <a:r>
              <a:rPr lang="en-US" altLang="ja-JP" sz="1600" dirty="0"/>
              <a:t> and </a:t>
            </a:r>
            <a:r>
              <a:rPr lang="en-US" altLang="ja-JP" sz="1600" dirty="0" err="1"/>
              <a:t>ΔMBS,n</a:t>
            </a:r>
            <a:r>
              <a:rPr lang="en-US" altLang="ja-JP" sz="1600" dirty="0"/>
              <a:t> per band satisfy the ∑MBP (dB) and ∑MBS (dB) according to Table 6.2.1.3-4 in 38.521-2.</a:t>
            </a:r>
          </a:p>
          <a:p>
            <a:pPr marL="72000" indent="0">
              <a:buNone/>
            </a:pPr>
            <a:r>
              <a:rPr lang="en-US" altLang="ja-JP" sz="1600" dirty="0"/>
              <a:t>5. UE declared value shall not be updated.</a:t>
            </a:r>
          </a:p>
          <a:p>
            <a:pPr marL="72000" indent="0">
              <a:buNone/>
            </a:pPr>
            <a:r>
              <a:rPr lang="en-US" altLang="ja-JP" sz="1600" dirty="0"/>
              <a:t>6. Test platform validation shall be done per band basis</a:t>
            </a:r>
            <a:endParaRPr lang="en-US" altLang="ja-JP" sz="1600" dirty="0"/>
          </a:p>
        </p:txBody>
      </p:sp>
    </p:spTree>
    <p:extLst>
      <p:ext uri="{BB962C8B-B14F-4D97-AF65-F5344CB8AC3E}">
        <p14:creationId xmlns:p14="http://schemas.microsoft.com/office/powerpoint/2010/main" val="1460956157"/>
      </p:ext>
    </p:extLst>
  </p:cSld>
  <p:clrMapOvr>
    <a:masterClrMapping/>
  </p:clrMapOvr>
</p:sld>
</file>

<file path=ppt/theme/theme1.xml><?xml version="1.0" encoding="utf-8"?>
<a:theme xmlns:a="http://schemas.openxmlformats.org/drawingml/2006/main" name="Office テーマ">
  <a:themeElements>
    <a:clrScheme name="ユーザー定義 3">
      <a:dk1>
        <a:sysClr val="windowText" lastClr="000000"/>
      </a:dk1>
      <a:lt1>
        <a:sysClr val="window" lastClr="FFFFFF"/>
      </a:lt1>
      <a:dk2>
        <a:srgbClr val="44546A"/>
      </a:dk2>
      <a:lt2>
        <a:srgbClr val="E7E6E6"/>
      </a:lt2>
      <a:accent1>
        <a:srgbClr val="101797"/>
      </a:accent1>
      <a:accent2>
        <a:srgbClr val="C61B2E"/>
      </a:accent2>
      <a:accent3>
        <a:srgbClr val="A5A5A5"/>
      </a:accent3>
      <a:accent4>
        <a:srgbClr val="E6B74D"/>
      </a:accent4>
      <a:accent5>
        <a:srgbClr val="ED7D31"/>
      </a:accent5>
      <a:accent6>
        <a:srgbClr val="70AD47"/>
      </a:accent6>
      <a:hlink>
        <a:srgbClr val="0563C1"/>
      </a:hlink>
      <a:folHlink>
        <a:srgbClr val="954F72"/>
      </a:folHlink>
    </a:clrScheme>
    <a:fontScheme name="ユーザー定義 1">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1142</TotalTime>
  <Words>262</Words>
  <Application>Microsoft Macintosh PowerPoint</Application>
  <PresentationFormat>Widescreen</PresentationFormat>
  <Paragraphs>79</Paragraphs>
  <Slides>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vt:i4>
      </vt:variant>
    </vt:vector>
  </HeadingPairs>
  <TitlesOfParts>
    <vt:vector size="12" baseType="lpstr">
      <vt:lpstr>ＭＳ Ｐゴシック</vt:lpstr>
      <vt:lpstr>Segoe UI</vt:lpstr>
      <vt:lpstr>Wingdings</vt:lpstr>
      <vt:lpstr>メイリオ</vt:lpstr>
      <vt:lpstr>Arial</vt:lpstr>
      <vt:lpstr>Calibri</vt:lpstr>
      <vt:lpstr>Office テーマ</vt:lpstr>
      <vt:lpstr>NR FR2 WF on MB relaxation</vt:lpstr>
      <vt:lpstr>Agreements / Assumptions</vt:lpstr>
      <vt:lpstr>Remaining issues [1/3]</vt:lpstr>
      <vt:lpstr>Remaining issues [2/3]</vt:lpstr>
      <vt:lpstr>Remaining issues [3/3]</vt:lpstr>
    </vt:vector>
  </TitlesOfParts>
  <LinksUpToDate>false</LinksUpToDate>
  <SharedDoc>false</SharedDoc>
  <HyperlinksChanged>false</HyperlinksChanged>
  <AppVersion>15.0023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c:title>
  <cp:lastModifiedBy>Microsoft Office User</cp:lastModifiedBy>
  <cp:revision>86</cp:revision>
  <dcterms:created xsi:type="dcterms:W3CDTF">2017-03-26T05:24:29Z</dcterms:created>
  <dcterms:modified xsi:type="dcterms:W3CDTF">2019-05-16T02:43:59Z</dcterms:modified>
</cp:coreProperties>
</file>