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notesMasterIdLst>
    <p:notesMasterId r:id="rId14"/>
  </p:notesMasterIdLst>
  <p:sldIdLst>
    <p:sldId id="282" r:id="rId2"/>
    <p:sldId id="280" r:id="rId3"/>
    <p:sldId id="270" r:id="rId4"/>
    <p:sldId id="307" r:id="rId5"/>
    <p:sldId id="287" r:id="rId6"/>
    <p:sldId id="286" r:id="rId7"/>
    <p:sldId id="298" r:id="rId8"/>
    <p:sldId id="300" r:id="rId9"/>
    <p:sldId id="303" r:id="rId10"/>
    <p:sldId id="302" r:id="rId11"/>
    <p:sldId id="301" r:id="rId12"/>
    <p:sldId id="281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>
          <p15:clr>
            <a:srgbClr val="A4A3A4"/>
          </p15:clr>
        </p15:guide>
        <p15:guide id="2" pos="2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1" autoAdjust="0"/>
    <p:restoredTop sz="94660"/>
  </p:normalViewPr>
  <p:slideViewPr>
    <p:cSldViewPr>
      <p:cViewPr varScale="1">
        <p:scale>
          <a:sx n="105" d="100"/>
          <a:sy n="105" d="100"/>
        </p:scale>
        <p:origin x="162" y="114"/>
      </p:cViewPr>
      <p:guideLst>
        <p:guide orient="horz" pos="2182"/>
        <p:guide pos="2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9E4DB-1FB7-4231-AC7C-60A1491283E5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9690E0-F18D-42FA-885D-E5FEB429F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356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690E0-F18D-42FA-885D-E5FEB429F95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841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690E0-F18D-42FA-885D-E5FEB429F95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310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2411010"/>
            <a:ext cx="91440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NB-</a:t>
            </a:r>
            <a:r>
              <a:rPr lang="en-US" altLang="zh-CN" sz="3200" b="1" dirty="0" err="1" smtClean="0"/>
              <a:t>IoT</a:t>
            </a:r>
            <a:r>
              <a:rPr lang="en-US" altLang="zh-CN" sz="3200" b="1" dirty="0" smtClean="0"/>
              <a:t> RRM and </a:t>
            </a:r>
            <a:r>
              <a:rPr lang="en-US" altLang="zh-CN" sz="3200" b="1" dirty="0" err="1" smtClean="0"/>
              <a:t>Demod</a:t>
            </a:r>
            <a:r>
              <a:rPr lang="en-US" altLang="zh-CN" sz="3200" b="1" dirty="0"/>
              <a:t> </a:t>
            </a:r>
            <a:r>
              <a:rPr lang="en-US" altLang="zh-CN" sz="3200" b="1" dirty="0" smtClean="0"/>
              <a:t>updates </a:t>
            </a:r>
            <a:r>
              <a:rPr lang="en-US" altLang="zh-CN" sz="3200" b="1" dirty="0"/>
              <a:t>after </a:t>
            </a:r>
            <a:r>
              <a:rPr lang="en-US" altLang="zh-CN" sz="3200" b="1" dirty="0" smtClean="0"/>
              <a:t/>
            </a:r>
            <a:br>
              <a:rPr lang="en-US" altLang="zh-CN" sz="3200" b="1" dirty="0" smtClean="0"/>
            </a:br>
            <a:r>
              <a:rPr lang="en-US" altLang="zh-CN" sz="3200" b="1" dirty="0" smtClean="0"/>
              <a:t>RAN4#80 meeting 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sz="2800" i="1" u="sng" dirty="0" smtClean="0"/>
              <a:t>(Corresponding to RAN5#72) </a:t>
            </a:r>
            <a:r>
              <a:rPr lang="en-US" altLang="zh-CN" sz="2800" b="1" i="1" u="sng" dirty="0" smtClean="0"/>
              <a:t/>
            </a:r>
            <a:br>
              <a:rPr lang="en-US" altLang="zh-CN" sz="2800" b="1" i="1" u="sng" dirty="0" smtClean="0"/>
            </a:b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2800" b="1" dirty="0" smtClean="0"/>
              <a:t>CMCC, </a:t>
            </a:r>
            <a:r>
              <a:rPr lang="en-US" altLang="zh-CN" sz="2800" b="1" dirty="0" err="1" smtClean="0"/>
              <a:t>Starpoint</a:t>
            </a:r>
            <a:r>
              <a:rPr lang="en-US" altLang="zh-CN" sz="2800" b="1" smtClean="0"/>
              <a:t/>
            </a:r>
            <a:br>
              <a:rPr lang="en-US" altLang="zh-CN" sz="2800" b="1" smtClean="0"/>
            </a:br>
            <a:r>
              <a:rPr lang="en-US" altLang="zh-CN" sz="2800" b="1" smtClean="0"/>
              <a:t>2016.10</a:t>
            </a:r>
            <a:endParaRPr lang="en-US" altLang="zh-CN" sz="2800" b="1" dirty="0" smtClean="0"/>
          </a:p>
        </p:txBody>
      </p:sp>
      <p:sp>
        <p:nvSpPr>
          <p:cNvPr id="2" name="矩形 1"/>
          <p:cNvSpPr/>
          <p:nvPr/>
        </p:nvSpPr>
        <p:spPr>
          <a:xfrm>
            <a:off x="371528" y="188640"/>
            <a:ext cx="8448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3GPP TSG-RAN WG5 Meeting #2-IoT </a:t>
            </a:r>
            <a:r>
              <a:rPr lang="en-GB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Adhoc</a:t>
            </a:r>
            <a:r>
              <a:rPr lang="en-GB" altLang="zh-CN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R5-167043</a:t>
            </a:r>
            <a:endParaRPr lang="zh-CN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Singapore, 10th - 14th October 2016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600" b="1" dirty="0" err="1"/>
              <a:t>Demod</a:t>
            </a:r>
            <a:r>
              <a:rPr lang="en-US" altLang="zh-CN" sz="3600" b="1" dirty="0"/>
              <a:t> progress: NPDCCH in </a:t>
            </a:r>
            <a:r>
              <a:rPr lang="en-US" altLang="zh-CN" sz="3600" b="1" dirty="0" smtClean="0"/>
              <a:t>RAN4(3/4)</a:t>
            </a:r>
            <a:endParaRPr lang="en-US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1728192"/>
          </a:xfrm>
        </p:spPr>
        <p:txBody>
          <a:bodyPr>
            <a:normAutofit fontScale="85000" lnSpcReduction="20000"/>
          </a:bodyPr>
          <a:lstStyle/>
          <a:p>
            <a:pPr marL="342900" lvl="2" indent="-342900"/>
            <a:r>
              <a:rPr lang="en-US" altLang="zh-CN" sz="2800" dirty="0" smtClean="0"/>
              <a:t>NPDCCH Test</a:t>
            </a:r>
          </a:p>
          <a:p>
            <a:pPr lvl="1"/>
            <a:r>
              <a:rPr lang="en-US" altLang="zh-CN" sz="2400" dirty="0"/>
              <a:t>NPDCCH demodulation requirements are introduced in 36.101 </a:t>
            </a:r>
            <a:r>
              <a:rPr lang="en-US" altLang="zh-CN" sz="2400" dirty="0" smtClean="0"/>
              <a:t>with </a:t>
            </a:r>
            <a:r>
              <a:rPr lang="en-US" altLang="zh-CN" sz="2400" dirty="0"/>
              <a:t>some parameters TBD, such as </a:t>
            </a:r>
            <a:r>
              <a:rPr lang="en-US" altLang="zh-CN" sz="2300" i="1" dirty="0"/>
              <a:t>“</a:t>
            </a:r>
            <a:r>
              <a:rPr lang="en-GB" altLang="zh-CN" sz="2300" i="1" dirty="0"/>
              <a:t>NPDCCH start </a:t>
            </a:r>
            <a:r>
              <a:rPr lang="en-GB" altLang="zh-CN" sz="2300" i="1" dirty="0" err="1"/>
              <a:t>subframe</a:t>
            </a:r>
            <a:r>
              <a:rPr lang="en-GB" altLang="zh-CN" sz="2300" i="1" dirty="0"/>
              <a:t>” </a:t>
            </a:r>
            <a:r>
              <a:rPr lang="en-GB" altLang="zh-CN" sz="2400" dirty="0"/>
              <a:t>and </a:t>
            </a:r>
            <a:r>
              <a:rPr lang="en-US" altLang="zh-CN" sz="2400" dirty="0"/>
              <a:t>SNR. [R4-166663] </a:t>
            </a:r>
            <a:endParaRPr lang="en-US" altLang="zh-CN" sz="2400" dirty="0" smtClean="0"/>
          </a:p>
          <a:p>
            <a:pPr lvl="1"/>
            <a:r>
              <a:rPr lang="en-US" altLang="zh-CN" sz="2400" dirty="0" smtClean="0"/>
              <a:t>Way </a:t>
            </a:r>
            <a:r>
              <a:rPr lang="en-US" altLang="zh-CN" sz="2400" dirty="0"/>
              <a:t>forward on NB-</a:t>
            </a:r>
            <a:r>
              <a:rPr lang="en-US" altLang="zh-CN" sz="2400" dirty="0" err="1"/>
              <a:t>IoT</a:t>
            </a:r>
            <a:r>
              <a:rPr lang="en-US" altLang="zh-CN" sz="2400" dirty="0"/>
              <a:t> transmission signal pattern for NPDCCH demodulation performance are agreed. [R4-167058</a:t>
            </a:r>
            <a:r>
              <a:rPr lang="en-US" altLang="zh-CN" sz="2400" dirty="0" smtClean="0"/>
              <a:t>]</a:t>
            </a:r>
            <a:endParaRPr lang="en-US" altLang="zh-CN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284984"/>
            <a:ext cx="7640116" cy="18576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229200"/>
            <a:ext cx="7706801" cy="151469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 err="1"/>
              <a:t>Demod</a:t>
            </a:r>
            <a:r>
              <a:rPr lang="en-US" altLang="zh-CN" sz="3600" b="1" dirty="0"/>
              <a:t> </a:t>
            </a:r>
            <a:r>
              <a:rPr lang="en-US" altLang="zh-CN" sz="3600" b="1" dirty="0" smtClean="0"/>
              <a:t>progress: NPBCH in RAN4 (4/4)</a:t>
            </a:r>
            <a:endParaRPr lang="en-US" sz="36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077072"/>
            <a:ext cx="7649643" cy="1324160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799"/>
          </a:xfrm>
        </p:spPr>
        <p:txBody>
          <a:bodyPr>
            <a:normAutofit/>
          </a:bodyPr>
          <a:lstStyle/>
          <a:p>
            <a:pPr marL="342900" lvl="2" indent="-342900"/>
            <a:r>
              <a:rPr lang="en-US" altLang="zh-CN" sz="2800" dirty="0" smtClean="0"/>
              <a:t>NPBCH </a:t>
            </a:r>
            <a:r>
              <a:rPr lang="en-US" altLang="zh-CN" sz="2800" dirty="0"/>
              <a:t>Test</a:t>
            </a:r>
          </a:p>
          <a:p>
            <a:pPr lvl="1"/>
            <a:r>
              <a:rPr lang="en-US" altLang="zh-CN" sz="2400" dirty="0" smtClean="0"/>
              <a:t>NPBCH </a:t>
            </a:r>
            <a:r>
              <a:rPr lang="en-US" altLang="zh-CN" sz="2400" dirty="0"/>
              <a:t>demodulation requirements are introduced in 36.101 with some parameters TBD, such as </a:t>
            </a:r>
            <a:r>
              <a:rPr lang="en-US" altLang="zh-CN" sz="2400" dirty="0" smtClean="0"/>
              <a:t>SNR</a:t>
            </a:r>
            <a:r>
              <a:rPr lang="en-US" altLang="zh-CN" sz="2400" dirty="0"/>
              <a:t>. </a:t>
            </a:r>
            <a:endParaRPr lang="en-US" altLang="zh-CN" sz="2400" dirty="0" smtClean="0"/>
          </a:p>
          <a:p>
            <a:pPr lvl="1"/>
            <a:r>
              <a:rPr lang="en-US" altLang="zh-CN" sz="2400" dirty="0" smtClean="0"/>
              <a:t>RMC </a:t>
            </a:r>
            <a:r>
              <a:rPr lang="en-US" altLang="zh-CN" sz="2400" dirty="0"/>
              <a:t>for NPBCH </a:t>
            </a:r>
            <a:r>
              <a:rPr lang="en-US" altLang="zh-CN" sz="2400" dirty="0" smtClean="0"/>
              <a:t>is introduced in </a:t>
            </a:r>
            <a:r>
              <a:rPr lang="en-US" altLang="zh-CN" sz="2400" dirty="0"/>
              <a:t>36.101</a:t>
            </a:r>
            <a:r>
              <a:rPr lang="en-US" altLang="zh-CN" sz="2400" dirty="0" smtClean="0"/>
              <a:t>. [</a:t>
            </a:r>
            <a:r>
              <a:rPr lang="en-US" altLang="zh-CN" sz="2400" dirty="0"/>
              <a:t>R4-167061]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211287"/>
            <a:ext cx="9220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Summary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28596" y="1428736"/>
            <a:ext cx="814393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GB" sz="2000" dirty="0" smtClean="0"/>
              <a:t>RRM:</a:t>
            </a:r>
          </a:p>
          <a:p>
            <a:pPr marL="800100" lvl="2" indent="-34290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GB" sz="2000" dirty="0" smtClean="0"/>
              <a:t>3 out of 17 test cases have been agreed in RAN4, but some details remain TBD. Other cases are still under discussion</a:t>
            </a:r>
            <a:r>
              <a:rPr lang="en-US" altLang="en-GB" sz="2000" dirty="0" smtClean="0">
                <a:sym typeface="+mn-ea"/>
              </a:rPr>
              <a:t>. More meetings are needed to complete all cases.</a:t>
            </a: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GB" sz="2000" dirty="0"/>
              <a:t>Demodulation:</a:t>
            </a:r>
          </a:p>
          <a:p>
            <a:pPr marL="800100" lvl="2" indent="-34290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Test case related CRs have been agreed but with some important parameters TBD which will need more simulation inputs in the next meeting.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139279"/>
            <a:ext cx="9220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Introduction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74892" y="1850048"/>
            <a:ext cx="79575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2400" dirty="0" smtClean="0">
                <a:sym typeface="+mn-ea"/>
              </a:rPr>
              <a:t>RAN4 NB-</a:t>
            </a:r>
            <a:r>
              <a:rPr lang="en-GB" altLang="zh-CN" sz="2400" dirty="0" err="1" smtClean="0">
                <a:sym typeface="+mn-ea"/>
              </a:rPr>
              <a:t>IoT</a:t>
            </a:r>
            <a:r>
              <a:rPr lang="en-GB" altLang="zh-CN" sz="2400" dirty="0" smtClean="0">
                <a:sym typeface="+mn-ea"/>
              </a:rPr>
              <a:t> </a:t>
            </a:r>
            <a:r>
              <a:rPr lang="en-GB" altLang="zh-CN" sz="2400" dirty="0" err="1" smtClean="0">
                <a:sym typeface="+mn-ea"/>
              </a:rPr>
              <a:t>demod</a:t>
            </a:r>
            <a:r>
              <a:rPr lang="en-GB" altLang="zh-CN" sz="2400" dirty="0" smtClean="0">
                <a:sym typeface="+mn-ea"/>
              </a:rPr>
              <a:t> and RRM requirements are still under discussion. This slides will give a general information about RAN4 progress.</a:t>
            </a:r>
            <a:endParaRPr lang="en-US" altLang="zh-CN" sz="2400" dirty="0" smtClean="0"/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400" dirty="0" smtClean="0"/>
              <a:t>RAN4 Perf. par</a:t>
            </a:r>
            <a:r>
              <a:rPr lang="en-US" altLang="zh-CN" sz="2400" dirty="0" smtClean="0"/>
              <a:t>t completion: </a:t>
            </a:r>
            <a:r>
              <a:rPr lang="en-US" altLang="zh-CN" sz="2400" dirty="0" smtClean="0">
                <a:solidFill>
                  <a:srgbClr val="FF0000"/>
                </a:solidFill>
              </a:rPr>
              <a:t>60</a:t>
            </a:r>
            <a:r>
              <a:rPr lang="en-US" altLang="zh-CN" sz="2400" dirty="0" smtClean="0">
                <a:solidFill>
                  <a:srgbClr val="FF0000"/>
                </a:solidFill>
              </a:rPr>
              <a:t>%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-13255"/>
            <a:ext cx="9220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RRM progress in RAN4 (1/5)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8160" y="612775"/>
            <a:ext cx="8030210" cy="570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GB" altLang="zh-CN" sz="1600" dirty="0" smtClean="0">
              <a:solidFill>
                <a:srgbClr val="3333FF"/>
              </a:solidFill>
            </a:endParaRPr>
          </a:p>
          <a:p>
            <a:pPr marL="0" lvl="0" indent="-34290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2000" dirty="0" smtClean="0">
                <a:solidFill>
                  <a:srgbClr val="FF0000"/>
                </a:solidFill>
              </a:rPr>
              <a:t>Cell reselection:</a:t>
            </a:r>
            <a:r>
              <a:rPr lang="en-GB" altLang="zh-CN" sz="2000" dirty="0" smtClean="0">
                <a:solidFill>
                  <a:srgbClr val="3333FF"/>
                </a:solidFill>
              </a:rPr>
              <a:t> 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GB" altLang="zh-CN" sz="1600" dirty="0" smtClean="0"/>
              <a:t>Intra-frequency cell reselection </a:t>
            </a:r>
            <a:r>
              <a:rPr lang="en-GB" altLang="zh-CN" sz="1600" u="sng" dirty="0" smtClean="0"/>
              <a:t>under NC </a:t>
            </a:r>
            <a:r>
              <a:rPr lang="en-GB" altLang="zh-CN" sz="1600" dirty="0" smtClean="0"/>
              <a:t>for UE category NB1 </a:t>
            </a:r>
            <a:endParaRPr lang="en-US" altLang="en-GB" sz="1600" dirty="0" smtClean="0"/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/>
              <a:t>Status: Ongoing. Timer in procedure, DRX cycle, T</a:t>
            </a:r>
            <a:r>
              <a:rPr lang="en-US" altLang="en-GB" sz="1200" dirty="0" smtClean="0"/>
              <a:t>SI</a:t>
            </a:r>
            <a:r>
              <a:rPr lang="en-US" altLang="en-GB" sz="1600" dirty="0" smtClean="0"/>
              <a:t>, NOCNG pattern remain TBD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/>
              <a:t>#Tdoc: R4-165871, R4-165872, R4-165873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GB" altLang="zh-CN" sz="1600" dirty="0" smtClean="0"/>
              <a:t>Intra-frequency cell reselection </a:t>
            </a:r>
            <a:r>
              <a:rPr lang="en-GB" altLang="zh-CN" sz="1600" u="sng" dirty="0" smtClean="0"/>
              <a:t>under EC </a:t>
            </a:r>
            <a:r>
              <a:rPr lang="en-GB" altLang="zh-CN" sz="1600" dirty="0" smtClean="0"/>
              <a:t>for UE category NB1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Status: Ongoing. Timer in procedure, DRX cycle, TSI, NOCNG pattern remain TBD</a:t>
            </a:r>
          </a:p>
          <a:p>
            <a:pPr marL="1200150" lvl="2" indent="-285750" algn="l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#Tdoc: R4-165872</a:t>
            </a:r>
            <a:endParaRPr lang="en-GB" altLang="zh-CN" sz="1600" dirty="0" smtClean="0"/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GB" altLang="zh-CN" sz="1600" dirty="0" smtClean="0"/>
              <a:t>Inter-frequency cell reselection </a:t>
            </a:r>
            <a:r>
              <a:rPr lang="en-GB" altLang="zh-CN" sz="1600" u="sng" dirty="0" smtClean="0"/>
              <a:t>under EC </a:t>
            </a:r>
            <a:r>
              <a:rPr lang="en-GB" altLang="zh-CN" sz="1600" dirty="0" smtClean="0"/>
              <a:t>for UE category NB1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Status: Ongoing. Timer in procedure, DRX cycle, TSI, NOCNG pattern remain TBD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#Tdoc:  R4-165873</a:t>
            </a:r>
            <a:endParaRPr lang="en-US" altLang="zh-CN" sz="1600" dirty="0" smtClean="0"/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2000" dirty="0" smtClean="0">
                <a:solidFill>
                  <a:srgbClr val="FF0000"/>
                </a:solidFill>
              </a:rPr>
              <a:t>RRC Re-establishment: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GB" altLang="zh-CN" sz="1600" dirty="0" smtClean="0"/>
              <a:t>Intra-frequency RRC Re-establishment </a:t>
            </a:r>
            <a:r>
              <a:rPr lang="en-GB" altLang="zh-CN" sz="1600" u="sng" dirty="0" smtClean="0"/>
              <a:t>under NC </a:t>
            </a:r>
            <a:r>
              <a:rPr lang="en-GB" altLang="zh-CN" sz="1600" dirty="0" smtClean="0"/>
              <a:t>for UE category NB1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Status: </a:t>
            </a:r>
            <a:r>
              <a:rPr lang="en-US" altLang="en-GB" sz="1600" dirty="0" smtClean="0">
                <a:solidFill>
                  <a:srgbClr val="3333FF"/>
                </a:solidFill>
                <a:sym typeface="+mn-ea"/>
              </a:rPr>
              <a:t>CR Agreed.</a:t>
            </a:r>
            <a:r>
              <a:rPr lang="en-US" altLang="en-GB" sz="1600" dirty="0" smtClean="0">
                <a:sym typeface="+mn-ea"/>
              </a:rPr>
              <a:t> </a:t>
            </a:r>
            <a:r>
              <a:rPr lang="en-GB" altLang="zh-CN" sz="1600" dirty="0" smtClean="0">
                <a:sym typeface="+mn-ea"/>
              </a:rPr>
              <a:t>Re-establishment </a:t>
            </a:r>
            <a:r>
              <a:rPr lang="en-US" altLang="en-GB" sz="1600" dirty="0" smtClean="0">
                <a:sym typeface="+mn-ea"/>
              </a:rPr>
              <a:t>delay remain TBD</a:t>
            </a:r>
            <a:endParaRPr lang="en-US" altLang="en-GB" sz="1600" dirty="0" smtClean="0"/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#Tdoc:  R4-167081</a:t>
            </a:r>
            <a:endParaRPr lang="en-GB" altLang="zh-CN" sz="1600" dirty="0" smtClean="0"/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GB" altLang="zh-CN" sz="1600" dirty="0" smtClean="0">
                <a:sym typeface="+mn-ea"/>
              </a:rPr>
              <a:t>Inter-frequency RRC Re-establishment </a:t>
            </a:r>
            <a:r>
              <a:rPr lang="en-GB" altLang="zh-CN" sz="1600" u="sng" dirty="0" smtClean="0">
                <a:sym typeface="+mn-ea"/>
              </a:rPr>
              <a:t>under EC </a:t>
            </a:r>
            <a:r>
              <a:rPr lang="en-GB" altLang="zh-CN" sz="1600" dirty="0" smtClean="0">
                <a:sym typeface="+mn-ea"/>
              </a:rPr>
              <a:t>for UE category NB1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Status: </a:t>
            </a:r>
            <a:r>
              <a:rPr lang="en-US" altLang="en-GB" sz="1600" dirty="0" smtClean="0">
                <a:solidFill>
                  <a:srgbClr val="3333FF"/>
                </a:solidFill>
                <a:sym typeface="+mn-ea"/>
              </a:rPr>
              <a:t>CR Agreed.</a:t>
            </a:r>
            <a:r>
              <a:rPr lang="en-US" altLang="en-GB" sz="1600" dirty="0" smtClean="0">
                <a:sym typeface="+mn-ea"/>
              </a:rPr>
              <a:t> </a:t>
            </a:r>
            <a:r>
              <a:rPr lang="en-GB" altLang="zh-CN" sz="1600" dirty="0" smtClean="0">
                <a:sym typeface="+mn-ea"/>
              </a:rPr>
              <a:t>Re-establishment </a:t>
            </a:r>
            <a:r>
              <a:rPr lang="en-US" altLang="en-GB" sz="1600" dirty="0" smtClean="0">
                <a:sym typeface="+mn-ea"/>
              </a:rPr>
              <a:t>delay remain TBD</a:t>
            </a:r>
            <a:endParaRPr lang="en-US" altLang="en-GB" sz="1600" dirty="0" smtClean="0"/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#Tdoc:  R4-167082</a:t>
            </a:r>
            <a:endParaRPr lang="en-US" altLang="zh-CN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-12392"/>
            <a:ext cx="9220200" cy="767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RRM progress in RAN4 (2/5)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8160" y="612775"/>
            <a:ext cx="8030210" cy="567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GB" altLang="zh-CN" sz="1600" dirty="0" smtClean="0">
              <a:solidFill>
                <a:srgbClr val="3333FF"/>
              </a:solidFill>
            </a:endParaRP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FF0000"/>
                </a:solidFill>
                <a:sym typeface="+mn-ea"/>
              </a:rPr>
              <a:t>Random access:</a:t>
            </a:r>
            <a:endParaRPr lang="zh-CN" altLang="zh-CN" sz="2000" i="1" u="sng" dirty="0" smtClean="0"/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600" dirty="0" smtClean="0">
                <a:sym typeface="+mn-ea"/>
              </a:rPr>
              <a:t>Random Access under NC for UE category NB1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Status: Ongoing. NOCNG pattern , PDSCH remain TBD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#Tdoc:  R4-165445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600" dirty="0" smtClean="0">
                <a:sym typeface="+mn-ea"/>
              </a:rPr>
              <a:t>Random Access under EC for UE category NB1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Status: Ongoing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#Tdoc:  None</a:t>
            </a:r>
            <a:endParaRPr lang="en-US" altLang="zh-CN" sz="1600" dirty="0" smtClean="0">
              <a:sym typeface="+mn-ea"/>
            </a:endParaRP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FF0000"/>
                </a:solidFill>
                <a:sym typeface="+mn-ea"/>
              </a:rPr>
              <a:t>UE transmit timing 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GB" altLang="en-US" sz="1600" dirty="0" smtClean="0">
                <a:sym typeface="+mn-ea"/>
              </a:rPr>
              <a:t>UE Transmit Timing for UE category NB1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Status: Ongoing. NOCNG pattern , repetition number, DRX, coverage level remain TBD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#Tdoc:  R4-165814, R4-166690, R4-167121</a:t>
            </a:r>
            <a:endParaRPr lang="en-US" altLang="zh-CN" sz="1600" dirty="0" smtClean="0">
              <a:sym typeface="+mn-ea"/>
            </a:endParaRP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FF0000"/>
                </a:solidFill>
                <a:sym typeface="+mn-ea"/>
              </a:rPr>
              <a:t>UE Timing Advance</a:t>
            </a:r>
            <a:endParaRPr lang="en-US" altLang="zh-CN" sz="2000" dirty="0" smtClean="0">
              <a:solidFill>
                <a:srgbClr val="3333FF"/>
              </a:solidFill>
              <a:sym typeface="+mn-ea"/>
            </a:endParaRP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600" dirty="0" smtClean="0">
                <a:sym typeface="+mn-ea"/>
              </a:rPr>
              <a:t>UE Timing Advance Adjustment Accuracy for UE category NB1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Status: </a:t>
            </a:r>
            <a:r>
              <a:rPr lang="en-US" altLang="en-GB" sz="1600" dirty="0" smtClean="0">
                <a:solidFill>
                  <a:srgbClr val="00B050"/>
                </a:solidFill>
                <a:sym typeface="+mn-ea"/>
              </a:rPr>
              <a:t>Complete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#Tdoc:  R4-166692, R4-167121</a:t>
            </a:r>
            <a:endParaRPr lang="en-US" altLang="zh-CN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-13255"/>
            <a:ext cx="9220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RRM progress in </a:t>
            </a:r>
            <a:r>
              <a:rPr lang="en-US" altLang="zh-CN" b="1" dirty="0"/>
              <a:t>RAN4 </a:t>
            </a:r>
            <a:r>
              <a:rPr lang="en-US" altLang="zh-CN" b="1" dirty="0" smtClean="0"/>
              <a:t>(3/5</a:t>
            </a:r>
            <a:r>
              <a:rPr lang="en-US" altLang="zh-CN" b="1" dirty="0"/>
              <a:t>)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4282" y="589265"/>
            <a:ext cx="8715436" cy="6110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2000" dirty="0" smtClean="0">
                <a:solidFill>
                  <a:srgbClr val="FF0000"/>
                </a:solidFill>
                <a:sym typeface="+mn-ea"/>
              </a:rPr>
              <a:t>Radio link monitoring</a:t>
            </a:r>
            <a:endParaRPr lang="zh-CN" altLang="zh-CN" sz="1600" i="1" u="sng" dirty="0" smtClean="0"/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600" dirty="0" smtClean="0">
                <a:solidFill>
                  <a:srgbClr val="3333FF"/>
                </a:solidFill>
              </a:rPr>
              <a:t>WF(R4-166418): </a:t>
            </a:r>
            <a:r>
              <a:rPr lang="en-US" altLang="zh-CN" sz="1600" dirty="0" smtClean="0"/>
              <a:t>Specified new test procedure of OOS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endParaRPr lang="en-US" altLang="zh-CN" sz="1600" dirty="0" smtClean="0">
              <a:solidFill>
                <a:srgbClr val="00B050"/>
              </a:solidFill>
            </a:endParaRP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endParaRPr lang="en-US" altLang="zh-CN" sz="1600" dirty="0" smtClean="0">
              <a:solidFill>
                <a:srgbClr val="00B050"/>
              </a:solidFill>
            </a:endParaRP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endParaRPr lang="en-US" altLang="zh-CN" sz="1600" dirty="0" smtClean="0">
              <a:solidFill>
                <a:srgbClr val="00B050"/>
              </a:solidFill>
            </a:endParaRP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endParaRPr lang="en-US" altLang="zh-CN" sz="1600" dirty="0" smtClean="0">
              <a:solidFill>
                <a:srgbClr val="00B050"/>
              </a:solidFill>
            </a:endParaRP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600" dirty="0" smtClean="0">
                <a:sym typeface="+mn-ea"/>
              </a:rPr>
              <a:t>Radio Link Monitoring Test for </a:t>
            </a:r>
            <a:r>
              <a:rPr lang="en-US" altLang="zh-CN" sz="1600" u="sng" dirty="0" smtClean="0">
                <a:solidFill>
                  <a:srgbClr val="3333FF"/>
                </a:solidFill>
                <a:sym typeface="+mn-ea"/>
              </a:rPr>
              <a:t>Out-of-sync</a:t>
            </a:r>
            <a:r>
              <a:rPr lang="en-US" altLang="zh-CN" sz="1600" u="sng" dirty="0" smtClean="0">
                <a:sym typeface="+mn-ea"/>
              </a:rPr>
              <a:t> </a:t>
            </a:r>
            <a:r>
              <a:rPr lang="en-US" altLang="zh-CN" sz="1600" u="sng" dirty="0" smtClean="0">
                <a:solidFill>
                  <a:srgbClr val="3333FF"/>
                </a:solidFill>
                <a:sym typeface="+mn-ea"/>
              </a:rPr>
              <a:t>without DRX under NC </a:t>
            </a:r>
            <a:r>
              <a:rPr lang="en-US" altLang="zh-CN" sz="1600" dirty="0" smtClean="0">
                <a:sym typeface="+mn-ea"/>
              </a:rPr>
              <a:t>for UE category NB1</a:t>
            </a:r>
            <a:endParaRPr lang="en-US" altLang="zh-CN" sz="1600" dirty="0" smtClean="0"/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Status: Ongoing. Repetition level, timer, SNR, point C remain TBD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#Tdoc:  R4-165448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600" dirty="0" smtClean="0"/>
              <a:t>Radio Link Monitoring Test for </a:t>
            </a:r>
            <a:r>
              <a:rPr lang="en-US" altLang="zh-CN" sz="1600" u="sng" dirty="0" smtClean="0">
                <a:solidFill>
                  <a:srgbClr val="3333FF"/>
                </a:solidFill>
              </a:rPr>
              <a:t>Out-of-sync with DRX under NC </a:t>
            </a:r>
            <a:r>
              <a:rPr lang="en-US" altLang="zh-CN" sz="1600" dirty="0" smtClean="0"/>
              <a:t>for UE category NB1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Status: Ongoing. Repetition level, timer, SNR, point C remain TBD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#Tdoc:  R4-166704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600" dirty="0" smtClean="0"/>
              <a:t>Radio Link Monitoring Test for </a:t>
            </a:r>
            <a:r>
              <a:rPr lang="en-US" altLang="zh-CN" sz="1600" u="sng" dirty="0" smtClean="0">
                <a:solidFill>
                  <a:srgbClr val="3333FF"/>
                </a:solidFill>
              </a:rPr>
              <a:t>Out-of-sync without DRX under EC </a:t>
            </a:r>
            <a:r>
              <a:rPr lang="en-US" altLang="zh-CN" sz="1600" dirty="0" smtClean="0"/>
              <a:t>for UE category NB1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Status: Ongoing. Repetition level, timer, SNR, point C remain TBD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#Tdoc:  R4-165450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600" dirty="0" smtClean="0"/>
              <a:t>Radio Link Monitoring Test for </a:t>
            </a:r>
            <a:r>
              <a:rPr lang="en-US" altLang="zh-CN" sz="1600" u="sng" dirty="0" smtClean="0">
                <a:solidFill>
                  <a:srgbClr val="3333FF"/>
                </a:solidFill>
              </a:rPr>
              <a:t>Out-of-sync with DRX under EC</a:t>
            </a:r>
            <a:r>
              <a:rPr lang="en-US" altLang="zh-CN" sz="1600" dirty="0" smtClean="0">
                <a:solidFill>
                  <a:srgbClr val="3333FF"/>
                </a:solidFill>
              </a:rPr>
              <a:t> </a:t>
            </a:r>
            <a:r>
              <a:rPr lang="en-US" altLang="zh-CN" sz="1600" dirty="0" smtClean="0"/>
              <a:t>for UE category NB1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Status: Ongoing. Repetition level, timer, SNR, point C remain TBD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#Tdoc:  R4-166049</a:t>
            </a:r>
            <a:endParaRPr lang="en-US" altLang="zh-CN" sz="1600" dirty="0" smtClean="0">
              <a:solidFill>
                <a:srgbClr val="3333FF"/>
              </a:solidFill>
            </a:endParaRPr>
          </a:p>
        </p:txBody>
      </p:sp>
      <p:grpSp>
        <p:nvGrpSpPr>
          <p:cNvPr id="5126" name="Group 39"/>
          <p:cNvGrpSpPr/>
          <p:nvPr/>
        </p:nvGrpSpPr>
        <p:grpSpPr>
          <a:xfrm>
            <a:off x="1560195" y="1367790"/>
            <a:ext cx="6080760" cy="1642793"/>
            <a:chOff x="304800" y="2362200"/>
            <a:chExt cx="7907202" cy="4572073"/>
          </a:xfrm>
        </p:grpSpPr>
        <p:cxnSp>
          <p:nvCxnSpPr>
            <p:cNvPr id="44" name="Straight Connector 43"/>
            <p:cNvCxnSpPr/>
            <p:nvPr/>
          </p:nvCxnSpPr>
          <p:spPr bwMode="auto">
            <a:xfrm>
              <a:off x="3591186" y="5247081"/>
              <a:ext cx="1733694" cy="0"/>
            </a:xfrm>
            <a:prstGeom prst="line">
              <a:avLst/>
            </a:prstGeom>
            <a:ln w="476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 bwMode="auto">
            <a:xfrm>
              <a:off x="1385475" y="5702067"/>
              <a:ext cx="2044232" cy="13188"/>
            </a:xfrm>
            <a:prstGeom prst="line">
              <a:avLst/>
            </a:prstGeom>
            <a:ln w="476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 bwMode="auto">
            <a:xfrm>
              <a:off x="3591186" y="5702067"/>
              <a:ext cx="1756762" cy="0"/>
            </a:xfrm>
            <a:prstGeom prst="line">
              <a:avLst/>
            </a:prstGeom>
            <a:ln w="476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30" name="TextBox 30"/>
            <p:cNvSpPr txBox="1"/>
            <p:nvPr/>
          </p:nvSpPr>
          <p:spPr>
            <a:xfrm>
              <a:off x="833389" y="5340371"/>
              <a:ext cx="407145" cy="12777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en-US" sz="1200" dirty="0"/>
                <a:t>T1</a:t>
              </a:r>
            </a:p>
          </p:txBody>
        </p:sp>
        <p:sp>
          <p:nvSpPr>
            <p:cNvPr id="5131" name="TextBox 33"/>
            <p:cNvSpPr txBox="1"/>
            <p:nvPr/>
          </p:nvSpPr>
          <p:spPr>
            <a:xfrm>
              <a:off x="304800" y="2969361"/>
              <a:ext cx="663403" cy="12777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en-US" sz="1200" dirty="0"/>
                <a:t>SNR1</a:t>
              </a:r>
            </a:p>
          </p:txBody>
        </p:sp>
        <p:sp>
          <p:nvSpPr>
            <p:cNvPr id="5132" name="TextBox 34"/>
            <p:cNvSpPr txBox="1"/>
            <p:nvPr/>
          </p:nvSpPr>
          <p:spPr>
            <a:xfrm>
              <a:off x="304800" y="4103553"/>
              <a:ext cx="728334" cy="7687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en-US" sz="1200" dirty="0"/>
                <a:t>SNR2</a:t>
              </a:r>
            </a:p>
          </p:txBody>
        </p:sp>
        <p:sp>
          <p:nvSpPr>
            <p:cNvPr id="5133" name="TextBox 27"/>
            <p:cNvSpPr txBox="1"/>
            <p:nvPr/>
          </p:nvSpPr>
          <p:spPr>
            <a:xfrm flipH="1">
              <a:off x="1066800" y="6165508"/>
              <a:ext cx="236389" cy="7687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en-US" sz="1200" dirty="0"/>
                <a:t>A</a:t>
              </a:r>
            </a:p>
          </p:txBody>
        </p:sp>
        <p:sp>
          <p:nvSpPr>
            <p:cNvPr id="5134" name="TextBox 38"/>
            <p:cNvSpPr txBox="1"/>
            <p:nvPr/>
          </p:nvSpPr>
          <p:spPr>
            <a:xfrm>
              <a:off x="3276600" y="6153645"/>
              <a:ext cx="321129" cy="7687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en-US" sz="1200" dirty="0"/>
                <a:t>B</a:t>
              </a:r>
            </a:p>
          </p:txBody>
        </p:sp>
        <p:cxnSp>
          <p:nvCxnSpPr>
            <p:cNvPr id="59" name="Straight Connector 58"/>
            <p:cNvCxnSpPr/>
            <p:nvPr/>
          </p:nvCxnSpPr>
          <p:spPr bwMode="auto">
            <a:xfrm>
              <a:off x="911681" y="4788796"/>
              <a:ext cx="679991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36" name="TextBox 5"/>
            <p:cNvSpPr txBox="1"/>
            <p:nvPr/>
          </p:nvSpPr>
          <p:spPr>
            <a:xfrm>
              <a:off x="7632823" y="4563873"/>
              <a:ext cx="579179" cy="12777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en-US" sz="1200" dirty="0"/>
                <a:t>Qout</a:t>
              </a:r>
            </a:p>
          </p:txBody>
        </p:sp>
        <p:cxnSp>
          <p:nvCxnSpPr>
            <p:cNvPr id="61" name="Straight Connector 60"/>
            <p:cNvCxnSpPr/>
            <p:nvPr/>
          </p:nvCxnSpPr>
          <p:spPr bwMode="auto">
            <a:xfrm>
              <a:off x="5347948" y="2757841"/>
              <a:ext cx="0" cy="34156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 bwMode="auto">
            <a:xfrm>
              <a:off x="7317651" y="2741357"/>
              <a:ext cx="0" cy="34156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 bwMode="auto">
            <a:xfrm flipV="1">
              <a:off x="5562664" y="5702067"/>
              <a:ext cx="1754987" cy="13188"/>
            </a:xfrm>
            <a:prstGeom prst="line">
              <a:avLst/>
            </a:prstGeom>
            <a:ln w="476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 bwMode="auto">
            <a:xfrm>
              <a:off x="911681" y="3766724"/>
              <a:ext cx="6721832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41" name="TextBox 5"/>
            <p:cNvSpPr txBox="1"/>
            <p:nvPr/>
          </p:nvSpPr>
          <p:spPr>
            <a:xfrm>
              <a:off x="7632823" y="3538831"/>
              <a:ext cx="473450" cy="12777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en-US" sz="1200" dirty="0"/>
                <a:t>Qin</a:t>
              </a:r>
            </a:p>
          </p:txBody>
        </p:sp>
        <p:cxnSp>
          <p:nvCxnSpPr>
            <p:cNvPr id="76" name="Straight Connector 75"/>
            <p:cNvCxnSpPr/>
            <p:nvPr/>
          </p:nvCxnSpPr>
          <p:spPr bwMode="auto">
            <a:xfrm>
              <a:off x="1385475" y="4333809"/>
              <a:ext cx="2044232" cy="9892"/>
            </a:xfrm>
            <a:prstGeom prst="line">
              <a:avLst/>
            </a:prstGeom>
            <a:ln w="476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43" name="TextBox 34"/>
            <p:cNvSpPr txBox="1"/>
            <p:nvPr/>
          </p:nvSpPr>
          <p:spPr>
            <a:xfrm>
              <a:off x="304800" y="5019451"/>
              <a:ext cx="663403" cy="12777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en-US" sz="1200" dirty="0"/>
                <a:t>SNR3</a:t>
              </a:r>
            </a:p>
          </p:txBody>
        </p:sp>
        <p:cxnSp>
          <p:nvCxnSpPr>
            <p:cNvPr id="78" name="Straight Connector 77"/>
            <p:cNvCxnSpPr/>
            <p:nvPr/>
          </p:nvCxnSpPr>
          <p:spPr bwMode="auto">
            <a:xfrm>
              <a:off x="3614256" y="2741357"/>
              <a:ext cx="0" cy="34156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45" name="TextBox 36"/>
            <p:cNvSpPr txBox="1"/>
            <p:nvPr/>
          </p:nvSpPr>
          <p:spPr>
            <a:xfrm>
              <a:off x="5190149" y="6158389"/>
              <a:ext cx="330090" cy="7687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en-US" sz="1200" dirty="0"/>
                <a:t>C</a:t>
              </a:r>
            </a:p>
          </p:txBody>
        </p:sp>
        <p:sp>
          <p:nvSpPr>
            <p:cNvPr id="5146" name="TextBox 36"/>
            <p:cNvSpPr txBox="1"/>
            <p:nvPr/>
          </p:nvSpPr>
          <p:spPr>
            <a:xfrm>
              <a:off x="7160048" y="6158389"/>
              <a:ext cx="315183" cy="7687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en-US" sz="1200" dirty="0"/>
                <a:t>D</a:t>
              </a:r>
            </a:p>
          </p:txBody>
        </p:sp>
        <p:sp>
          <p:nvSpPr>
            <p:cNvPr id="5147" name="TextBox 30"/>
            <p:cNvSpPr txBox="1"/>
            <p:nvPr/>
          </p:nvSpPr>
          <p:spPr>
            <a:xfrm>
              <a:off x="2330513" y="5340371"/>
              <a:ext cx="407145" cy="12777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en-US" sz="1200" dirty="0"/>
                <a:t>T2</a:t>
              </a:r>
            </a:p>
          </p:txBody>
        </p:sp>
        <p:sp>
          <p:nvSpPr>
            <p:cNvPr id="5148" name="TextBox 30"/>
            <p:cNvSpPr txBox="1"/>
            <p:nvPr/>
          </p:nvSpPr>
          <p:spPr>
            <a:xfrm>
              <a:off x="4300411" y="5340371"/>
              <a:ext cx="407145" cy="12777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en-US" sz="1200" dirty="0"/>
                <a:t>T3</a:t>
              </a:r>
            </a:p>
          </p:txBody>
        </p:sp>
        <p:sp>
          <p:nvSpPr>
            <p:cNvPr id="5149" name="TextBox 30"/>
            <p:cNvSpPr txBox="1"/>
            <p:nvPr/>
          </p:nvSpPr>
          <p:spPr>
            <a:xfrm>
              <a:off x="6135700" y="5340371"/>
              <a:ext cx="407145" cy="12777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en-US" sz="1200" dirty="0"/>
                <a:t>T4</a:t>
              </a:r>
            </a:p>
          </p:txBody>
        </p:sp>
        <p:cxnSp>
          <p:nvCxnSpPr>
            <p:cNvPr id="84" name="Straight Connector 83"/>
            <p:cNvCxnSpPr/>
            <p:nvPr/>
          </p:nvCxnSpPr>
          <p:spPr bwMode="auto">
            <a:xfrm>
              <a:off x="1385475" y="2741357"/>
              <a:ext cx="0" cy="34156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 bwMode="auto">
            <a:xfrm flipV="1">
              <a:off x="5562664" y="3196343"/>
              <a:ext cx="1731919" cy="3296"/>
            </a:xfrm>
            <a:prstGeom prst="line">
              <a:avLst/>
            </a:prstGeom>
            <a:ln w="476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 bwMode="auto">
            <a:xfrm flipH="1">
              <a:off x="5324880" y="3199639"/>
              <a:ext cx="237784" cy="2047441"/>
            </a:xfrm>
            <a:prstGeom prst="line">
              <a:avLst/>
            </a:prstGeom>
            <a:ln w="476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 bwMode="auto">
            <a:xfrm>
              <a:off x="1218672" y="3199639"/>
              <a:ext cx="166804" cy="1134170"/>
            </a:xfrm>
            <a:prstGeom prst="line">
              <a:avLst/>
            </a:prstGeom>
            <a:ln w="476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 bwMode="auto">
            <a:xfrm>
              <a:off x="911681" y="3196343"/>
              <a:ext cx="306990" cy="3296"/>
            </a:xfrm>
            <a:prstGeom prst="line">
              <a:avLst/>
            </a:prstGeom>
            <a:ln w="476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 bwMode="auto">
            <a:xfrm>
              <a:off x="3429707" y="4343701"/>
              <a:ext cx="161480" cy="903379"/>
            </a:xfrm>
            <a:prstGeom prst="line">
              <a:avLst/>
            </a:prstGeom>
            <a:ln w="476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 bwMode="auto">
            <a:xfrm>
              <a:off x="675672" y="5702067"/>
              <a:ext cx="542999" cy="13188"/>
            </a:xfrm>
            <a:prstGeom prst="line">
              <a:avLst/>
            </a:prstGeom>
            <a:ln w="4762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 bwMode="auto">
            <a:xfrm>
              <a:off x="1142367" y="3199639"/>
              <a:ext cx="44966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 bwMode="auto">
            <a:xfrm>
              <a:off x="934750" y="4333809"/>
              <a:ext cx="2494956" cy="989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>
              <a:stCxn id="5143" idx="3"/>
            </p:cNvCxnSpPr>
            <p:nvPr/>
          </p:nvCxnSpPr>
          <p:spPr bwMode="auto">
            <a:xfrm flipV="1">
              <a:off x="967640" y="5599798"/>
              <a:ext cx="4299630" cy="5934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 bwMode="auto">
            <a:xfrm>
              <a:off x="1218672" y="2744653"/>
              <a:ext cx="0" cy="341240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 bwMode="auto">
            <a:xfrm>
              <a:off x="3429707" y="2665524"/>
              <a:ext cx="0" cy="34156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 bwMode="auto">
            <a:xfrm>
              <a:off x="5562664" y="2757841"/>
              <a:ext cx="0" cy="34156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63" name="TextBox 96"/>
            <p:cNvSpPr txBox="1"/>
            <p:nvPr/>
          </p:nvSpPr>
          <p:spPr>
            <a:xfrm>
              <a:off x="1143000" y="2362200"/>
              <a:ext cx="407145" cy="12777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en-US" sz="1200" dirty="0"/>
                <a:t>dT</a:t>
              </a:r>
            </a:p>
          </p:txBody>
        </p:sp>
        <p:sp>
          <p:nvSpPr>
            <p:cNvPr id="5164" name="TextBox 97"/>
            <p:cNvSpPr txBox="1"/>
            <p:nvPr/>
          </p:nvSpPr>
          <p:spPr>
            <a:xfrm>
              <a:off x="5263763" y="2362200"/>
              <a:ext cx="407145" cy="12777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en-US" sz="1200" dirty="0"/>
                <a:t>dT</a:t>
              </a:r>
            </a:p>
          </p:txBody>
        </p:sp>
        <p:sp>
          <p:nvSpPr>
            <p:cNvPr id="5165" name="TextBox 98"/>
            <p:cNvSpPr txBox="1"/>
            <p:nvPr/>
          </p:nvSpPr>
          <p:spPr>
            <a:xfrm>
              <a:off x="3352800" y="2362200"/>
              <a:ext cx="407145" cy="12777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en-US" sz="1200" dirty="0"/>
                <a:t>dT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-13255"/>
            <a:ext cx="9220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RRM progress in </a:t>
            </a:r>
            <a:r>
              <a:rPr lang="en-US" altLang="zh-CN" b="1" dirty="0"/>
              <a:t>RAN4 </a:t>
            </a:r>
            <a:r>
              <a:rPr lang="en-US" altLang="zh-CN" b="1" dirty="0" smtClean="0"/>
              <a:t>(4/5</a:t>
            </a:r>
            <a:r>
              <a:rPr lang="en-US" altLang="zh-CN" b="1" dirty="0"/>
              <a:t>)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7158" y="891846"/>
            <a:ext cx="8286776" cy="5565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600" dirty="0" smtClean="0">
                <a:sym typeface="+mn-ea"/>
              </a:rPr>
              <a:t>Radio Link Monitoring Test for </a:t>
            </a:r>
            <a:r>
              <a:rPr lang="en-US" altLang="zh-CN" sz="1600" u="sng" dirty="0" smtClean="0">
                <a:solidFill>
                  <a:srgbClr val="3333FF"/>
                </a:solidFill>
                <a:sym typeface="+mn-ea"/>
              </a:rPr>
              <a:t>In-sync without DRX under NC </a:t>
            </a:r>
            <a:r>
              <a:rPr lang="en-US" altLang="zh-CN" sz="1600" dirty="0" smtClean="0">
                <a:sym typeface="+mn-ea"/>
              </a:rPr>
              <a:t>for UE category NB1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Status: Ongoing. Antenna configuration, SNR, time of </a:t>
            </a:r>
            <a:r>
              <a:rPr lang="en-GB" altLang="zh-CN" sz="1600" dirty="0">
                <a:ea typeface="宋体" panose="02010600030101010101" pitchFamily="2" charset="-122"/>
                <a:sym typeface="+mn-ea"/>
              </a:rPr>
              <a:t>SNR increases/decreases</a:t>
            </a:r>
            <a:r>
              <a:rPr lang="en-US" altLang="en-GB" sz="1600" dirty="0">
                <a:ea typeface="宋体" panose="02010600030101010101" pitchFamily="2" charset="-122"/>
                <a:sym typeface="+mn-ea"/>
              </a:rPr>
              <a:t>, timer in procedure</a:t>
            </a:r>
            <a:r>
              <a:rPr lang="en-GB" altLang="zh-CN" sz="1600" dirty="0">
                <a:ea typeface="宋体" panose="02010600030101010101" pitchFamily="2" charset="-122"/>
                <a:sym typeface="+mn-ea"/>
              </a:rPr>
              <a:t> </a:t>
            </a:r>
            <a:r>
              <a:rPr lang="en-US" altLang="en-GB" sz="1600" dirty="0">
                <a:ea typeface="宋体" panose="02010600030101010101" pitchFamily="2" charset="-122"/>
                <a:sym typeface="+mn-ea"/>
              </a:rPr>
              <a:t>remain TBD</a:t>
            </a:r>
            <a:endParaRPr lang="en-US" altLang="en-GB" sz="1600" dirty="0" smtClean="0">
              <a:ea typeface="宋体" panose="02010600030101010101" pitchFamily="2" charset="-122"/>
              <a:sym typeface="+mn-ea"/>
            </a:endParaRP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#Tdoc:  R4-165879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600" dirty="0" smtClean="0">
                <a:sym typeface="+mn-ea"/>
              </a:rPr>
              <a:t>Radio Link Monitoring Test for</a:t>
            </a:r>
            <a:r>
              <a:rPr lang="en-US" altLang="zh-CN" sz="1600" u="sng" dirty="0" smtClean="0">
                <a:solidFill>
                  <a:srgbClr val="3333FF"/>
                </a:solidFill>
                <a:sym typeface="+mn-ea"/>
              </a:rPr>
              <a:t> In-sync with DRX under NC </a:t>
            </a:r>
            <a:r>
              <a:rPr lang="en-US" altLang="zh-CN" sz="1600" dirty="0" smtClean="0">
                <a:sym typeface="+mn-ea"/>
              </a:rPr>
              <a:t>for UE category NB1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Status: Ongoing. Antenna configuration, SNR, time of </a:t>
            </a:r>
            <a:r>
              <a:rPr lang="en-GB" altLang="zh-CN" sz="1600" dirty="0">
                <a:ea typeface="宋体" panose="02010600030101010101" pitchFamily="2" charset="-122"/>
                <a:sym typeface="+mn-ea"/>
              </a:rPr>
              <a:t>SNR increases/decreases</a:t>
            </a:r>
            <a:r>
              <a:rPr lang="en-US" altLang="en-GB" sz="1600" dirty="0">
                <a:ea typeface="宋体" panose="02010600030101010101" pitchFamily="2" charset="-122"/>
                <a:sym typeface="+mn-ea"/>
              </a:rPr>
              <a:t>, timer in procedure</a:t>
            </a:r>
            <a:r>
              <a:rPr lang="en-GB" altLang="zh-CN" sz="1600" dirty="0">
                <a:ea typeface="宋体" panose="02010600030101010101" pitchFamily="2" charset="-122"/>
                <a:sym typeface="+mn-ea"/>
              </a:rPr>
              <a:t> </a:t>
            </a:r>
            <a:r>
              <a:rPr lang="en-US" altLang="en-GB" sz="1600" dirty="0">
                <a:ea typeface="宋体" panose="02010600030101010101" pitchFamily="2" charset="-122"/>
                <a:sym typeface="+mn-ea"/>
              </a:rPr>
              <a:t>remain TBD</a:t>
            </a:r>
            <a:endParaRPr lang="en-US" altLang="en-GB" sz="1600" dirty="0" smtClean="0">
              <a:sym typeface="+mn-ea"/>
            </a:endParaRP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#Tdoc:  None</a:t>
            </a:r>
            <a:endParaRPr lang="en-US" altLang="zh-CN" sz="1600" dirty="0" smtClean="0"/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600" dirty="0" smtClean="0">
                <a:sym typeface="+mn-ea"/>
              </a:rPr>
              <a:t>Radio Link Monitoring Test for </a:t>
            </a:r>
            <a:r>
              <a:rPr lang="en-US" altLang="zh-CN" sz="1600" u="sng" dirty="0" smtClean="0">
                <a:solidFill>
                  <a:srgbClr val="3333FF"/>
                </a:solidFill>
                <a:sym typeface="+mn-ea"/>
              </a:rPr>
              <a:t>In-sync without DRX under EC </a:t>
            </a:r>
            <a:r>
              <a:rPr lang="en-US" altLang="zh-CN" sz="1600" dirty="0" smtClean="0">
                <a:sym typeface="+mn-ea"/>
              </a:rPr>
              <a:t>for UE category NB1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Status: Ongoing. Antenna configuration, SNR, time of </a:t>
            </a:r>
            <a:r>
              <a:rPr lang="en-GB" altLang="zh-CN" sz="1600" dirty="0">
                <a:ea typeface="宋体" panose="02010600030101010101" pitchFamily="2" charset="-122"/>
                <a:sym typeface="+mn-ea"/>
              </a:rPr>
              <a:t>SNR increases/decreases</a:t>
            </a:r>
            <a:r>
              <a:rPr lang="en-US" altLang="en-GB" sz="1600" dirty="0">
                <a:ea typeface="宋体" panose="02010600030101010101" pitchFamily="2" charset="-122"/>
                <a:sym typeface="+mn-ea"/>
              </a:rPr>
              <a:t>, timer in procedure</a:t>
            </a:r>
            <a:r>
              <a:rPr lang="en-GB" altLang="zh-CN" sz="1600" dirty="0">
                <a:ea typeface="宋体" panose="02010600030101010101" pitchFamily="2" charset="-122"/>
                <a:sym typeface="+mn-ea"/>
              </a:rPr>
              <a:t> </a:t>
            </a:r>
            <a:r>
              <a:rPr lang="en-US" altLang="en-GB" sz="1600" dirty="0">
                <a:ea typeface="宋体" panose="02010600030101010101" pitchFamily="2" charset="-122"/>
                <a:sym typeface="+mn-ea"/>
              </a:rPr>
              <a:t>remain TBD</a:t>
            </a:r>
            <a:endParaRPr lang="en-US" altLang="en-GB" sz="1600" dirty="0" smtClean="0">
              <a:sym typeface="+mn-ea"/>
            </a:endParaRP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#Tdoc:  R4-165880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600" dirty="0" smtClean="0">
                <a:sym typeface="+mn-ea"/>
              </a:rPr>
              <a:t>Radio Link Monitoring Test for </a:t>
            </a:r>
            <a:r>
              <a:rPr lang="en-US" altLang="zh-CN" sz="1600" u="sng" dirty="0" smtClean="0">
                <a:solidFill>
                  <a:srgbClr val="3333FF"/>
                </a:solidFill>
                <a:sym typeface="+mn-ea"/>
              </a:rPr>
              <a:t>In-sync with DRX under EC </a:t>
            </a:r>
            <a:r>
              <a:rPr lang="en-US" altLang="zh-CN" sz="1600" dirty="0" smtClean="0">
                <a:sym typeface="+mn-ea"/>
              </a:rPr>
              <a:t>for UE category NB1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Status: Ongoing. Antenna configuration, SNR, time of </a:t>
            </a:r>
            <a:r>
              <a:rPr lang="en-GB" altLang="zh-CN" sz="1600" dirty="0">
                <a:ea typeface="宋体" panose="02010600030101010101" pitchFamily="2" charset="-122"/>
                <a:sym typeface="+mn-ea"/>
              </a:rPr>
              <a:t>SNR increases/decreases</a:t>
            </a:r>
            <a:r>
              <a:rPr lang="en-US" altLang="en-GB" sz="1600" dirty="0">
                <a:ea typeface="宋体" panose="02010600030101010101" pitchFamily="2" charset="-122"/>
                <a:sym typeface="+mn-ea"/>
              </a:rPr>
              <a:t>, timer in procedure</a:t>
            </a:r>
            <a:r>
              <a:rPr lang="en-GB" altLang="zh-CN" sz="1600" dirty="0">
                <a:ea typeface="宋体" panose="02010600030101010101" pitchFamily="2" charset="-122"/>
                <a:sym typeface="+mn-ea"/>
              </a:rPr>
              <a:t> </a:t>
            </a:r>
            <a:r>
              <a:rPr lang="en-US" altLang="en-GB" sz="1600" dirty="0">
                <a:ea typeface="宋体" panose="02010600030101010101" pitchFamily="2" charset="-122"/>
                <a:sym typeface="+mn-ea"/>
              </a:rPr>
              <a:t>remain TBD</a:t>
            </a:r>
            <a:endParaRPr lang="en-US" altLang="en-GB" sz="1600" dirty="0" smtClean="0">
              <a:sym typeface="+mn-ea"/>
            </a:endParaRP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en-GB" sz="1600" dirty="0" smtClean="0">
                <a:sym typeface="+mn-ea"/>
              </a:rPr>
              <a:t>#Tdoc:  None</a:t>
            </a:r>
            <a:endParaRPr lang="en-US" altLang="zh-CN" sz="1600" dirty="0" smtClean="0">
              <a:sym typeface="+mn-ea"/>
            </a:endParaRP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000" dirty="0" smtClean="0">
              <a:solidFill>
                <a:srgbClr val="FF0000"/>
              </a:solidFill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–"/>
            </a:pPr>
            <a:endParaRPr lang="en-US" altLang="zh-CN" sz="1600" dirty="0" smtClean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-13255"/>
            <a:ext cx="9220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RRM progress in </a:t>
            </a:r>
            <a:r>
              <a:rPr lang="en-US" altLang="zh-CN" b="1" dirty="0"/>
              <a:t>RAN4 </a:t>
            </a:r>
            <a:r>
              <a:rPr lang="en-US" altLang="zh-CN" b="1" dirty="0" smtClean="0"/>
              <a:t>(5/5</a:t>
            </a:r>
            <a:r>
              <a:rPr lang="en-US" altLang="zh-CN" b="1" dirty="0"/>
              <a:t>)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1020" y="1340485"/>
            <a:ext cx="7630795" cy="454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GB" sz="2000" dirty="0" smtClean="0">
                <a:solidFill>
                  <a:srgbClr val="FF0000"/>
                </a:solidFill>
              </a:rPr>
              <a:t>RMCs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600" dirty="0" smtClean="0">
                <a:sym typeface="+mn-ea"/>
              </a:rPr>
              <a:t>NPDSCH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zh-CN" sz="1600" dirty="0" smtClean="0">
                <a:sym typeface="+mn-ea"/>
              </a:rPr>
              <a:t>Status: </a:t>
            </a:r>
            <a:r>
              <a:rPr lang="en-US" altLang="zh-CN" sz="1600" dirty="0" smtClean="0">
                <a:solidFill>
                  <a:srgbClr val="3333FF"/>
                </a:solidFill>
                <a:sym typeface="+mn-ea"/>
              </a:rPr>
              <a:t>Agreed CR. </a:t>
            </a:r>
            <a:r>
              <a:rPr lang="en-US" altLang="zh-CN" sz="1600" dirty="0" smtClean="0">
                <a:solidFill>
                  <a:schemeClr val="tx1"/>
                </a:solidFill>
                <a:sym typeface="+mn-ea"/>
              </a:rPr>
              <a:t>In-Band remain TBD</a:t>
            </a:r>
          </a:p>
          <a:p>
            <a:pPr marL="1200150" lvl="2" indent="-285750" algn="l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zh-CN" sz="1600" dirty="0" smtClean="0">
                <a:sym typeface="+mn-ea"/>
              </a:rPr>
              <a:t>#Tdoc:  R4-166080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600" dirty="0" smtClean="0">
                <a:sym typeface="+mn-ea"/>
              </a:rPr>
              <a:t>NPDCCH</a:t>
            </a:r>
            <a:endParaRPr lang="en-US" altLang="zh-CN" sz="1600" dirty="0" smtClean="0"/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zh-CN" sz="1600" dirty="0" smtClean="0">
                <a:sym typeface="+mn-ea"/>
              </a:rPr>
              <a:t>Status: </a:t>
            </a:r>
            <a:r>
              <a:rPr lang="en-US" altLang="zh-CN" sz="1600" dirty="0" smtClean="0">
                <a:solidFill>
                  <a:srgbClr val="3333FF"/>
                </a:solidFill>
                <a:sym typeface="+mn-ea"/>
              </a:rPr>
              <a:t>Agreed CR.</a:t>
            </a:r>
            <a:r>
              <a:rPr lang="en-US" altLang="zh-CN" sz="1600" dirty="0" smtClean="0">
                <a:solidFill>
                  <a:schemeClr val="tx1"/>
                </a:solidFill>
                <a:sym typeface="+mn-ea"/>
              </a:rPr>
              <a:t> In-Band remain TBD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zh-CN" sz="1600" dirty="0" smtClean="0">
                <a:sym typeface="+mn-ea"/>
              </a:rPr>
              <a:t>#Tdoc:  R4-166079</a:t>
            </a: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GB" sz="2000" dirty="0" smtClean="0">
                <a:solidFill>
                  <a:srgbClr val="FF0000"/>
                </a:solidFill>
              </a:rPr>
              <a:t>Narrowband IoT OCNG</a:t>
            </a:r>
          </a:p>
          <a:p>
            <a:pPr marL="1200150" lvl="2" indent="-285750" algn="l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zh-CN" sz="1600" dirty="0" smtClean="0">
                <a:sym typeface="+mn-ea"/>
              </a:rPr>
              <a:t>Status: </a:t>
            </a:r>
            <a:r>
              <a:rPr lang="en-US" altLang="zh-CN" sz="1600" dirty="0" smtClean="0">
                <a:solidFill>
                  <a:srgbClr val="3333FF"/>
                </a:solidFill>
                <a:sym typeface="+mn-ea"/>
              </a:rPr>
              <a:t>Agreed CR. </a:t>
            </a:r>
            <a:r>
              <a:rPr lang="en-US" altLang="zh-CN" sz="1600" dirty="0" smtClean="0">
                <a:solidFill>
                  <a:schemeClr val="tx1"/>
                </a:solidFill>
                <a:sym typeface="+mn-ea"/>
              </a:rPr>
              <a:t>NOP.2, NOP.3 complete</a:t>
            </a:r>
          </a:p>
          <a:p>
            <a:pPr marL="1200150" lvl="2" indent="-285750" algn="l"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en-US" altLang="zh-CN" sz="1600" dirty="0" smtClean="0">
                <a:sym typeface="+mn-ea"/>
              </a:rPr>
              <a:t>#Tdoc:  R4-166071, R4-166081, R4-166655</a:t>
            </a: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en-GB" sz="2000" dirty="0" smtClean="0">
              <a:solidFill>
                <a:srgbClr val="FF0000"/>
              </a:solidFill>
            </a:endParaRP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endParaRPr lang="en-US" altLang="zh-CN" sz="1600" dirty="0" smtClean="0">
              <a:solidFill>
                <a:srgbClr val="00B050"/>
              </a:solidFill>
              <a:sym typeface="+mn-ea"/>
            </a:endParaRPr>
          </a:p>
          <a:p>
            <a:pPr marL="1200150" lvl="2" indent="-285750" algn="l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1600" dirty="0" smtClean="0">
              <a:solidFill>
                <a:srgbClr val="00B05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err="1"/>
              <a:t>Demod</a:t>
            </a:r>
            <a:r>
              <a:rPr lang="en-US" altLang="zh-CN" b="1" dirty="0"/>
              <a:t> progress in </a:t>
            </a:r>
            <a:r>
              <a:rPr lang="en-US" altLang="zh-CN" b="1" dirty="0" smtClean="0"/>
              <a:t>RAN4 (1/4)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864" y="1960240"/>
            <a:ext cx="8229600" cy="3556992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800" dirty="0" smtClean="0"/>
              <a:t>General test cases are agreed with some parameters TBD.</a:t>
            </a:r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RAN4 </a:t>
            </a:r>
            <a:r>
              <a:rPr lang="en-US" altLang="zh-CN" sz="2800" dirty="0"/>
              <a:t>has agreed simulation assumptions. More simulation results are expected in the next </a:t>
            </a:r>
            <a:r>
              <a:rPr lang="en-US" altLang="zh-CN" sz="2800" dirty="0" smtClean="0"/>
              <a:t>meeting to define test requirements.</a:t>
            </a:r>
            <a:endParaRPr lang="en-US" altLang="zh-CN" sz="2800" dirty="0"/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Reference </a:t>
            </a:r>
            <a:r>
              <a:rPr lang="en-US" altLang="zh-CN" sz="2800" dirty="0"/>
              <a:t>channel naming</a:t>
            </a:r>
            <a:endParaRPr lang="en-US" sz="2800" dirty="0" smtClean="0"/>
          </a:p>
          <a:p>
            <a:pPr lvl="1"/>
            <a:r>
              <a:rPr lang="en-US" sz="2400" dirty="0" smtClean="0"/>
              <a:t>Define a new naming specific to NB-</a:t>
            </a:r>
            <a:r>
              <a:rPr lang="en-US" sz="2400" dirty="0" err="1" smtClean="0"/>
              <a:t>IoT</a:t>
            </a:r>
            <a:r>
              <a:rPr lang="en-US" sz="2400" dirty="0" smtClean="0"/>
              <a:t> UE demodulation requirements: </a:t>
            </a:r>
            <a:r>
              <a:rPr lang="en-US" sz="2400" dirty="0" err="1" smtClean="0"/>
              <a:t>R.NB.xx</a:t>
            </a:r>
            <a:endParaRPr lang="en-US" sz="2400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 err="1"/>
              <a:t>Demod</a:t>
            </a:r>
            <a:r>
              <a:rPr lang="en-US" altLang="zh-CN" sz="3600" b="1" dirty="0"/>
              <a:t> progress: </a:t>
            </a:r>
            <a:r>
              <a:rPr lang="en-US" altLang="zh-CN" sz="3600" b="1" dirty="0" smtClean="0"/>
              <a:t>NPDSCH </a:t>
            </a:r>
            <a:r>
              <a:rPr lang="en-US" altLang="zh-CN" sz="3600" b="1" dirty="0"/>
              <a:t>in </a:t>
            </a:r>
            <a:r>
              <a:rPr lang="en-US" altLang="zh-CN" sz="3600" b="1" dirty="0" smtClean="0"/>
              <a:t>RAN4 (2/4)</a:t>
            </a:r>
            <a:endParaRPr lang="en-US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17639"/>
            <a:ext cx="8229600" cy="1147265"/>
          </a:xfrm>
        </p:spPr>
        <p:txBody>
          <a:bodyPr>
            <a:normAutofit fontScale="85000" lnSpcReduction="10000"/>
          </a:bodyPr>
          <a:lstStyle/>
          <a:p>
            <a:pPr marL="342900" lvl="2" indent="-342900"/>
            <a:r>
              <a:rPr lang="en-US" sz="2800" dirty="0" smtClean="0"/>
              <a:t>NPDSCH Test</a:t>
            </a:r>
            <a:endParaRPr lang="en-US" sz="2800" dirty="0"/>
          </a:p>
          <a:p>
            <a:pPr lvl="1"/>
            <a:r>
              <a:rPr lang="en-US" altLang="zh-CN" sz="2400" dirty="0"/>
              <a:t>NPDSCH Demodulation requirements are introduced </a:t>
            </a:r>
            <a:r>
              <a:rPr lang="en-US" altLang="zh-CN" sz="2400" dirty="0" smtClean="0"/>
              <a:t>in 36.101 with </a:t>
            </a:r>
            <a:r>
              <a:rPr lang="en-US" altLang="zh-CN" sz="2400" dirty="0"/>
              <a:t>some parameters </a:t>
            </a:r>
            <a:r>
              <a:rPr lang="en-US" altLang="zh-CN" sz="2400" dirty="0" smtClean="0"/>
              <a:t>TBD, such as </a:t>
            </a:r>
            <a:r>
              <a:rPr lang="en-US" altLang="zh-CN" sz="2300" i="1" dirty="0" smtClean="0"/>
              <a:t>“</a:t>
            </a:r>
            <a:r>
              <a:rPr lang="en-US" altLang="zh-CN" sz="2300" i="1" dirty="0" err="1" smtClean="0"/>
              <a:t>Repetition</a:t>
            </a:r>
            <a:r>
              <a:rPr lang="en-US" altLang="zh-CN" sz="2300" i="1" dirty="0" smtClean="0"/>
              <a:t> </a:t>
            </a:r>
            <a:r>
              <a:rPr lang="en-US" altLang="zh-CN" sz="2300" i="1" dirty="0" err="1" smtClean="0"/>
              <a:t>num</a:t>
            </a:r>
            <a:r>
              <a:rPr lang="en-US" altLang="zh-CN" sz="2300" i="1" dirty="0" smtClean="0"/>
              <a:t>” </a:t>
            </a:r>
            <a:r>
              <a:rPr lang="en-US" altLang="zh-CN" sz="2400" dirty="0" smtClean="0"/>
              <a:t>and SNR. </a:t>
            </a:r>
            <a:r>
              <a:rPr lang="en-US" altLang="zh-CN" sz="2400" dirty="0"/>
              <a:t>[R4-167114</a:t>
            </a:r>
            <a:r>
              <a:rPr lang="en-US" altLang="zh-CN" sz="2400" dirty="0" smtClean="0"/>
              <a:t>]</a:t>
            </a:r>
            <a:endParaRPr lang="en-US" altLang="zh-CN" sz="2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26" y="2746784"/>
            <a:ext cx="7735380" cy="19052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52" y="4733629"/>
            <a:ext cx="7716327" cy="200773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DDF4E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DDF4E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914</Words>
  <Application>Microsoft Office PowerPoint</Application>
  <PresentationFormat>全屏显示(4:3)</PresentationFormat>
  <Paragraphs>127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宋体</vt:lpstr>
      <vt:lpstr>Arial</vt:lpstr>
      <vt:lpstr>Calibri</vt:lpstr>
      <vt:lpstr>Wingdings</vt:lpstr>
      <vt:lpstr>Office 主题</vt:lpstr>
      <vt:lpstr>NB-IoT RRM and Demod updates after  RAN4#80 meeting  (Corresponding to RAN5#72)    CMCC, Starpoint 2016.10</vt:lpstr>
      <vt:lpstr>Introduction</vt:lpstr>
      <vt:lpstr>RRM progress in RAN4 (1/5)</vt:lpstr>
      <vt:lpstr>RRM progress in RAN4 (2/5)</vt:lpstr>
      <vt:lpstr>RRM progress in RAN4 (3/5)</vt:lpstr>
      <vt:lpstr>RRM progress in RAN4 (4/5)</vt:lpstr>
      <vt:lpstr>RRM progress in RAN4 (5/5)</vt:lpstr>
      <vt:lpstr>Demod progress in RAN4 (1/4)</vt:lpstr>
      <vt:lpstr>Demod progress: NPDSCH in RAN4 (2/4)</vt:lpstr>
      <vt:lpstr>Demod progress: NPDCCH in RAN4(3/4)</vt:lpstr>
      <vt:lpstr>Demod progress: NPBCH in RAN4 (4/4)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xing</dc:creator>
  <cp:lastModifiedBy>Jinqiang</cp:lastModifiedBy>
  <cp:revision>514</cp:revision>
  <dcterms:created xsi:type="dcterms:W3CDTF">2016-03-01T03:13:00Z</dcterms:created>
  <dcterms:modified xsi:type="dcterms:W3CDTF">2016-09-30T03:06:00Z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