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90" r:id="rId2"/>
    <p:sldId id="322" r:id="rId3"/>
    <p:sldId id="364" r:id="rId4"/>
    <p:sldId id="365" r:id="rId5"/>
    <p:sldId id="362" r:id="rId6"/>
    <p:sldId id="363" r:id="rId7"/>
    <p:sldId id="293" r:id="rId8"/>
  </p:sldIdLst>
  <p:sldSz cx="12190413" cy="6859588"/>
  <p:notesSz cx="6858000" cy="9144000"/>
  <p:custDataLst>
    <p:tags r:id="rId10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08330" indent="-1511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17930" indent="-3035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27530" indent="-4559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37130" indent="-6083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6">
          <p15:clr>
            <a:srgbClr val="A4A3A4"/>
          </p15:clr>
        </p15:guide>
        <p15:guide id="2" pos="382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288" autoAdjust="0"/>
    <p:restoredTop sz="93447" autoAdjust="0"/>
  </p:normalViewPr>
  <p:slideViewPr>
    <p:cSldViewPr snapToGrid="0">
      <p:cViewPr varScale="1">
        <p:scale>
          <a:sx n="74" d="100"/>
          <a:sy n="74" d="100"/>
        </p:scale>
        <p:origin x="66" y="3186"/>
      </p:cViewPr>
      <p:guideLst>
        <p:guide orient="horz" pos="2116"/>
        <p:guide pos="382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C6BEBE5-1D2E-4BBB-B5B5-B5B0DDA0484F}" type="datetimeFigureOut">
              <a:rPr lang="zh-CN" altLang="en-US"/>
              <a:t>2023/5/16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54E9BCF5-12D1-4D51-BB26-20A5554EDFDB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549014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83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9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75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1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endParaRPr lang="en-US" altLang="zh-CN" u="none" dirty="0"/>
          </a:p>
        </p:txBody>
      </p:sp>
      <p:sp>
        <p:nvSpPr>
          <p:cNvPr id="512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1255B2E5-2FCE-436A-B4A8-B33C8ED88E6A}" type="slidenum">
              <a:rPr lang="zh-CN" altLang="en-US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72654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>
              <a:sym typeface="+mn-ea"/>
            </a:endParaRPr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21394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>
              <a:sym typeface="+mn-ea"/>
            </a:endParaRPr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2955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>
              <a:sym typeface="+mn-ea"/>
            </a:endParaRPr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09942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>
              <a:sym typeface="+mn-ea"/>
            </a:endParaRPr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2573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>
              <a:sym typeface="+mn-ea"/>
            </a:endParaRPr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18296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2"/>
            <a:ext cx="9142810" cy="2388153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1"/>
            <a:ext cx="9142810" cy="1656146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700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00"/>
            </a:lvl4pPr>
            <a:lvl5pPr marL="2438400" indent="0" algn="ctr">
              <a:buNone/>
              <a:defRPr sz="2100"/>
            </a:lvl5pPr>
            <a:lvl6pPr marL="3048000" indent="0" algn="ctr">
              <a:buNone/>
              <a:defRPr sz="2100"/>
            </a:lvl6pPr>
            <a:lvl7pPr marL="3657600" indent="0" algn="ctr">
              <a:buNone/>
              <a:defRPr sz="2100"/>
            </a:lvl7pPr>
            <a:lvl8pPr marL="4267200" indent="0" algn="ctr">
              <a:buNone/>
              <a:defRPr sz="2100"/>
            </a:lvl8pPr>
            <a:lvl9pPr marL="4876800" indent="0" algn="ctr">
              <a:buNone/>
              <a:defRPr sz="2100"/>
            </a:lvl9pPr>
          </a:lstStyle>
          <a:p>
            <a:r>
              <a:rPr lang="zh-CN" altLang="en-US" noProof="1"/>
              <a:t>单击此处编辑母版副标题样式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5/16/2023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2F29BB-4B58-48F0-8816-507D728BD8A0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5/16/2023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E2109C-B8F2-45FB-BCEC-95E3A0D8993E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6" y="365211"/>
            <a:ext cx="2628558" cy="5813184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3" y="365211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5/16/2023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B6885C-24B6-4E1E-8492-16D36C584FA6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5/16/2023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9802C2-E10E-49A8-8A3E-31E7DD595A64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5" y="1710135"/>
            <a:ext cx="10514231" cy="2853398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5" y="4590528"/>
            <a:ext cx="10514231" cy="150053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5/16/2023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9D7B6F-1070-41B6-A8A6-1C1D30145B6C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2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8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5/16/2023</a:t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F7804F-C22F-4105-B851-BB69C5DFCE82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1" y="365210"/>
            <a:ext cx="10514231" cy="132587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80" y="1681552"/>
            <a:ext cx="5157115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80" y="2505657"/>
            <a:ext cx="5157115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403" y="1681552"/>
            <a:ext cx="5182513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403" y="2505657"/>
            <a:ext cx="5182513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5/16/2023</a:t>
            </a:fld>
            <a:endParaRPr lang="en-US" altLang="zh-CN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E04E12-DEE3-41B9-AD38-8CF39C660169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5/16/2023</a:t>
            </a:fld>
            <a:endParaRPr lang="en-US" altLang="zh-CN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221EFE-4BC2-495B-900A-501AA63EF991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5/16/2023</a:t>
            </a:fld>
            <a:endParaRPr lang="en-US" altLang="zh-CN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5DF91A-2561-4F59-AF99-6D7034613CDA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8" y="987655"/>
            <a:ext cx="6171398" cy="4874754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5/16/2023</a:t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537606-E014-4704-BCFA-F34B12E08119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8" y="987655"/>
            <a:ext cx="6171398" cy="4874754"/>
          </a:xfrm>
        </p:spPr>
        <p:txBody>
          <a:bodyPr rtlCol="0">
            <a:normAutofit/>
          </a:bodyPr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pPr lvl="0"/>
            <a:endParaRPr 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5/16/2023</a:t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295A0F-A7F1-4B44-83DC-2C3B4A18B875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4013" cy="4352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5/16/2023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ctr"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r">
              <a:defRPr sz="16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F129759E-47CE-4A4C-B3CD-32BD4A364F0F}" type="slidenum">
              <a:rPr lang="en-US" altLang="zh-CN"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303530" indent="-303530" algn="l" rtl="0" eaLnBrk="0" fontAlgn="base" hangingPunct="0">
        <a:lnSpc>
          <a:spcPct val="90000"/>
        </a:lnSpc>
        <a:spcBef>
          <a:spcPts val="1340"/>
        </a:spcBef>
        <a:spcAft>
          <a:spcPct val="0"/>
        </a:spcAft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31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7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3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19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595742" y="1885950"/>
            <a:ext cx="10958944" cy="2337435"/>
          </a:xfrm>
        </p:spPr>
        <p:txBody>
          <a:bodyPr anchor="ctr"/>
          <a:lstStyle/>
          <a:p>
            <a:pPr eaLnBrk="1" hangingPunct="1">
              <a:lnSpc>
                <a:spcPts val="6280"/>
              </a:lnSpc>
              <a:defRPr/>
            </a:pPr>
            <a:r>
              <a:rPr lang="en-US" altLang="zh-CN" sz="2800" dirty="0" smtClean="0">
                <a:latin typeface="+mn-lt"/>
              </a:rPr>
              <a:t>WF </a:t>
            </a:r>
            <a:r>
              <a:rPr lang="en-US" altLang="zh-CN" sz="2800" dirty="0">
                <a:latin typeface="+mn-lt"/>
              </a:rPr>
              <a:t>on creating Rel-18 basket </a:t>
            </a:r>
            <a:r>
              <a:rPr lang="en-US" altLang="zh-CN" sz="2800" dirty="0" smtClean="0">
                <a:latin typeface="+mn-lt"/>
              </a:rPr>
              <a:t>WIs</a:t>
            </a:r>
            <a:endParaRPr lang="zh-CN" altLang="en-US" sz="2800" dirty="0">
              <a:latin typeface="+mn-lt"/>
            </a:endParaRPr>
          </a:p>
        </p:txBody>
      </p:sp>
      <p:sp>
        <p:nvSpPr>
          <p:cNvPr id="4098" name="副标题 2"/>
          <p:cNvSpPr>
            <a:spLocks noGrp="1" noChangeArrowheads="1"/>
          </p:cNvSpPr>
          <p:nvPr>
            <p:ph type="subTitle" idx="1"/>
          </p:nvPr>
        </p:nvSpPr>
        <p:spPr>
          <a:xfrm>
            <a:off x="222250" y="4363603"/>
            <a:ext cx="11703050" cy="1524635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dirty="0"/>
              <a:t>Huawei, </a:t>
            </a:r>
            <a:r>
              <a:rPr lang="en-US" altLang="zh-CN" sz="2800" dirty="0" err="1"/>
              <a:t>HiSilicon</a:t>
            </a:r>
            <a:r>
              <a:rPr lang="en-US" altLang="zh-CN" sz="2800" dirty="0"/>
              <a:t>, </a:t>
            </a:r>
            <a:r>
              <a:rPr lang="en-US" altLang="zh-CN" sz="2800" dirty="0" smtClean="0"/>
              <a:t>China </a:t>
            </a:r>
            <a:r>
              <a:rPr lang="en-US" altLang="zh-CN" sz="2800" dirty="0"/>
              <a:t>Telecom, </a:t>
            </a:r>
            <a:r>
              <a:rPr lang="en-US" altLang="zh-CN" sz="2800" dirty="0" smtClean="0"/>
              <a:t>CMCC</a:t>
            </a:r>
            <a:r>
              <a:rPr lang="en-US" altLang="zh-CN" sz="2800" dirty="0"/>
              <a:t>, </a:t>
            </a:r>
            <a:r>
              <a:rPr lang="en-US" altLang="zh-CN" sz="2800" dirty="0" smtClean="0"/>
              <a:t>China </a:t>
            </a:r>
            <a:r>
              <a:rPr lang="en-US" altLang="zh-CN" sz="2800" dirty="0"/>
              <a:t>Unicom, </a:t>
            </a:r>
            <a:r>
              <a:rPr lang="en-US" altLang="zh-CN" sz="2800" dirty="0" smtClean="0"/>
              <a:t>Nokia</a:t>
            </a:r>
            <a:r>
              <a:rPr lang="en-US" altLang="zh-CN" sz="2800" dirty="0"/>
              <a:t>, ZTE, CATT, </a:t>
            </a:r>
            <a:r>
              <a:rPr lang="en-US" altLang="zh-CN" sz="2800" dirty="0" smtClean="0"/>
              <a:t>CAICT</a:t>
            </a:r>
            <a:endParaRPr lang="en-US" altLang="zh-CN" sz="2800" dirty="0"/>
          </a:p>
        </p:txBody>
      </p:sp>
      <p:sp>
        <p:nvSpPr>
          <p:cNvPr id="4099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3" name="Subtitle 4"/>
          <p:cNvSpPr txBox="1"/>
          <p:nvPr/>
        </p:nvSpPr>
        <p:spPr bwMode="auto">
          <a:xfrm>
            <a:off x="195263" y="88900"/>
            <a:ext cx="11757025" cy="1109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2000" tIns="0" rIns="72000" bIns="0" anchor="ctr"/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panose="020B0604020202020204" pitchFamily="34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7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85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8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20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92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4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6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00000"/>
              </a:lnSpc>
              <a:defRPr/>
            </a:pPr>
            <a:r>
              <a:rPr lang="en-GB" altLang="zh-CN" sz="2400" b="1" dirty="0"/>
              <a:t>3GPP TSG-RAN5 Meeting #</a:t>
            </a:r>
            <a:r>
              <a:rPr lang="en-US" altLang="en-GB" sz="2400" b="1" dirty="0"/>
              <a:t>9</a:t>
            </a:r>
            <a:r>
              <a:rPr lang="en-US" sz="2400" b="1" dirty="0"/>
              <a:t>9</a:t>
            </a:r>
            <a:r>
              <a:rPr lang="en-US" sz="2400" kern="0" dirty="0"/>
              <a:t> 						      </a:t>
            </a:r>
            <a:r>
              <a:rPr lang="en-US" altLang="zh-CN" sz="2400" b="1" dirty="0" smtClean="0">
                <a:solidFill>
                  <a:schemeClr val="tx1"/>
                </a:solidFill>
              </a:rPr>
              <a:t>R5-233056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r1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defRPr/>
            </a:pPr>
            <a:r>
              <a:rPr lang="en-US" altLang="zh-CN" sz="2400" b="1" dirty="0"/>
              <a:t>Incheon</a:t>
            </a:r>
            <a:r>
              <a:rPr sz="2400" b="1" dirty="0"/>
              <a:t>, </a:t>
            </a:r>
            <a:r>
              <a:rPr lang="en-US" altLang="zh-CN" sz="2400" b="1" dirty="0"/>
              <a:t>Korea</a:t>
            </a:r>
            <a:r>
              <a:rPr sz="2400" b="1" dirty="0"/>
              <a:t>, </a:t>
            </a:r>
            <a:r>
              <a:rPr lang="en-US" altLang="zh-CN" sz="2400" b="1" dirty="0"/>
              <a:t>May</a:t>
            </a:r>
            <a:r>
              <a:rPr sz="2400" b="1" dirty="0"/>
              <a:t> 2</a:t>
            </a:r>
            <a:r>
              <a:rPr lang="en-US" sz="2400" b="1" dirty="0"/>
              <a:t>2</a:t>
            </a:r>
            <a:r>
              <a:rPr lang="en-US" altLang="zh-CN" sz="2400" b="1" baseline="30000" dirty="0"/>
              <a:t>nd</a:t>
            </a:r>
            <a:r>
              <a:rPr sz="2400" b="1" dirty="0"/>
              <a:t> </a:t>
            </a:r>
            <a:r>
              <a:rPr lang="en-US" altLang="zh-CN" sz="2400" b="1" dirty="0"/>
              <a:t>–</a:t>
            </a:r>
            <a:r>
              <a:rPr sz="2400" b="1" dirty="0"/>
              <a:t> </a:t>
            </a:r>
            <a:r>
              <a:rPr lang="en-US" sz="2400" b="1" dirty="0"/>
              <a:t>26</a:t>
            </a:r>
            <a:r>
              <a:rPr lang="en-US" sz="2400" b="1" baseline="30000" dirty="0"/>
              <a:t>th</a:t>
            </a:r>
            <a:r>
              <a:rPr sz="2400" b="1" dirty="0"/>
              <a:t>, 2023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11557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olidFill>
                  <a:schemeClr val="tx1"/>
                </a:solidFill>
              </a:rPr>
              <a:t>RAN5 handles NR </a:t>
            </a:r>
            <a:r>
              <a:rPr lang="en-US" altLang="zh-CN" sz="3200" b="1" i="1" dirty="0" smtClean="0"/>
              <a:t>PC3</a:t>
            </a:r>
            <a:r>
              <a:rPr lang="en-US" altLang="zh-CN" sz="3200" b="1" dirty="0" smtClean="0"/>
              <a:t> band/BW and band configurations under a basket WI for each release</a:t>
            </a:r>
            <a:endParaRPr lang="en-US" altLang="zh-CN" sz="3200" b="1" dirty="0"/>
          </a:p>
        </p:txBody>
      </p:sp>
      <p:sp>
        <p:nvSpPr>
          <p:cNvPr id="2" name="文本框 1"/>
          <p:cNvSpPr txBox="1"/>
          <p:nvPr/>
        </p:nvSpPr>
        <p:spPr>
          <a:xfrm>
            <a:off x="200025" y="1016050"/>
            <a:ext cx="11749405" cy="9455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latinLnBrk="0" hangingPunct="1">
              <a:lnSpc>
                <a:spcPts val="35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latin typeface="+mn-lt"/>
                <a:sym typeface="+mn-ea"/>
              </a:rPr>
              <a:t> </a:t>
            </a:r>
            <a:r>
              <a:rPr lang="en-US" altLang="zh-CN" sz="2000" b="1" dirty="0" smtClean="0">
                <a:latin typeface="+mn-lt"/>
                <a:sym typeface="+mn-ea"/>
              </a:rPr>
              <a:t>Observation 1</a:t>
            </a:r>
            <a:r>
              <a:rPr lang="en-US" altLang="zh-CN" sz="2000" dirty="0" smtClean="0">
                <a:latin typeface="+mn-lt"/>
                <a:sym typeface="+mn-ea"/>
              </a:rPr>
              <a:t>: RAN5 has rich experience of managing basket WIs to introduce band/BW and band configuration specific requirements </a:t>
            </a:r>
            <a:r>
              <a:rPr lang="en-US" altLang="zh-CN" sz="2000" dirty="0">
                <a:latin typeface="+mn-lt"/>
                <a:sym typeface="+mn-ea"/>
              </a:rPr>
              <a:t>since Rel-15 for </a:t>
            </a:r>
            <a:r>
              <a:rPr lang="en-US" altLang="zh-CN" sz="2000" dirty="0" smtClean="0">
                <a:latin typeface="+mn-lt"/>
                <a:sym typeface="+mn-ea"/>
              </a:rPr>
              <a:t>NR and Rel-13 for LTE</a:t>
            </a:r>
            <a:endParaRPr lang="en-US" altLang="zh-CN" sz="2000" b="1" dirty="0">
              <a:latin typeface="+mn-lt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49029" y="2002391"/>
            <a:ext cx="4800894" cy="16312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altLang="zh-CN" dirty="0" smtClean="0">
                <a:latin typeface="+mn-lt"/>
                <a:sym typeface="+mn-ea"/>
              </a:rPr>
              <a:t>NR_CADC_NR_LTE_DC_R17-UEConTest (Rel-17)</a:t>
            </a:r>
          </a:p>
          <a:p>
            <a:pPr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altLang="zh-CN" dirty="0" smtClean="0">
                <a:latin typeface="+mn-lt"/>
                <a:sym typeface="+mn-ea"/>
              </a:rPr>
              <a:t>NR_lic_bands_BW_R17-UEConTest (Rel-17)</a:t>
            </a:r>
          </a:p>
          <a:p>
            <a:pPr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altLang="zh-CN" dirty="0">
                <a:latin typeface="+mn-lt"/>
                <a:sym typeface="+mn-ea"/>
              </a:rPr>
              <a:t>NR_CADC_NR_LTE_DC_R16-UEConTest (Rel-16</a:t>
            </a:r>
            <a:r>
              <a:rPr lang="en-US" altLang="zh-CN" dirty="0" smtClean="0">
                <a:latin typeface="+mn-lt"/>
                <a:sym typeface="+mn-ea"/>
              </a:rPr>
              <a:t>)</a:t>
            </a:r>
          </a:p>
          <a:p>
            <a:pPr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altLang="zh-CN" dirty="0" smtClean="0">
                <a:latin typeface="+mn-lt"/>
                <a:sym typeface="+mn-ea"/>
              </a:rPr>
              <a:t>NR_bands_BW_R16-UEConTest (Rel-16)</a:t>
            </a:r>
          </a:p>
          <a:p>
            <a:pPr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altLang="zh-CN" dirty="0" smtClean="0">
                <a:latin typeface="+mn-lt"/>
                <a:sym typeface="+mn-ea"/>
              </a:rPr>
              <a:t>5GS_NR_LTE-UEConTest </a:t>
            </a:r>
            <a:r>
              <a:rPr lang="en-US" altLang="zh-CN" dirty="0">
                <a:latin typeface="+mn-lt"/>
                <a:sym typeface="+mn-ea"/>
              </a:rPr>
              <a:t>(Rel-15</a:t>
            </a:r>
            <a:r>
              <a:rPr lang="en-US" altLang="zh-CN" dirty="0" smtClean="0">
                <a:latin typeface="+mn-lt"/>
                <a:sym typeface="+mn-ea"/>
              </a:rPr>
              <a:t>)</a:t>
            </a:r>
            <a:endParaRPr lang="en-US" altLang="zh-CN" b="1" dirty="0">
              <a:latin typeface="+mn-lt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00025" y="3650811"/>
            <a:ext cx="11749405" cy="29392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latinLnBrk="0" hangingPunct="1">
              <a:lnSpc>
                <a:spcPts val="35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000" b="1" dirty="0">
                <a:latin typeface="+mn-lt"/>
                <a:sym typeface="+mn-ea"/>
              </a:rPr>
              <a:t>Observation 2</a:t>
            </a:r>
            <a:r>
              <a:rPr lang="en-US" altLang="zh-CN" sz="2000" dirty="0">
                <a:latin typeface="+mn-lt"/>
                <a:sym typeface="+mn-ea"/>
              </a:rPr>
              <a:t>: </a:t>
            </a:r>
            <a:r>
              <a:rPr lang="en-US" altLang="zh-CN" sz="2000" dirty="0" smtClean="0">
                <a:latin typeface="+mn-lt"/>
                <a:sym typeface="+mn-ea"/>
              </a:rPr>
              <a:t>The basket WI process saves great RAN5 effort of WI management.</a:t>
            </a:r>
          </a:p>
          <a:p>
            <a:pPr lvl="1">
              <a:lnSpc>
                <a:spcPts val="35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solidFill>
                  <a:srgbClr val="0000FF"/>
                </a:solidFill>
                <a:latin typeface="+mn-lt"/>
                <a:sym typeface="+mn-ea"/>
              </a:rPr>
              <a:t>5</a:t>
            </a:r>
            <a:r>
              <a:rPr lang="en-US" altLang="zh-CN" sz="2000" dirty="0" smtClean="0">
                <a:latin typeface="+mn-lt"/>
                <a:sym typeface="+mn-ea"/>
              </a:rPr>
              <a:t> RAN5 NR basket WIs handled band configurations from </a:t>
            </a:r>
            <a:r>
              <a:rPr lang="en-US" altLang="zh-CN" sz="2000" dirty="0" smtClean="0">
                <a:solidFill>
                  <a:srgbClr val="0000FF"/>
                </a:solidFill>
                <a:latin typeface="+mn-lt"/>
                <a:sym typeface="+mn-ea"/>
              </a:rPr>
              <a:t>64</a:t>
            </a:r>
            <a:r>
              <a:rPr lang="en-US" altLang="zh-CN" sz="2000" dirty="0" smtClean="0">
                <a:solidFill>
                  <a:srgbClr val="FF0000"/>
                </a:solidFill>
                <a:latin typeface="+mn-lt"/>
                <a:sym typeface="+mn-ea"/>
              </a:rPr>
              <a:t> </a:t>
            </a:r>
            <a:r>
              <a:rPr lang="en-US" altLang="zh-CN" sz="2000" dirty="0" smtClean="0">
                <a:latin typeface="+mn-lt"/>
                <a:sym typeface="+mn-ea"/>
              </a:rPr>
              <a:t>RAN4 WIs</a:t>
            </a:r>
          </a:p>
          <a:p>
            <a:pPr eaLnBrk="1" latinLnBrk="0" hangingPunct="1">
              <a:lnSpc>
                <a:spcPts val="35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000" b="1" dirty="0" smtClean="0">
                <a:latin typeface="+mn-lt"/>
                <a:sym typeface="+mn-ea"/>
              </a:rPr>
              <a:t>Observation 3</a:t>
            </a:r>
            <a:r>
              <a:rPr lang="en-US" altLang="zh-CN" sz="2000" dirty="0" smtClean="0">
                <a:latin typeface="+mn-lt"/>
                <a:sym typeface="+mn-ea"/>
              </a:rPr>
              <a:t>: The basket WI process is proved as an efficient way of facilitating the work on band/BW and band configurations. </a:t>
            </a:r>
          </a:p>
          <a:p>
            <a:pPr lvl="1">
              <a:lnSpc>
                <a:spcPts val="35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rgbClr val="0000FF"/>
                </a:solidFill>
                <a:latin typeface="+mn-lt"/>
                <a:sym typeface="+mn-ea"/>
              </a:rPr>
              <a:t>70+ </a:t>
            </a:r>
            <a:r>
              <a:rPr lang="en-US" altLang="zh-CN" sz="2000" dirty="0">
                <a:latin typeface="+mn-lt"/>
                <a:sym typeface="+mn-ea"/>
              </a:rPr>
              <a:t>NR new bands or new bandwidths are completed by RAN5#98.</a:t>
            </a:r>
          </a:p>
          <a:p>
            <a:pPr lvl="1">
              <a:lnSpc>
                <a:spcPts val="35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solidFill>
                  <a:srgbClr val="0000FF"/>
                </a:solidFill>
                <a:latin typeface="+mn-lt"/>
                <a:sym typeface="+mn-ea"/>
              </a:rPr>
              <a:t>800+</a:t>
            </a:r>
            <a:r>
              <a:rPr lang="en-US" altLang="zh-CN" sz="2000" dirty="0" smtClean="0">
                <a:latin typeface="+mn-lt"/>
                <a:sym typeface="+mn-ea"/>
              </a:rPr>
              <a:t> NR CA/DC configurations are completed by RAN5#98.</a:t>
            </a:r>
            <a:endParaRPr lang="en-US" altLang="zh-CN" sz="2000" b="1" dirty="0">
              <a:latin typeface="+mn-lt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708732" y="2033361"/>
            <a:ext cx="4136994" cy="13157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altLang="zh-CN" dirty="0">
                <a:latin typeface="+mn-lt"/>
                <a:sym typeface="+mn-ea"/>
              </a:rPr>
              <a:t>LTE_CA_R16-UEConTest (</a:t>
            </a:r>
            <a:r>
              <a:rPr lang="en-US" altLang="zh-CN" dirty="0" smtClean="0">
                <a:latin typeface="+mn-lt"/>
                <a:sym typeface="+mn-ea"/>
              </a:rPr>
              <a:t>Rel-16)</a:t>
            </a:r>
            <a:endParaRPr lang="en-US" altLang="zh-CN" dirty="0">
              <a:latin typeface="+mn-lt"/>
              <a:sym typeface="+mn-ea"/>
            </a:endParaRPr>
          </a:p>
          <a:p>
            <a:pPr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altLang="zh-CN" dirty="0" smtClean="0">
                <a:latin typeface="+mn-lt"/>
                <a:sym typeface="+mn-ea"/>
              </a:rPr>
              <a:t>LTE_CA_R15-UEConTest (Rel-15)</a:t>
            </a:r>
            <a:endParaRPr lang="en-US" altLang="zh-CN" dirty="0">
              <a:latin typeface="+mn-lt"/>
              <a:sym typeface="+mn-ea"/>
            </a:endParaRPr>
          </a:p>
          <a:p>
            <a:pPr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altLang="zh-CN" dirty="0">
                <a:latin typeface="+mn-lt"/>
                <a:sym typeface="+mn-ea"/>
              </a:rPr>
              <a:t>LTE_CA_R14-UEConTest (</a:t>
            </a:r>
            <a:r>
              <a:rPr lang="en-US" altLang="zh-CN" dirty="0" smtClean="0">
                <a:latin typeface="+mn-lt"/>
                <a:sym typeface="+mn-ea"/>
              </a:rPr>
              <a:t>Rel-14)</a:t>
            </a:r>
            <a:endParaRPr lang="en-US" altLang="zh-CN" dirty="0">
              <a:latin typeface="+mn-lt"/>
              <a:sym typeface="+mn-ea"/>
            </a:endParaRPr>
          </a:p>
          <a:p>
            <a:pPr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altLang="zh-CN" dirty="0">
                <a:latin typeface="+mn-lt"/>
                <a:sym typeface="+mn-ea"/>
              </a:rPr>
              <a:t>LTE_CA_Rel13-UEConTest (</a:t>
            </a:r>
            <a:r>
              <a:rPr lang="en-US" altLang="zh-CN" dirty="0" smtClean="0">
                <a:latin typeface="+mn-lt"/>
                <a:sym typeface="+mn-ea"/>
              </a:rPr>
              <a:t>Rel-13)</a:t>
            </a:r>
            <a:endParaRPr lang="en-US" altLang="zh-CN" dirty="0">
              <a:latin typeface="+mn-lt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11557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olidFill>
                  <a:schemeClr val="tx1"/>
                </a:solidFill>
              </a:rPr>
              <a:t>Rel-18 basket WI for new band/BW could be created</a:t>
            </a:r>
            <a:endParaRPr lang="en-US" altLang="zh-CN" sz="3200" b="1" dirty="0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0025" y="1016050"/>
            <a:ext cx="11749405" cy="23305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latinLnBrk="0" hangingPunct="1">
              <a:lnSpc>
                <a:spcPts val="35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latin typeface="+mn-lt"/>
                <a:sym typeface="+mn-ea"/>
              </a:rPr>
              <a:t> </a:t>
            </a:r>
            <a:r>
              <a:rPr lang="en-US" altLang="zh-CN" sz="2000" b="1" dirty="0" smtClean="0">
                <a:latin typeface="+mn-lt"/>
                <a:sym typeface="+mn-ea"/>
              </a:rPr>
              <a:t>Observation 4</a:t>
            </a:r>
            <a:r>
              <a:rPr lang="en-US" altLang="zh-CN" sz="2000" dirty="0" smtClean="0">
                <a:latin typeface="+mn-lt"/>
                <a:sym typeface="+mn-ea"/>
              </a:rPr>
              <a:t>: RAN4 created a bunch of WIs introducing new band/BW or new band configurations in Rel-18. So far a number of new band/BW and new band configurations have been completed in RAN4. It’s proper time for RAN5 to start the basket WI to handle the relevant test work.</a:t>
            </a:r>
          </a:p>
          <a:p>
            <a:pPr eaLnBrk="1" latinLnBrk="0" hangingPunct="1">
              <a:lnSpc>
                <a:spcPts val="35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000" b="1" dirty="0" smtClean="0">
                <a:latin typeface="+mn-lt"/>
                <a:sym typeface="+mn-ea"/>
              </a:rPr>
              <a:t> Proposal 1</a:t>
            </a:r>
            <a:r>
              <a:rPr lang="en-US" altLang="zh-CN" sz="2000" dirty="0" smtClean="0">
                <a:latin typeface="+mn-lt"/>
                <a:sym typeface="+mn-ea"/>
              </a:rPr>
              <a:t>: Create a RAN5 </a:t>
            </a:r>
            <a:r>
              <a:rPr lang="en-US" altLang="zh-CN" sz="2000" dirty="0">
                <a:latin typeface="+mn-lt"/>
                <a:sym typeface="+mn-ea"/>
              </a:rPr>
              <a:t>basket </a:t>
            </a:r>
            <a:r>
              <a:rPr lang="en-US" altLang="zh-CN" sz="2000" dirty="0" smtClean="0">
                <a:latin typeface="+mn-lt"/>
                <a:sym typeface="+mn-ea"/>
              </a:rPr>
              <a:t>WI NR_lic_bands_BW_R18-UEConTest to handle the Rel-18 new band/BW specific requirements in following RAN4 </a:t>
            </a:r>
            <a:r>
              <a:rPr lang="en-US" altLang="zh-CN" sz="2000" dirty="0" err="1" smtClean="0">
                <a:latin typeface="+mn-lt"/>
                <a:sym typeface="+mn-ea"/>
              </a:rPr>
              <a:t>WIs.</a:t>
            </a:r>
            <a:endParaRPr lang="en-US" altLang="zh-CN" sz="2000" b="1" dirty="0">
              <a:latin typeface="+mn-lt"/>
              <a:sym typeface="+mn-ea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7417228"/>
              </p:ext>
            </p:extLst>
          </p:nvPr>
        </p:nvGraphicFramePr>
        <p:xfrm>
          <a:off x="1256177" y="3519330"/>
          <a:ext cx="9637099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8052"/>
                <a:gridCol w="3556540"/>
                <a:gridCol w="4222507"/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sz="1600" dirty="0" err="1" smtClean="0"/>
                        <a:t>Unique_ID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Acronym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Status</a:t>
                      </a:r>
                      <a:r>
                        <a:rPr lang="en-US" altLang="zh-CN" sz="1600" baseline="0" dirty="0" smtClean="0"/>
                        <a:t> in RAN4</a:t>
                      </a:r>
                      <a:endParaRPr lang="zh-CN" alt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960097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NR_600MHz_APT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>
                          <a:solidFill>
                            <a:srgbClr val="00B050"/>
                          </a:solidFill>
                        </a:rPr>
                        <a:t>New band completed</a:t>
                      </a:r>
                      <a:r>
                        <a:rPr lang="en-US" altLang="zh-CN" sz="1600" baseline="0" dirty="0" smtClean="0">
                          <a:solidFill>
                            <a:srgbClr val="00B050"/>
                          </a:solidFill>
                        </a:rPr>
                        <a:t> in RAN4</a:t>
                      </a:r>
                      <a:endParaRPr lang="zh-CN" altLang="en-US" sz="1600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960098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NR_6GHz_add_bands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In progress</a:t>
                      </a:r>
                      <a:endParaRPr lang="zh-CN" alt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981044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NR_TDD_n54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>
                          <a:solidFill>
                            <a:srgbClr val="00B050"/>
                          </a:solidFill>
                        </a:rPr>
                        <a:t>New band completed</a:t>
                      </a:r>
                      <a:r>
                        <a:rPr lang="en-US" altLang="zh-CN" sz="1600" baseline="0" dirty="0" smtClean="0">
                          <a:solidFill>
                            <a:srgbClr val="00B050"/>
                          </a:solidFill>
                        </a:rPr>
                        <a:t> in RAN4</a:t>
                      </a:r>
                      <a:endParaRPr lang="zh-CN" altLang="en-US" sz="1600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981045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NR_900MHz_US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/>
                        <a:t>In progress</a:t>
                      </a:r>
                      <a:endParaRPr lang="zh-CN" altLang="en-US" sz="160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970083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NR_bands_R18_BWs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/>
                        <a:t>In progress</a:t>
                      </a:r>
                      <a:endParaRPr lang="zh-CN" altLang="en-US" sz="160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600" dirty="0" smtClean="0">
                          <a:solidFill>
                            <a:srgbClr val="FF0000"/>
                          </a:solidFill>
                        </a:rPr>
                        <a:t>991042</a:t>
                      </a:r>
                      <a:endParaRPr lang="zh-CN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>
                          <a:solidFill>
                            <a:srgbClr val="FF0000"/>
                          </a:solidFill>
                        </a:rPr>
                        <a:t>NR_FDD_ULn28_DLn75_n7</a:t>
                      </a:r>
                      <a:endParaRPr lang="zh-CN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>
                          <a:solidFill>
                            <a:srgbClr val="FF0000"/>
                          </a:solidFill>
                        </a:rPr>
                        <a:t>In progress</a:t>
                      </a:r>
                      <a:endParaRPr lang="zh-CN" altLang="en-US" sz="160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600" dirty="0" smtClean="0">
                          <a:solidFill>
                            <a:srgbClr val="FF0000"/>
                          </a:solidFill>
                        </a:rPr>
                        <a:t>981043</a:t>
                      </a:r>
                      <a:endParaRPr lang="zh-CN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err="1" smtClean="0">
                          <a:solidFill>
                            <a:srgbClr val="FF0000"/>
                          </a:solidFill>
                        </a:rPr>
                        <a:t>NR_NTN_LSband</a:t>
                      </a:r>
                      <a:endParaRPr lang="zh-CN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>
                          <a:solidFill>
                            <a:srgbClr val="FF0000"/>
                          </a:solidFill>
                        </a:rPr>
                        <a:t>In progress</a:t>
                      </a:r>
                      <a:endParaRPr lang="zh-CN" altLang="en-US" sz="160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807671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11557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/>
              <a:t>Rel-18 basket WI for new </a:t>
            </a:r>
            <a:r>
              <a:rPr lang="en-US" altLang="zh-CN" sz="3200" b="1" dirty="0" smtClean="0"/>
              <a:t>band configurations </a:t>
            </a:r>
            <a:r>
              <a:rPr lang="en-US" altLang="zh-CN" sz="3200" b="1" dirty="0"/>
              <a:t>could be created</a:t>
            </a:r>
            <a:endParaRPr lang="en-US" altLang="zh-CN" sz="3200" b="1" dirty="0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0025" y="843280"/>
            <a:ext cx="11749405" cy="9900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latinLnBrk="0" hangingPunct="1">
              <a:lnSpc>
                <a:spcPts val="35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000" b="1" dirty="0" smtClean="0">
                <a:latin typeface="+mn-lt"/>
                <a:sym typeface="+mn-ea"/>
              </a:rPr>
              <a:t>Proposal 2</a:t>
            </a:r>
            <a:r>
              <a:rPr lang="en-US" altLang="zh-CN" sz="2000" dirty="0" smtClean="0">
                <a:latin typeface="+mn-lt"/>
                <a:sym typeface="+mn-ea"/>
              </a:rPr>
              <a:t>: Create a RAN5 basket </a:t>
            </a:r>
            <a:r>
              <a:rPr lang="en-US" altLang="zh-CN" sz="2000" dirty="0">
                <a:latin typeface="+mn-lt"/>
                <a:sym typeface="+mn-ea"/>
              </a:rPr>
              <a:t>WI </a:t>
            </a:r>
            <a:r>
              <a:rPr lang="en-US" altLang="zh-CN" sz="2000" dirty="0" smtClean="0">
                <a:latin typeface="+mn-lt"/>
                <a:sym typeface="+mn-ea"/>
              </a:rPr>
              <a:t>NR_CADC_NR_LTE_DC_R18-UEConTest to handle the Rel-18 new band configurations specific requirements in following RAN4 </a:t>
            </a:r>
            <a:r>
              <a:rPr lang="en-US" altLang="zh-CN" sz="2000" dirty="0" err="1" smtClean="0">
                <a:latin typeface="+mn-lt"/>
                <a:sym typeface="+mn-ea"/>
              </a:rPr>
              <a:t>WIs.</a:t>
            </a:r>
            <a:endParaRPr lang="en-US" altLang="zh-CN" sz="2000" b="1" dirty="0">
              <a:latin typeface="+mn-lt"/>
              <a:sym typeface="+mn-ea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9606884"/>
              </p:ext>
            </p:extLst>
          </p:nvPr>
        </p:nvGraphicFramePr>
        <p:xfrm>
          <a:off x="1021033" y="1966175"/>
          <a:ext cx="10565148" cy="426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3853"/>
                <a:gridCol w="3534769"/>
                <a:gridCol w="5636526"/>
              </a:tblGrid>
              <a:tr h="241010">
                <a:tc>
                  <a:txBody>
                    <a:bodyPr/>
                    <a:lstStyle/>
                    <a:p>
                      <a:r>
                        <a:rPr lang="en-US" altLang="zh-CN" sz="1400" dirty="0" err="1" smtClean="0"/>
                        <a:t>Unique_ID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Acronym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Status</a:t>
                      </a:r>
                      <a:r>
                        <a:rPr lang="en-US" altLang="zh-CN" sz="1400" baseline="0" dirty="0" smtClean="0"/>
                        <a:t> in RAN4</a:t>
                      </a:r>
                      <a:endParaRPr lang="zh-CN" altLang="en-US" sz="1400" dirty="0"/>
                    </a:p>
                  </a:txBody>
                  <a:tcPr/>
                </a:tc>
              </a:tr>
              <a:tr h="296818"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961001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DC_R18_1BLTE_1BNR_2DL2UL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>
                          <a:solidFill>
                            <a:srgbClr val="00B050"/>
                          </a:solidFill>
                        </a:rPr>
                        <a:t>New</a:t>
                      </a:r>
                      <a:r>
                        <a:rPr lang="en-US" altLang="zh-CN" sz="1400" baseline="0" dirty="0" smtClean="0">
                          <a:solidFill>
                            <a:srgbClr val="00B050"/>
                          </a:solidFill>
                        </a:rPr>
                        <a:t> configurations completed in RAN4</a:t>
                      </a:r>
                      <a:endParaRPr lang="zh-CN" altLang="en-US" sz="1400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</a:tr>
              <a:tr h="223838"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961002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DC_R18_xBLTE_yBNR_zDL3UL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>
                          <a:solidFill>
                            <a:srgbClr val="00B050"/>
                          </a:solidFill>
                        </a:rPr>
                        <a:t>New</a:t>
                      </a:r>
                      <a:r>
                        <a:rPr lang="en-US" altLang="zh-CN" sz="1400" baseline="0" dirty="0" smtClean="0">
                          <a:solidFill>
                            <a:srgbClr val="00B050"/>
                          </a:solidFill>
                        </a:rPr>
                        <a:t> configurations completed in RAN4</a:t>
                      </a:r>
                      <a:endParaRPr lang="zh-CN" altLang="en-US" sz="1400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</a:tr>
              <a:tr h="279647"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961003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DC_R18_xBLTE_2BNR_yDL2UL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smtClean="0">
                          <a:solidFill>
                            <a:srgbClr val="00B050"/>
                          </a:solidFill>
                        </a:rPr>
                        <a:t>New</a:t>
                      </a:r>
                      <a:r>
                        <a:rPr lang="en-US" altLang="zh-CN" sz="1400" baseline="0" dirty="0" smtClean="0">
                          <a:solidFill>
                            <a:srgbClr val="00B050"/>
                          </a:solidFill>
                        </a:rPr>
                        <a:t> configurations completed in RAN4</a:t>
                      </a:r>
                      <a:endParaRPr lang="zh-CN" altLang="en-US" sz="1400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</a:tr>
              <a:tr h="219545"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961004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DC_R18_2BLTE_1BNR_3DL2UL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smtClean="0">
                          <a:solidFill>
                            <a:srgbClr val="00B050"/>
                          </a:solidFill>
                        </a:rPr>
                        <a:t>New</a:t>
                      </a:r>
                      <a:r>
                        <a:rPr lang="en-US" altLang="zh-CN" sz="1400" baseline="0" dirty="0" smtClean="0">
                          <a:solidFill>
                            <a:srgbClr val="00B050"/>
                          </a:solidFill>
                        </a:rPr>
                        <a:t> configurations completed in RAN4</a:t>
                      </a:r>
                      <a:endParaRPr lang="zh-CN" altLang="en-US" sz="1400" dirty="0" smtClean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</a:tr>
              <a:tr h="275354"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961005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DC_R18_xBLTE_1BNR_yDL2UL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smtClean="0">
                          <a:solidFill>
                            <a:srgbClr val="00B050"/>
                          </a:solidFill>
                        </a:rPr>
                        <a:t>New</a:t>
                      </a:r>
                      <a:r>
                        <a:rPr lang="en-US" altLang="zh-CN" sz="1400" baseline="0" dirty="0" smtClean="0">
                          <a:solidFill>
                            <a:srgbClr val="00B050"/>
                          </a:solidFill>
                        </a:rPr>
                        <a:t> configurations completed in RAN4</a:t>
                      </a:r>
                      <a:endParaRPr lang="zh-CN" altLang="en-US" sz="1400" dirty="0" smtClean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</a:tr>
              <a:tr h="266768"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961006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DC_R18_xBLTE_yBNR_zDL2UL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smtClean="0">
                          <a:solidFill>
                            <a:srgbClr val="00B050"/>
                          </a:solidFill>
                        </a:rPr>
                        <a:t>New configurations completed in RAN4</a:t>
                      </a:r>
                      <a:endParaRPr lang="zh-CN" altLang="en-US" sz="1400" dirty="0" smtClean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</a:tr>
              <a:tr h="271061"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961007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NR_CA_R18_Intra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smtClean="0">
                          <a:solidFill>
                            <a:srgbClr val="00B050"/>
                          </a:solidFill>
                        </a:rPr>
                        <a:t>New configurations completed in RAN4</a:t>
                      </a:r>
                      <a:endParaRPr lang="zh-CN" altLang="en-US" sz="1400" dirty="0" smtClean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</a:tr>
              <a:tr h="275354"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961008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NR_CADC_R18_yBDL_xBUL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smtClean="0">
                          <a:solidFill>
                            <a:srgbClr val="00B050"/>
                          </a:solidFill>
                        </a:rPr>
                        <a:t>New configurations completed in RAN4</a:t>
                      </a:r>
                      <a:endParaRPr lang="zh-CN" altLang="en-US" sz="1400" dirty="0" smtClean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</a:tr>
              <a:tr h="253889"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961009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NR_SUL_combos_R18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smtClean="0">
                          <a:solidFill>
                            <a:srgbClr val="00B050"/>
                          </a:solidFill>
                        </a:rPr>
                        <a:t>New configurations completed in RAN4</a:t>
                      </a:r>
                      <a:endParaRPr lang="zh-CN" altLang="en-US" sz="1400" dirty="0" smtClean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</a:tr>
              <a:tr h="206666"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961010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NR_CADC_R18_2BDL_xBUL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smtClean="0">
                          <a:solidFill>
                            <a:srgbClr val="00B050"/>
                          </a:solidFill>
                        </a:rPr>
                        <a:t>New configurations completed in RAN4</a:t>
                      </a:r>
                      <a:endParaRPr lang="zh-CN" altLang="en-US" sz="1400" dirty="0" smtClean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</a:tr>
              <a:tr h="249596"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961011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NR_CADC_R18_3BDL_xBUL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smtClean="0">
                          <a:solidFill>
                            <a:srgbClr val="00B050"/>
                          </a:solidFill>
                        </a:rPr>
                        <a:t>New configurations completed in RAN4</a:t>
                      </a:r>
                      <a:endParaRPr lang="zh-CN" altLang="en-US" sz="1400" dirty="0" smtClean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</a:tr>
              <a:tr h="215252"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981047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NR_2SUL_cell_combos_R18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smtClean="0"/>
                        <a:t>In progress</a:t>
                      </a:r>
                      <a:endParaRPr lang="zh-CN" altLang="en-US" sz="1400" dirty="0" smtClean="0"/>
                    </a:p>
                  </a:txBody>
                  <a:tcPr/>
                </a:tc>
              </a:tr>
              <a:tr h="206666">
                <a:tc>
                  <a:txBody>
                    <a:bodyPr/>
                    <a:lstStyle/>
                    <a:p>
                      <a:r>
                        <a:rPr lang="en-US" altLang="zh-CN" sz="1400" dirty="0" smtClean="0">
                          <a:solidFill>
                            <a:srgbClr val="FF0000"/>
                          </a:solidFill>
                        </a:rPr>
                        <a:t>991046</a:t>
                      </a:r>
                      <a:endParaRPr lang="zh-CN" alt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>
                          <a:solidFill>
                            <a:srgbClr val="FF0000"/>
                          </a:solidFill>
                        </a:rPr>
                        <a:t>NR_700800900_combo_en</a:t>
                      </a:r>
                      <a:endParaRPr lang="zh-CN" alt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smtClean="0">
                          <a:solidFill>
                            <a:srgbClr val="FF0000"/>
                          </a:solidFill>
                        </a:rPr>
                        <a:t>In progress</a:t>
                      </a:r>
                      <a:endParaRPr lang="zh-CN" altLang="en-US" sz="140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848986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11557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olidFill>
                  <a:schemeClr val="tx1"/>
                </a:solidFill>
              </a:rPr>
              <a:t>Basket WI concept could be extended to NR </a:t>
            </a:r>
            <a:r>
              <a:rPr lang="en-US" altLang="zh-CN" sz="3200" b="1" i="1" dirty="0" smtClean="0">
                <a:solidFill>
                  <a:schemeClr val="tx1"/>
                </a:solidFill>
              </a:rPr>
              <a:t>HPUE</a:t>
            </a:r>
            <a:r>
              <a:rPr lang="en-US" altLang="zh-CN" sz="3200" b="1" dirty="0" smtClean="0">
                <a:solidFill>
                  <a:schemeClr val="tx1"/>
                </a:solidFill>
              </a:rPr>
              <a:t> band configurations</a:t>
            </a:r>
            <a:endParaRPr lang="en-US" altLang="zh-CN" sz="3200" b="1" dirty="0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0025" y="851753"/>
            <a:ext cx="11749405" cy="205440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latinLnBrk="0" hangingPunct="1"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+mn-lt"/>
                <a:sym typeface="+mn-ea"/>
              </a:rPr>
              <a:t> </a:t>
            </a:r>
            <a:r>
              <a:rPr lang="en-US" altLang="zh-CN" sz="2000" b="1" dirty="0">
                <a:latin typeface="+mn-lt"/>
                <a:sym typeface="+mn-ea"/>
              </a:rPr>
              <a:t>Observation 5</a:t>
            </a:r>
            <a:r>
              <a:rPr lang="en-US" altLang="zh-CN" sz="2000" dirty="0" smtClean="0">
                <a:latin typeface="+mn-lt"/>
                <a:sym typeface="+mn-ea"/>
              </a:rPr>
              <a:t>: The basket WI concept hasn’t been adopted for NR </a:t>
            </a:r>
            <a:r>
              <a:rPr lang="en-US" altLang="zh-CN" sz="2000" i="1" dirty="0" smtClean="0">
                <a:latin typeface="+mn-lt"/>
                <a:sym typeface="+mn-ea"/>
              </a:rPr>
              <a:t>HPUE</a:t>
            </a:r>
            <a:r>
              <a:rPr lang="en-US" altLang="zh-CN" sz="2000" dirty="0" smtClean="0">
                <a:latin typeface="+mn-lt"/>
                <a:sym typeface="+mn-ea"/>
              </a:rPr>
              <a:t> band configurations until Rel-17. </a:t>
            </a:r>
          </a:p>
          <a:p>
            <a:pPr lvl="1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latin typeface="+mn-lt"/>
                <a:sym typeface="+mn-ea"/>
              </a:rPr>
              <a:t>Separate WIs were created for HPUE band configurations, </a:t>
            </a:r>
            <a:r>
              <a:rPr lang="en-US" altLang="zh-CN" sz="2000" dirty="0" smtClean="0">
                <a:solidFill>
                  <a:srgbClr val="0000FF"/>
                </a:solidFill>
                <a:latin typeface="+mn-lt"/>
                <a:sym typeface="+mn-ea"/>
              </a:rPr>
              <a:t>2</a:t>
            </a:r>
            <a:r>
              <a:rPr lang="en-US" altLang="zh-CN" sz="2000" dirty="0" smtClean="0">
                <a:latin typeface="+mn-lt"/>
                <a:sym typeface="+mn-ea"/>
              </a:rPr>
              <a:t> for Rel-16, </a:t>
            </a:r>
            <a:r>
              <a:rPr lang="en-US" altLang="zh-CN" sz="2000" dirty="0" smtClean="0">
                <a:solidFill>
                  <a:srgbClr val="0000FF"/>
                </a:solidFill>
                <a:latin typeface="+mn-lt"/>
                <a:sym typeface="+mn-ea"/>
              </a:rPr>
              <a:t>6</a:t>
            </a:r>
            <a:r>
              <a:rPr lang="en-US" altLang="zh-CN" sz="2000" dirty="0" smtClean="0">
                <a:latin typeface="+mn-lt"/>
                <a:sym typeface="+mn-ea"/>
              </a:rPr>
              <a:t> for Rel-17.</a:t>
            </a:r>
          </a:p>
          <a:p>
            <a:pPr eaLnBrk="1" latinLnBrk="0" hangingPunct="1"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latin typeface="+mn-lt"/>
                <a:sym typeface="+mn-ea"/>
              </a:rPr>
              <a:t> </a:t>
            </a:r>
            <a:r>
              <a:rPr lang="en-US" altLang="zh-CN" sz="2000" b="1" dirty="0" smtClean="0">
                <a:latin typeface="+mn-lt"/>
                <a:sym typeface="+mn-ea"/>
              </a:rPr>
              <a:t>Observation 6</a:t>
            </a:r>
            <a:r>
              <a:rPr lang="en-US" altLang="zh-CN" sz="2000" dirty="0" smtClean="0">
                <a:latin typeface="+mn-lt"/>
                <a:sym typeface="+mn-ea"/>
              </a:rPr>
              <a:t>: In Rel-18, basket </a:t>
            </a:r>
            <a:r>
              <a:rPr lang="en-US" altLang="zh-CN" sz="2000" dirty="0">
                <a:latin typeface="+mn-lt"/>
                <a:sym typeface="+mn-ea"/>
              </a:rPr>
              <a:t>WI concept could be extended to NR </a:t>
            </a:r>
            <a:r>
              <a:rPr lang="en-US" altLang="zh-CN" sz="2000" i="1" dirty="0">
                <a:latin typeface="+mn-lt"/>
                <a:sym typeface="+mn-ea"/>
              </a:rPr>
              <a:t>HPUE</a:t>
            </a:r>
            <a:r>
              <a:rPr lang="en-US" altLang="zh-CN" sz="2000" dirty="0">
                <a:latin typeface="+mn-lt"/>
                <a:sym typeface="+mn-ea"/>
              </a:rPr>
              <a:t> band </a:t>
            </a:r>
            <a:r>
              <a:rPr lang="en-US" altLang="zh-CN" sz="2000" dirty="0" smtClean="0">
                <a:latin typeface="+mn-lt"/>
                <a:sym typeface="+mn-ea"/>
              </a:rPr>
              <a:t>configurations to further save RAN5 effort of WI management.</a:t>
            </a:r>
          </a:p>
          <a:p>
            <a:pPr lvl="1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latin typeface="+mn-lt"/>
                <a:sym typeface="+mn-ea"/>
              </a:rPr>
              <a:t>RAN4 started </a:t>
            </a:r>
            <a:r>
              <a:rPr lang="en-US" altLang="zh-CN" sz="2000" dirty="0" smtClean="0">
                <a:solidFill>
                  <a:srgbClr val="0000FF"/>
                </a:solidFill>
                <a:latin typeface="+mn-lt"/>
                <a:sym typeface="+mn-ea"/>
              </a:rPr>
              <a:t>4</a:t>
            </a:r>
            <a:r>
              <a:rPr lang="en-US" altLang="zh-CN" sz="2000" dirty="0" smtClean="0">
                <a:latin typeface="+mn-lt"/>
                <a:sym typeface="+mn-ea"/>
              </a:rPr>
              <a:t> WIs for NR HPUE band configurations in Rel-18. A number of HPUE configurations have been completed in RAN4.</a:t>
            </a:r>
            <a:endParaRPr lang="en-US" altLang="zh-CN" sz="2000" b="1" dirty="0">
              <a:latin typeface="+mn-lt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3384" y="4957779"/>
            <a:ext cx="11749405" cy="1708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1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latin typeface="+mn-lt"/>
                <a:sym typeface="+mn-ea"/>
              </a:rPr>
              <a:t>The relevant general requirements have been specified by RAN4 in Rel-16 and Rel-17. In above RAN4 WIs only band configuration specific requirements are expected. </a:t>
            </a:r>
          </a:p>
          <a:p>
            <a:pPr lvl="1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latin typeface="+mn-lt"/>
                <a:sym typeface="+mn-ea"/>
              </a:rPr>
              <a:t>The RAN5 basket WI process is mature to handle the band configuration specific requirements.</a:t>
            </a:r>
          </a:p>
          <a:p>
            <a:pPr eaLnBrk="1" latinLnBrk="0" hangingPunct="1"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000" b="1" dirty="0" smtClean="0">
                <a:latin typeface="+mn-lt"/>
                <a:sym typeface="+mn-ea"/>
              </a:rPr>
              <a:t> Proposal 3</a:t>
            </a:r>
            <a:r>
              <a:rPr lang="en-US" altLang="zh-CN" sz="2000" dirty="0" smtClean="0">
                <a:latin typeface="+mn-lt"/>
                <a:sym typeface="+mn-ea"/>
              </a:rPr>
              <a:t>: Create a RAN5 Rel-18 basket WI HPUE_NR_CADC_NR_LTE_DC_R18-UEConTest to handle the NR HPUE band configurations.</a:t>
            </a: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2679468"/>
              </p:ext>
            </p:extLst>
          </p:nvPr>
        </p:nvGraphicFramePr>
        <p:xfrm>
          <a:off x="1256177" y="2894897"/>
          <a:ext cx="9637099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8052"/>
                <a:gridCol w="3556540"/>
                <a:gridCol w="4222507"/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sz="1600" dirty="0" err="1" smtClean="0"/>
                        <a:t>Unique_ID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Acronym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Status</a:t>
                      </a:r>
                      <a:r>
                        <a:rPr lang="en-US" altLang="zh-CN" sz="1600" baseline="0" dirty="0" smtClean="0"/>
                        <a:t> in RAN4</a:t>
                      </a:r>
                      <a:endParaRPr lang="zh-CN" alt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970087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HPUE_NR_FR1_TDD_intra_CA_R18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>
                          <a:solidFill>
                            <a:srgbClr val="00B050"/>
                          </a:solidFill>
                        </a:rPr>
                        <a:t>New HPUE configurations completed in RAN4</a:t>
                      </a:r>
                      <a:endParaRPr lang="zh-CN" altLang="en-US" sz="1600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970088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HPUE_FR1_DC_LTE_NR_R18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>
                          <a:solidFill>
                            <a:srgbClr val="00B050"/>
                          </a:solidFill>
                        </a:rPr>
                        <a:t>New HPUE configurations completed in RAN4</a:t>
                      </a:r>
                      <a:endParaRPr lang="zh-CN" altLang="en-US" sz="1600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970089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HPUE_FR1_TDD_NR_CADC_SUL_R18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In progress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970090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HPUE_FR1_FDD_NR_CADC_R18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In progress</a:t>
                      </a:r>
                      <a:endParaRPr lang="zh-CN" altLang="en-US" sz="1600" dirty="0" smtClean="0"/>
                    </a:p>
                  </a:txBody>
                  <a:tcPr/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082474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11557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/>
              <a:t>References</a:t>
            </a:r>
            <a:endParaRPr lang="en-US" altLang="zh-CN" sz="3200" b="1" dirty="0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0025" y="1016050"/>
            <a:ext cx="11749405" cy="286232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latinLnBrk="0" hangingPunct="1">
              <a:lnSpc>
                <a:spcPts val="3500"/>
              </a:lnSpc>
              <a:spcBef>
                <a:spcPts val="300"/>
              </a:spcBef>
              <a:buClrTx/>
              <a:buSzTx/>
            </a:pPr>
            <a:r>
              <a:rPr lang="en-US" altLang="zh-CN" sz="2000" dirty="0" smtClean="0">
                <a:latin typeface="+mn-lt"/>
                <a:sym typeface="+mn-ea"/>
              </a:rPr>
              <a:t>[</a:t>
            </a:r>
            <a:r>
              <a:rPr lang="en-US" altLang="zh-CN" sz="2000" dirty="0">
                <a:latin typeface="+mn-lt"/>
                <a:sym typeface="+mn-ea"/>
              </a:rPr>
              <a:t>1] </a:t>
            </a:r>
            <a:r>
              <a:rPr lang="en-US" altLang="zh-CN" sz="2000" dirty="0" smtClean="0">
                <a:latin typeface="+mn-lt"/>
                <a:sym typeface="+mn-ea"/>
              </a:rPr>
              <a:t>R5-233107, </a:t>
            </a:r>
            <a:r>
              <a:rPr lang="en-US" altLang="zh-CN" sz="2000" dirty="0">
                <a:latin typeface="+mn-lt"/>
                <a:sym typeface="+mn-ea"/>
              </a:rPr>
              <a:t>New WID on UE Conformance - New Rel-18 NR licensed bands and extension of existing NR bands, Huawei, </a:t>
            </a:r>
            <a:r>
              <a:rPr lang="en-US" altLang="zh-CN" sz="2000" dirty="0" err="1" smtClean="0">
                <a:latin typeface="+mn-lt"/>
                <a:sym typeface="+mn-ea"/>
              </a:rPr>
              <a:t>HiSilicon</a:t>
            </a:r>
            <a:r>
              <a:rPr lang="en-US" altLang="zh-CN" sz="2000" dirty="0" smtClean="0">
                <a:latin typeface="+mn-lt"/>
                <a:sym typeface="+mn-ea"/>
              </a:rPr>
              <a:t>, China Telecom</a:t>
            </a:r>
          </a:p>
          <a:p>
            <a:pPr eaLnBrk="1" latinLnBrk="0" hangingPunct="1">
              <a:lnSpc>
                <a:spcPts val="3500"/>
              </a:lnSpc>
              <a:spcBef>
                <a:spcPts val="300"/>
              </a:spcBef>
              <a:buClrTx/>
              <a:buSzTx/>
            </a:pPr>
            <a:r>
              <a:rPr lang="en-US" altLang="zh-CN" sz="2000" dirty="0" smtClean="0">
                <a:latin typeface="+mn-lt"/>
                <a:sym typeface="+mn-ea"/>
              </a:rPr>
              <a:t>[2 </a:t>
            </a:r>
            <a:r>
              <a:rPr lang="en-US" altLang="zh-CN" sz="2000" dirty="0">
                <a:latin typeface="+mn-lt"/>
                <a:sym typeface="+mn-ea"/>
              </a:rPr>
              <a:t>] </a:t>
            </a:r>
            <a:r>
              <a:rPr lang="en-US" altLang="zh-CN" sz="2000" dirty="0" smtClean="0">
                <a:latin typeface="+mn-lt"/>
                <a:sym typeface="+mn-ea"/>
              </a:rPr>
              <a:t>R5-233106, </a:t>
            </a:r>
            <a:r>
              <a:rPr lang="en-US" altLang="zh-CN" sz="2000" dirty="0">
                <a:latin typeface="+mn-lt"/>
                <a:sym typeface="+mn-ea"/>
              </a:rPr>
              <a:t>New WID on UE Conformance - Rel-18 NR CA and DC; and NR and LTE DC Configurations, Huawei, </a:t>
            </a:r>
            <a:r>
              <a:rPr lang="en-US" altLang="zh-CN" sz="2000" dirty="0" err="1" smtClean="0">
                <a:latin typeface="+mn-lt"/>
                <a:sym typeface="+mn-ea"/>
              </a:rPr>
              <a:t>HiSilicon</a:t>
            </a:r>
            <a:r>
              <a:rPr lang="en-US" altLang="zh-CN" sz="2000" dirty="0" smtClean="0">
                <a:latin typeface="+mn-lt"/>
                <a:sym typeface="+mn-ea"/>
              </a:rPr>
              <a:t>, China Mobile</a:t>
            </a:r>
          </a:p>
          <a:p>
            <a:pPr eaLnBrk="1" latinLnBrk="0" hangingPunct="1">
              <a:lnSpc>
                <a:spcPts val="3500"/>
              </a:lnSpc>
              <a:spcBef>
                <a:spcPts val="300"/>
              </a:spcBef>
              <a:buClrTx/>
              <a:buSzTx/>
            </a:pPr>
            <a:r>
              <a:rPr lang="en-US" altLang="zh-CN" sz="2000" dirty="0" smtClean="0">
                <a:latin typeface="+mn-lt"/>
                <a:sym typeface="+mn-ea"/>
              </a:rPr>
              <a:t>[3</a:t>
            </a:r>
            <a:r>
              <a:rPr lang="en-US" altLang="zh-CN" sz="2000" smtClean="0">
                <a:latin typeface="+mn-lt"/>
                <a:sym typeface="+mn-ea"/>
              </a:rPr>
              <a:t>] R5-232415, </a:t>
            </a:r>
            <a:r>
              <a:rPr lang="en-US" altLang="zh-CN" sz="2000" dirty="0">
                <a:latin typeface="+mn-lt"/>
                <a:sym typeface="+mn-ea"/>
              </a:rPr>
              <a:t>New WID on UE Conformance –Rel-18 High Power UE for NR CA and DC; and NR and LTE DC Configurations, China Telecom, Huawei, </a:t>
            </a:r>
            <a:r>
              <a:rPr lang="en-US" altLang="zh-CN" sz="2000" dirty="0" err="1" smtClean="0">
                <a:latin typeface="+mn-lt"/>
                <a:sym typeface="+mn-ea"/>
              </a:rPr>
              <a:t>HiSilicon</a:t>
            </a:r>
            <a:r>
              <a:rPr lang="en-US" altLang="zh-CN" sz="2000" dirty="0" smtClean="0">
                <a:latin typeface="+mn-lt"/>
                <a:sym typeface="+mn-ea"/>
              </a:rPr>
              <a:t> </a:t>
            </a:r>
            <a:endParaRPr lang="en-US" altLang="zh-CN" sz="2000" b="1" dirty="0">
              <a:latin typeface="+mn-lt"/>
              <a:sym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09004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2"/>
          <p:cNvSpPr>
            <a:spLocks noGrp="1" noChangeArrowheads="1"/>
          </p:cNvSpPr>
          <p:nvPr>
            <p:ph type="ctrTitle"/>
          </p:nvPr>
        </p:nvSpPr>
        <p:spPr>
          <a:xfrm>
            <a:off x="1524000" y="1122363"/>
            <a:ext cx="9142413" cy="2389187"/>
          </a:xfrm>
        </p:spPr>
        <p:txBody>
          <a:bodyPr/>
          <a:lstStyle/>
          <a:p>
            <a:pPr eaLnBrk="1" hangingPunct="1"/>
            <a:r>
              <a:rPr lang="en-US" altLang="zh-CN" sz="6000"/>
              <a:t>Thank you!</a:t>
            </a:r>
          </a:p>
        </p:txBody>
      </p:sp>
      <p:sp>
        <p:nvSpPr>
          <p:cNvPr id="20482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682</TotalTime>
  <Words>719</Words>
  <Application>Microsoft Office PowerPoint</Application>
  <PresentationFormat>自定义</PresentationFormat>
  <Paragraphs>125</Paragraphs>
  <Slides>7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2" baseType="lpstr">
      <vt:lpstr>宋体</vt:lpstr>
      <vt:lpstr>Arial</vt:lpstr>
      <vt:lpstr>Calibri</vt:lpstr>
      <vt:lpstr>Calibri Light</vt:lpstr>
      <vt:lpstr>Office 主题</vt:lpstr>
      <vt:lpstr>WF on creating Rel-18 basket WIs</vt:lpstr>
      <vt:lpstr>RAN5 handles NR PC3 band/BW and band configurations under a basket WI for each release</vt:lpstr>
      <vt:lpstr>Rel-18 basket WI for new band/BW could be created</vt:lpstr>
      <vt:lpstr>Rel-18 basket WI for new band configurations could be created</vt:lpstr>
      <vt:lpstr>Basket WI concept could be extended to NR HPUE band configurations</vt:lpstr>
      <vt:lpstr>References</vt:lpstr>
      <vt:lpstr>Thank you!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Guchunying</dc:creator>
  <cp:lastModifiedBy>Huawei-Chunying Gu</cp:lastModifiedBy>
  <cp:revision>1278</cp:revision>
  <dcterms:created xsi:type="dcterms:W3CDTF">2018-09-20T03:53:00Z</dcterms:created>
  <dcterms:modified xsi:type="dcterms:W3CDTF">2023-05-16T09:24:24Z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RS_Classification">
    <vt:lpwstr>UNRESTRICTED</vt:lpwstr>
  </property>
  <property fmtid="{D5CDD505-2E9C-101B-9397-08002B2CF9AE}" pid="3" name="RS_ClassificationID">
    <vt:r8>0</vt:r8>
  </property>
  <property fmtid="{D5CDD505-2E9C-101B-9397-08002B2CF9AE}" pid="4" name="ContentTypeId">
    <vt:lpwstr>0x010100EB28163D68FE8E4D9361964FDD814FC4</vt:lpwstr>
  </property>
  <property fmtid="{D5CDD505-2E9C-101B-9397-08002B2CF9AE}" pid="5" name="KSOProductBuildVer">
    <vt:lpwstr>2052-11.8.2.10912</vt:lpwstr>
  </property>
  <property fmtid="{D5CDD505-2E9C-101B-9397-08002B2CF9AE}" pid="6" name="ICV">
    <vt:lpwstr>5D0C5876ABF948BA91CBC2F5F636377E</vt:lpwstr>
  </property>
  <property fmtid="{D5CDD505-2E9C-101B-9397-08002B2CF9AE}" pid="7" name="MSIP_Label_83bcef13-7cac-433f-ba1d-47a323951816_Enabled">
    <vt:lpwstr>true</vt:lpwstr>
  </property>
  <property fmtid="{D5CDD505-2E9C-101B-9397-08002B2CF9AE}" pid="8" name="MSIP_Label_83bcef13-7cac-433f-ba1d-47a323951816_SetDate">
    <vt:lpwstr>2023-05-06T06:35:48Z</vt:lpwstr>
  </property>
  <property fmtid="{D5CDD505-2E9C-101B-9397-08002B2CF9AE}" pid="9" name="MSIP_Label_83bcef13-7cac-433f-ba1d-47a323951816_Method">
    <vt:lpwstr>Privileged</vt:lpwstr>
  </property>
  <property fmtid="{D5CDD505-2E9C-101B-9397-08002B2CF9AE}" pid="10" name="MSIP_Label_83bcef13-7cac-433f-ba1d-47a323951816_Name">
    <vt:lpwstr>MTK_Unclassified</vt:lpwstr>
  </property>
  <property fmtid="{D5CDD505-2E9C-101B-9397-08002B2CF9AE}" pid="11" name="MSIP_Label_83bcef13-7cac-433f-ba1d-47a323951816_SiteId">
    <vt:lpwstr>a7687ede-7a6b-4ef6-bace-642f677fbe31</vt:lpwstr>
  </property>
  <property fmtid="{D5CDD505-2E9C-101B-9397-08002B2CF9AE}" pid="12" name="MSIP_Label_83bcef13-7cac-433f-ba1d-47a323951816_ActionId">
    <vt:lpwstr>582b2f29-c3fc-47aa-8cbd-2919930cb004</vt:lpwstr>
  </property>
  <property fmtid="{D5CDD505-2E9C-101B-9397-08002B2CF9AE}" pid="13" name="MSIP_Label_83bcef13-7cac-433f-ba1d-47a323951816_ContentBits">
    <vt:lpwstr>0</vt:lpwstr>
  </property>
  <property fmtid="{D5CDD505-2E9C-101B-9397-08002B2CF9AE}" pid="14" name="_2015_ms_pID_725343">
    <vt:lpwstr>(3)Ht/W6u0Kr7vGGLAAjo5k2xvxS3MmS5qGwvcB3DoUGzQi3Zvpo598pNLIqToppmjYvdvfn9lx
t6HK+88p13My5/PR5pFEOybND4m28j6C3jiaRx3srS7AHEBE8xw1zgmA52izsDY27CazChST
NW7Lu/1zlowjSJTT4ak8s8fyqnEpTk/NCHD031l/FdLuwK3AK5WmzZwmCWMKwwWODk3zg7mD
NSqp141BKuxtNIZMGF</vt:lpwstr>
  </property>
  <property fmtid="{D5CDD505-2E9C-101B-9397-08002B2CF9AE}" pid="15" name="_2015_ms_pID_7253431">
    <vt:lpwstr>5extSVvhuXkqQzj7a/fWoWZXbCCUWxAvbrAjnXi6eo1ksEGGhSMsi9
A6l2mIGxTdR+59DUSZt9oC513FTCDvN4TZ7oDeKLZUvDSkwLysVGPyDg8OR8czl656QvxuR3
StGv1YQyHCbI0bsIA1poG6C5AY0hs3V7GXUQ+HvDmEinl+ApMn7AZPawghRp5a9nCn4XLAms
mX6vveirvcVjwhCsfIK2EBYnrLM7Gco0/QD0</vt:lpwstr>
  </property>
  <property fmtid="{D5CDD505-2E9C-101B-9397-08002B2CF9AE}" pid="16" name="_2015_ms_pID_7253432">
    <vt:lpwstr>Nw==</vt:lpwstr>
  </property>
  <property fmtid="{D5CDD505-2E9C-101B-9397-08002B2CF9AE}" pid="17" name="_readonly">
    <vt:lpwstr/>
  </property>
  <property fmtid="{D5CDD505-2E9C-101B-9397-08002B2CF9AE}" pid="18" name="_change">
    <vt:lpwstr/>
  </property>
  <property fmtid="{D5CDD505-2E9C-101B-9397-08002B2CF9AE}" pid="19" name="_full-control">
    <vt:lpwstr/>
  </property>
  <property fmtid="{D5CDD505-2E9C-101B-9397-08002B2CF9AE}" pid="20" name="sflag">
    <vt:lpwstr>1684228924</vt:lpwstr>
  </property>
</Properties>
</file>