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0" r:id="rId2"/>
    <p:sldId id="327" r:id="rId3"/>
    <p:sldId id="336" r:id="rId4"/>
    <p:sldId id="335" r:id="rId5"/>
    <p:sldId id="338" r:id="rId6"/>
    <p:sldId id="337" r:id="rId7"/>
    <p:sldId id="293" r:id="rId8"/>
  </p:sldIdLst>
  <p:sldSz cx="12190413" cy="6859588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6" d="100"/>
          <a:sy n="66" d="100"/>
        </p:scale>
        <p:origin x="924" y="36"/>
      </p:cViewPr>
      <p:guideLst>
        <p:guide orient="horz" pos="2186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917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33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143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178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986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5/13/2023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</a:t>
            </a:r>
            <a:r>
              <a:rPr lang="en-US" altLang="zh-CN" sz="2800" dirty="0" smtClean="0">
                <a:latin typeface="+mn-lt"/>
              </a:rPr>
              <a:t>simplification </a:t>
            </a:r>
            <a:r>
              <a:rPr lang="en-US" altLang="zh-CN" sz="2800" dirty="0" smtClean="0">
                <a:latin typeface="+mn-lt"/>
              </a:rPr>
              <a:t>for inter-band 2UL </a:t>
            </a:r>
            <a:r>
              <a:rPr lang="en-US" altLang="zh-CN" sz="2800" dirty="0" smtClean="0">
                <a:latin typeface="+mn-lt"/>
              </a:rPr>
              <a:t>co-existence test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99   </a:t>
            </a:r>
            <a:r>
              <a:rPr lang="en-US" sz="2400" kern="0" dirty="0" smtClean="0"/>
              <a:t> 						             </a:t>
            </a:r>
            <a:r>
              <a:rPr lang="en-US" sz="2400" b="1" dirty="0" smtClean="0"/>
              <a:t>R5-233205</a:t>
            </a:r>
            <a:r>
              <a:rPr lang="en-US" altLang="zh-CN" sz="2400" b="1" dirty="0" smtClean="0"/>
              <a:t> </a:t>
            </a:r>
            <a:r>
              <a:rPr lang="en-GB" altLang="zh-CN" sz="2400" b="1" dirty="0" smtClean="0"/>
              <a:t>Incheon, South Korea, May</a:t>
            </a:r>
            <a:r>
              <a:rPr lang="en-US" altLang="en-GB" sz="2400" b="1" dirty="0" smtClean="0"/>
              <a:t> 22</a:t>
            </a:r>
            <a:r>
              <a:rPr lang="en-GB" altLang="zh-CN" sz="2400" b="1" dirty="0" smtClean="0"/>
              <a:t>– 26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2023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Simplification on 2UL inter-band CA co-existence requirements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548997"/>
            <a:ext cx="11889740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Background</a:t>
            </a:r>
            <a:r>
              <a:rPr lang="en-US" altLang="zh-CN" sz="2400" dirty="0" smtClean="0">
                <a:latin typeface="+mn-lt"/>
                <a:sym typeface="+mn-ea"/>
              </a:rPr>
              <a:t>: </a:t>
            </a: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000" dirty="0">
              <a:latin typeface="+mn-lt"/>
              <a:sym typeface="+mn-ea"/>
            </a:endParaRPr>
          </a:p>
          <a:p>
            <a:pPr>
              <a:spcBef>
                <a:spcPts val="0"/>
              </a:spcBef>
            </a:pPr>
            <a:r>
              <a:rPr lang="en-US" altLang="zh-CN" sz="1400" dirty="0"/>
              <a:t>For the </a:t>
            </a:r>
            <a:r>
              <a:rPr lang="en-US" altLang="zh-CN" sz="1400" dirty="0" smtClean="0"/>
              <a:t>efforts </a:t>
            </a:r>
            <a:r>
              <a:rPr lang="en-US" altLang="zh-CN" sz="1400" dirty="0"/>
              <a:t>on improving the efficiency to specify band combinations and enhancing the quality of technical specifications, 3GPP has initiated a Rel-18 SI to study on the simplification of band combination specifications for NR and </a:t>
            </a:r>
            <a:r>
              <a:rPr lang="en-US" altLang="zh-CN" sz="1400" dirty="0" smtClean="0"/>
              <a:t>LTE [1].</a:t>
            </a:r>
            <a:endParaRPr lang="en-US" altLang="zh-CN" sz="1400" dirty="0"/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400" dirty="0" smtClean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1400" dirty="0">
                <a:sym typeface="+mn-ea"/>
              </a:rPr>
              <a:t>In RAN4#104-e meeting, </a:t>
            </a:r>
            <a:r>
              <a:rPr lang="en-US" altLang="zh-CN" sz="1400" dirty="0" smtClean="0">
                <a:sym typeface="+mn-ea"/>
              </a:rPr>
              <a:t>a proposal in [2] initiated the discussion on how to simplify the FR1 2UL inter-band CA coexistence requirements.</a:t>
            </a:r>
          </a:p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The FR1 uplink inter-band CA (two bands) spurious emission for UE coexistence requirements in Table 6.5A.3.2.3-1 in TS 38.101-1 </a:t>
            </a:r>
            <a:r>
              <a:rPr lang="en-US" altLang="zh-CN" sz="1400" dirty="0" smtClean="0"/>
              <a:t>has </a:t>
            </a:r>
            <a:r>
              <a:rPr lang="en-US" altLang="zh-CN" sz="1400" dirty="0"/>
              <a:t>been derived based on the requirements for single carrier operation from each constituent UL band as specified in Table 6.5.3.2-1 in TS 38.101-1. </a:t>
            </a:r>
            <a:endParaRPr lang="en-US" altLang="zh-CN" sz="1400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The protected bands and frequency ranges for a band combination in principle should be specified based on the intersection set from each constituent band coexistence requirements</a:t>
            </a:r>
            <a:r>
              <a:rPr lang="en-US" altLang="zh-CN" sz="1400" dirty="0" smtClean="0"/>
              <a:t>.</a:t>
            </a:r>
          </a:p>
          <a:p>
            <a:pPr marL="8940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For example, if Band A needs to protect bands A, B, C, D, E, F, G and Band B needs to protect A, B, E, F, G, H, I, then CA_A-B only needs to protect bands A, B, E, F, G.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The requirements for inter-band CA UE coexistence requirements can be specified with a normative text as “For inter-band carrier aggregation with uplink assigned to two NR bands, the requirements are the intersection set from each constituent band coexistence requirements as specified in Table 6.5.3.2-1.” without an explicit coexistence table. </a:t>
            </a:r>
            <a:endParaRPr lang="en-US" altLang="zh-CN" sz="1400" dirty="0" smtClean="0"/>
          </a:p>
          <a:p>
            <a:pPr marL="8940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H</a:t>
            </a:r>
            <a:r>
              <a:rPr lang="en-US" altLang="zh-CN" sz="1400" dirty="0" smtClean="0"/>
              <a:t>ow </a:t>
            </a:r>
            <a:r>
              <a:rPr lang="en-US" altLang="zh-CN" sz="1400" dirty="0"/>
              <a:t>to handle the intersection band/ranges with different requirements from each constituent </a:t>
            </a:r>
            <a:r>
              <a:rPr lang="en-US" altLang="zh-CN" sz="1400" dirty="0" smtClean="0"/>
              <a:t>band?</a:t>
            </a:r>
            <a:endParaRPr lang="en-US" altLang="zh-CN" sz="1400" dirty="0"/>
          </a:p>
          <a:p>
            <a:pPr marL="8940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If </a:t>
            </a:r>
            <a:r>
              <a:rPr lang="en-US" altLang="zh-CN" sz="1400" dirty="0"/>
              <a:t>there are exceptions not applicable to the principle of the intersection set and how to </a:t>
            </a:r>
            <a:r>
              <a:rPr lang="en-US" altLang="zh-CN" sz="1400" dirty="0" smtClean="0"/>
              <a:t>handle them in either a generic or a combination specific approach?</a:t>
            </a:r>
          </a:p>
          <a:p>
            <a:pPr marL="1503680" lvl="2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Investigate whether the non-3GPP RATs protection can follow the intersection set rule or should be considered as exceptions for FR1 2UL inter-band CA coexistence requirements. </a:t>
            </a:r>
            <a:endParaRPr lang="en-US" altLang="zh-CN" sz="1400" dirty="0" smtClean="0"/>
          </a:p>
          <a:p>
            <a:pPr marL="1503680" lvl="2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Identify the cases where the protected bands do not follow the intersection set rule for FR1 2UL inter-band CA coexistence requirements in the current specifications and determine whether they are exceptions or errors</a:t>
            </a:r>
            <a:r>
              <a:rPr lang="en-US" altLang="zh-CN" sz="1400" dirty="0" smtClean="0"/>
              <a:t>.</a:t>
            </a:r>
            <a:endParaRPr lang="en-US" altLang="zh-CN" sz="1200" dirty="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1383" y="5578925"/>
            <a:ext cx="12028320" cy="984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i="1" u="sng" dirty="0" smtClean="0">
                <a:solidFill>
                  <a:prstClr val="black"/>
                </a:solidFill>
                <a:latin typeface="Calibri"/>
                <a:sym typeface="+mn-ea"/>
              </a:rPr>
              <a:t> </a:t>
            </a:r>
            <a:r>
              <a:rPr lang="en-US" altLang="zh-CN" sz="1400" b="1" dirty="0" smtClean="0"/>
              <a:t>References</a:t>
            </a:r>
            <a:endParaRPr lang="en-US" altLang="zh-CN" sz="1400" b="1" dirty="0"/>
          </a:p>
          <a:p>
            <a:r>
              <a:rPr lang="en-US" altLang="zh-CN" sz="1400" dirty="0"/>
              <a:t> </a:t>
            </a:r>
          </a:p>
          <a:p>
            <a:pPr lvl="0"/>
            <a:r>
              <a:rPr lang="en-US" altLang="zh-CN" sz="1400" dirty="0" smtClean="0"/>
              <a:t>[1] RP-222216 </a:t>
            </a:r>
            <a:r>
              <a:rPr lang="en-US" altLang="zh-CN" sz="1400" dirty="0"/>
              <a:t>“Revised SID: Study on simplification of band combination specification for NR and LTE”, </a:t>
            </a:r>
            <a:r>
              <a:rPr lang="en-US" altLang="zh-CN" sz="1400" dirty="0" smtClean="0"/>
              <a:t>ZTE, RAN#97-e, September 12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– </a:t>
            </a:r>
            <a:r>
              <a:rPr lang="en-US" altLang="zh-CN" sz="1400" dirty="0" smtClean="0"/>
              <a:t>16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/>
              <a:t>, </a:t>
            </a:r>
            <a:r>
              <a:rPr lang="en-US" altLang="zh-CN" sz="1400" dirty="0" smtClean="0"/>
              <a:t>2022</a:t>
            </a:r>
          </a:p>
          <a:p>
            <a:r>
              <a:rPr lang="en-US" altLang="zh-CN" sz="1400" dirty="0" smtClean="0"/>
              <a:t>[2] R4-2212357 </a:t>
            </a:r>
            <a:r>
              <a:rPr lang="en-US" altLang="zh-CN" sz="1400" dirty="0"/>
              <a:t>On FR1 2UL inter-band CA coexistence requirements </a:t>
            </a:r>
            <a:r>
              <a:rPr lang="en-US" altLang="zh-CN" sz="1400" dirty="0" smtClean="0"/>
              <a:t>, Apple, RAN4#104-e, </a:t>
            </a:r>
            <a:r>
              <a:rPr lang="en-US" altLang="zh-CN" sz="1400" dirty="0"/>
              <a:t>August 15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 – 26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, </a:t>
            </a:r>
            <a:r>
              <a:rPr lang="en-US" altLang="zh-CN" sz="1400" dirty="0" smtClean="0"/>
              <a:t>2022</a:t>
            </a:r>
            <a:endParaRPr lang="en-US" altLang="zh-CN" sz="1400" dirty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343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Simplification on 2UL inter-band CA co-existence requirements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818504"/>
            <a:ext cx="11889740" cy="24622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Agreements in RAN4</a:t>
            </a:r>
            <a:r>
              <a:rPr lang="en-US" altLang="zh-CN" sz="2400" dirty="0" smtClean="0">
                <a:latin typeface="+mn-lt"/>
                <a:sym typeface="+mn-ea"/>
              </a:rPr>
              <a:t>: </a:t>
            </a: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000" dirty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1400" dirty="0" smtClean="0">
                <a:sym typeface="+mn-ea"/>
              </a:rPr>
              <a:t>In RAN4#105 </a:t>
            </a:r>
            <a:r>
              <a:rPr lang="en-US" altLang="zh-CN" sz="1400" dirty="0">
                <a:sym typeface="+mn-ea"/>
              </a:rPr>
              <a:t>meeting, </a:t>
            </a:r>
            <a:r>
              <a:rPr lang="en-US" altLang="zh-CN" sz="1400" dirty="0" smtClean="0">
                <a:sym typeface="+mn-ea"/>
              </a:rPr>
              <a:t>the following agreements have been achieved: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Extend the scope of these simplifications to include all specifications that have 2-band uplink CA/DC coexistence requirements</a:t>
            </a:r>
          </a:p>
          <a:p>
            <a:pPr marL="8940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To include FR1 CA/DC cases in TS 38.101-1.</a:t>
            </a:r>
          </a:p>
          <a:p>
            <a:pPr marL="8940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To include FR1 EN-DC / NE-DC cases in TS 38.101-3.</a:t>
            </a:r>
          </a:p>
          <a:p>
            <a:pPr marL="8940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To include LTE CA cases in TS 36.101.</a:t>
            </a:r>
            <a:endParaRPr lang="en-US" altLang="zh-CN" sz="14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About non-3GPP RATs protection.</a:t>
            </a:r>
          </a:p>
          <a:p>
            <a:pPr marL="8940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It is confirmed that non-3GPP RAT does not follow the intersection set rule.</a:t>
            </a: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200" dirty="0"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820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Simplification on 2UL inter-band CA co-existence requirements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703001"/>
            <a:ext cx="11889740" cy="6155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Current status for LTE in RAN4</a:t>
            </a:r>
            <a:r>
              <a:rPr lang="en-US" altLang="zh-CN" sz="2400" dirty="0" smtClean="0">
                <a:latin typeface="+mn-lt"/>
                <a:sym typeface="+mn-ea"/>
              </a:rPr>
              <a:t>: </a:t>
            </a: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000" dirty="0">
              <a:latin typeface="+mn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475" y="1238666"/>
            <a:ext cx="11889740" cy="13542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1400" dirty="0" smtClean="0">
                <a:sym typeface="+mn-ea"/>
              </a:rPr>
              <a:t>In RAN4#106 </a:t>
            </a:r>
            <a:r>
              <a:rPr lang="en-US" altLang="zh-CN" sz="1400" dirty="0">
                <a:sym typeface="+mn-ea"/>
              </a:rPr>
              <a:t>meeting, </a:t>
            </a:r>
            <a:r>
              <a:rPr lang="en-US" altLang="zh-CN" sz="1400" dirty="0" smtClean="0">
                <a:sym typeface="+mn-ea"/>
              </a:rPr>
              <a:t>based on the agreements on LTE cases, companies believe that </a:t>
            </a:r>
            <a:r>
              <a:rPr lang="en-US" altLang="zh-CN" sz="1400" dirty="0" smtClean="0"/>
              <a:t>single </a:t>
            </a:r>
            <a:r>
              <a:rPr lang="en-US" altLang="zh-CN" sz="1400" dirty="0"/>
              <a:t>carrier testing mostly guarantees </a:t>
            </a:r>
            <a:r>
              <a:rPr lang="en-US" altLang="zh-CN" sz="1400" dirty="0" smtClean="0"/>
              <a:t>the performance in band combination due </a:t>
            </a:r>
            <a:r>
              <a:rPr lang="en-US" altLang="zh-CN" sz="1400" dirty="0"/>
              <a:t>to intersection </a:t>
            </a:r>
            <a:r>
              <a:rPr lang="en-US" altLang="zh-CN" sz="1400" dirty="0" smtClean="0"/>
              <a:t>rule. </a:t>
            </a:r>
            <a:r>
              <a:rPr lang="en-US" altLang="zh-CN" sz="1400" dirty="0" smtClean="0">
                <a:sym typeface="+mn-ea"/>
              </a:rPr>
              <a:t>3 CRs </a:t>
            </a:r>
            <a:r>
              <a:rPr lang="en-US" altLang="zh-CN" sz="1400" dirty="0" smtClean="0">
                <a:solidFill>
                  <a:srgbClr val="FF0000"/>
                </a:solidFill>
                <a:sym typeface="+mn-ea"/>
              </a:rPr>
              <a:t>starting from Rel-16 </a:t>
            </a:r>
            <a:r>
              <a:rPr lang="en-US" altLang="zh-CN" sz="1400" dirty="0" smtClean="0">
                <a:sym typeface="+mn-ea"/>
              </a:rPr>
              <a:t>for LTE were agreed for simplify the inter-band CA co-existence table.</a:t>
            </a:r>
          </a:p>
          <a:p>
            <a:pPr marL="8940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/>
              <a:t>R</a:t>
            </a:r>
            <a:r>
              <a:rPr lang="en-US" altLang="zh-CN" sz="1400" dirty="0" smtClean="0"/>
              <a:t>equirements </a:t>
            </a:r>
            <a:r>
              <a:rPr lang="en-US" altLang="zh-CN" sz="1400" dirty="0"/>
              <a:t>which are expressed as frequency range are kept with an exception that if such requirement is due to close proximity of two </a:t>
            </a:r>
            <a:r>
              <a:rPr lang="en-US" altLang="zh-CN" sz="1400" dirty="0" smtClean="0"/>
              <a:t>bands, </a:t>
            </a:r>
            <a:r>
              <a:rPr lang="en-US" altLang="zh-CN" sz="1400" dirty="0"/>
              <a:t>those can also be removed as single band case is more </a:t>
            </a:r>
            <a:r>
              <a:rPr lang="en-US" altLang="zh-CN" sz="1400" dirty="0" smtClean="0"/>
              <a:t>stringent.</a:t>
            </a:r>
          </a:p>
          <a:p>
            <a:pPr marL="894080" lvl="1" indent="-28575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 smtClean="0"/>
              <a:t>For example, for CA_1-5, the </a:t>
            </a:r>
            <a:r>
              <a:rPr lang="en-US" altLang="zh-CN" sz="1400" dirty="0"/>
              <a:t>frequency range 859-869 MHz is kept, and other requirements are removed.</a:t>
            </a: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altLang="zh-CN" sz="1200" dirty="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75" y="2372859"/>
            <a:ext cx="5628759" cy="144358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41201" y="5699622"/>
            <a:ext cx="6206005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90" indent="-720090">
              <a:spcBef>
                <a:spcPts val="1200"/>
              </a:spcBef>
              <a:spcAft>
                <a:spcPts val="900"/>
              </a:spcAft>
            </a:pPr>
            <a:r>
              <a:rPr lang="en-US" altLang="zh-CN" sz="1400" b="1" dirty="0" smtClean="0"/>
              <a:t>References</a:t>
            </a:r>
            <a:endParaRPr lang="en-US" altLang="zh-CN" sz="1400" b="1" dirty="0"/>
          </a:p>
          <a:p>
            <a:pPr marL="234315" indent="-234315" algn="just">
              <a:spcAft>
                <a:spcPts val="0"/>
              </a:spcAft>
            </a:pPr>
            <a:r>
              <a:rPr lang="en-US" altLang="zh-CN" sz="1200" dirty="0"/>
              <a:t>[1] R4-2300398	LTE </a:t>
            </a:r>
            <a:r>
              <a:rPr lang="en-US" altLang="zh-CN" sz="1200" dirty="0" err="1"/>
              <a:t>interband</a:t>
            </a:r>
            <a:r>
              <a:rPr lang="en-US" altLang="zh-CN" sz="1200" dirty="0"/>
              <a:t> 2UL CA co-ex </a:t>
            </a:r>
            <a:r>
              <a:rPr lang="en-US" altLang="zh-CN" sz="1200" dirty="0" err="1"/>
              <a:t>simplication</a:t>
            </a:r>
            <a:r>
              <a:rPr lang="en-US" altLang="zh-CN" sz="1200" dirty="0"/>
              <a:t> R16	Nokia</a:t>
            </a:r>
          </a:p>
          <a:p>
            <a:pPr marL="234315" indent="-234315" algn="just">
              <a:spcAft>
                <a:spcPts val="0"/>
              </a:spcAft>
            </a:pPr>
            <a:r>
              <a:rPr lang="en-US" altLang="zh-CN" sz="1200" dirty="0"/>
              <a:t>[2] R4-2300399	LTE </a:t>
            </a:r>
            <a:r>
              <a:rPr lang="en-US" altLang="zh-CN" sz="1200" dirty="0" err="1"/>
              <a:t>interband</a:t>
            </a:r>
            <a:r>
              <a:rPr lang="en-US" altLang="zh-CN" sz="1200" dirty="0"/>
              <a:t> 2UL CA co-ex </a:t>
            </a:r>
            <a:r>
              <a:rPr lang="en-US" altLang="zh-CN" sz="1200" dirty="0" err="1"/>
              <a:t>simplication</a:t>
            </a:r>
            <a:r>
              <a:rPr lang="en-US" altLang="zh-CN" sz="1200" dirty="0"/>
              <a:t> R17	Nokia</a:t>
            </a:r>
          </a:p>
          <a:p>
            <a:pPr marL="234315" indent="-234315" algn="just">
              <a:spcAft>
                <a:spcPts val="0"/>
              </a:spcAft>
            </a:pPr>
            <a:r>
              <a:rPr lang="en-US" altLang="zh-CN" sz="1200" dirty="0"/>
              <a:t>[3] R4-2300400	LTE </a:t>
            </a:r>
            <a:r>
              <a:rPr lang="en-US" altLang="zh-CN" sz="1200" dirty="0" err="1"/>
              <a:t>interband</a:t>
            </a:r>
            <a:r>
              <a:rPr lang="en-US" altLang="zh-CN" sz="1200" dirty="0"/>
              <a:t> 2UL CA co-ex </a:t>
            </a:r>
            <a:r>
              <a:rPr lang="en-US" altLang="zh-CN" sz="1200" dirty="0" err="1"/>
              <a:t>simplication</a:t>
            </a:r>
            <a:r>
              <a:rPr lang="en-US" altLang="zh-CN" sz="1200" dirty="0"/>
              <a:t> R18	Nokia</a:t>
            </a:r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8378" y="2512736"/>
            <a:ext cx="6122035" cy="29698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408" y="3833480"/>
            <a:ext cx="4502603" cy="29523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393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Simplification on 2UL inter-band CA co-existence requirements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703001"/>
            <a:ext cx="11889740" cy="6155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Current status for NR in RAN4</a:t>
            </a:r>
            <a:r>
              <a:rPr lang="en-US" altLang="zh-CN" sz="2400" dirty="0" smtClean="0">
                <a:latin typeface="+mn-lt"/>
                <a:sym typeface="+mn-ea"/>
              </a:rPr>
              <a:t>: </a:t>
            </a: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000" dirty="0">
              <a:latin typeface="+mn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475" y="1238666"/>
            <a:ext cx="11889740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1400" dirty="0" smtClean="0">
                <a:sym typeface="+mn-ea"/>
              </a:rPr>
              <a:t>In RAN4#106bis-e </a:t>
            </a:r>
            <a:r>
              <a:rPr lang="en-US" altLang="zh-CN" sz="1400" dirty="0">
                <a:sym typeface="+mn-ea"/>
              </a:rPr>
              <a:t>meeting, </a:t>
            </a:r>
            <a:r>
              <a:rPr lang="en-US" altLang="zh-CN" sz="1400" dirty="0" smtClean="0">
                <a:sym typeface="+mn-ea"/>
              </a:rPr>
              <a:t>a tentative agreement was achieved as below. The CRs </a:t>
            </a:r>
            <a:r>
              <a:rPr lang="en-US" altLang="zh-CN" sz="1400" dirty="0" smtClean="0">
                <a:sym typeface="+mn-ea"/>
              </a:rPr>
              <a:t>for NR are </a:t>
            </a:r>
            <a:r>
              <a:rPr lang="en-US" altLang="zh-CN" sz="1400" dirty="0" smtClean="0">
                <a:sym typeface="+mn-ea"/>
              </a:rPr>
              <a:t>postponed to RAN4#107 meeting.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97" y="1731328"/>
            <a:ext cx="9173258" cy="32641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542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Simplification on 2UL inter-band CA co-existence requirements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6229" y="1080034"/>
            <a:ext cx="11140340" cy="4154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spcBef>
                <a:spcPts val="0"/>
              </a:spcBef>
              <a:buClrTx/>
              <a:buSzTx/>
            </a:pP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Proposed actions in RAN5</a:t>
            </a:r>
            <a:r>
              <a:rPr lang="en-US" altLang="zh-CN" sz="2400" dirty="0" smtClean="0">
                <a:latin typeface="+mn-lt"/>
                <a:sym typeface="+mn-ea"/>
              </a:rPr>
              <a:t>:</a:t>
            </a:r>
          </a:p>
          <a:p>
            <a:pPr marL="342900" indent="-342900" algn="l" eaLnBrk="1" latinLnBrk="0" hangingPunct="1">
              <a:spcBef>
                <a:spcPts val="12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b="1" u="sng" dirty="0" smtClean="0">
                <a:latin typeface="+mn-lt"/>
                <a:sym typeface="+mn-ea"/>
              </a:rPr>
              <a:t>Proposal </a:t>
            </a:r>
            <a:r>
              <a:rPr lang="en-US" altLang="zh-CN" sz="1600" b="1" u="sng" dirty="0" smtClean="0">
                <a:latin typeface="+mn-lt"/>
                <a:sym typeface="+mn-ea"/>
              </a:rPr>
              <a:t>1</a:t>
            </a:r>
            <a:r>
              <a:rPr lang="en-US" altLang="zh-CN" sz="1600" dirty="0" smtClean="0">
                <a:latin typeface="+mn-lt"/>
                <a:sym typeface="+mn-ea"/>
              </a:rPr>
              <a:t>    It is proposed to take the above RAN4 progress on inter-band co-existence simplification into consideration and start the simplification work on 2UL inter-band co-existence test in RAN5</a:t>
            </a:r>
            <a:r>
              <a:rPr lang="en-US" altLang="zh-CN" sz="1600" dirty="0" smtClean="0">
                <a:latin typeface="+mn-lt"/>
                <a:sym typeface="+mn-ea"/>
              </a:rPr>
              <a:t>. </a:t>
            </a:r>
          </a:p>
          <a:p>
            <a:pPr marL="342900" indent="-342900" algn="l" eaLnBrk="1" latinLnBrk="0" hangingPunct="1">
              <a:spcBef>
                <a:spcPts val="120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zh-CN" sz="1600" dirty="0" smtClean="0">
              <a:latin typeface="+mn-lt"/>
              <a:sym typeface="+mn-ea"/>
            </a:endParaRPr>
          </a:p>
          <a:p>
            <a:pPr marL="342900" indent="-342900" algn="l" eaLnBrk="1" latinLnBrk="0" hangingPunct="1">
              <a:spcBef>
                <a:spcPts val="1200"/>
              </a:spcBef>
              <a:buClrTx/>
              <a:buSzTx/>
              <a:buFont typeface="Wingdings" panose="05000000000000000000" pitchFamily="2" charset="2"/>
              <a:buChar char="p"/>
            </a:pPr>
            <a:r>
              <a:rPr lang="en-US" altLang="zh-CN" b="1" u="sng" dirty="0" smtClean="0">
                <a:latin typeface="+mn-lt"/>
                <a:sym typeface="+mn-ea"/>
              </a:rPr>
              <a:t>Question 1</a:t>
            </a:r>
            <a:r>
              <a:rPr lang="en-US" altLang="zh-CN" dirty="0" smtClean="0">
                <a:latin typeface="+mn-lt"/>
                <a:sym typeface="+mn-ea"/>
              </a:rPr>
              <a:t>   </a:t>
            </a:r>
            <a:r>
              <a:rPr lang="en-US" altLang="zh-CN" b="1" dirty="0" smtClean="0">
                <a:latin typeface="+mn-lt"/>
                <a:sym typeface="+mn-ea"/>
              </a:rPr>
              <a:t>NR test vs. LTE test?</a:t>
            </a:r>
          </a:p>
          <a:p>
            <a:pPr marL="951230" lvl="1" indent="-3429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+mn-lt"/>
                <a:sym typeface="+mn-ea"/>
              </a:rPr>
              <a:t>Only apply to NR configurations? Or</a:t>
            </a:r>
          </a:p>
          <a:p>
            <a:pPr marL="951230" lvl="1" indent="-3429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+mn-lt"/>
                <a:sym typeface="+mn-ea"/>
              </a:rPr>
              <a:t>Apply to both NR and LTE configurations?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p"/>
            </a:pPr>
            <a:r>
              <a:rPr lang="en-US" altLang="zh-CN" sz="1600" b="1" u="sng" dirty="0">
                <a:sym typeface="+mn-ea"/>
              </a:rPr>
              <a:t>Question </a:t>
            </a:r>
            <a:r>
              <a:rPr lang="en-US" altLang="zh-CN" sz="1600" b="1" u="sng" dirty="0" smtClean="0">
                <a:sym typeface="+mn-ea"/>
              </a:rPr>
              <a:t>2</a:t>
            </a:r>
            <a:r>
              <a:rPr lang="en-US" altLang="zh-CN" sz="1600" dirty="0" smtClean="0">
                <a:sym typeface="+mn-ea"/>
              </a:rPr>
              <a:t>   </a:t>
            </a:r>
            <a:r>
              <a:rPr lang="en-US" altLang="zh-CN" b="1" dirty="0" smtClean="0">
                <a:latin typeface="+mn-lt"/>
                <a:sym typeface="+mn-ea"/>
              </a:rPr>
              <a:t>New test </a:t>
            </a:r>
            <a:r>
              <a:rPr lang="en-US" altLang="zh-CN" b="1" dirty="0">
                <a:latin typeface="+mn-lt"/>
                <a:sym typeface="+mn-ea"/>
              </a:rPr>
              <a:t>cases </a:t>
            </a:r>
            <a:r>
              <a:rPr lang="en-US" altLang="zh-CN" b="1" dirty="0" smtClean="0">
                <a:latin typeface="+mn-lt"/>
                <a:sym typeface="+mn-ea"/>
              </a:rPr>
              <a:t>vs. </a:t>
            </a:r>
            <a:r>
              <a:rPr lang="en-US" altLang="zh-CN" b="1" dirty="0">
                <a:latin typeface="+mn-lt"/>
                <a:sym typeface="+mn-ea"/>
              </a:rPr>
              <a:t>all test cases?</a:t>
            </a:r>
          </a:p>
          <a:p>
            <a:pPr marL="951230" lvl="1" indent="-3429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+mn-lt"/>
                <a:sym typeface="+mn-ea"/>
              </a:rPr>
              <a:t>Only apply to newly introduced test cases? Or</a:t>
            </a:r>
          </a:p>
          <a:p>
            <a:pPr marL="951230" lvl="1" indent="-34290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CN" sz="1600" dirty="0" smtClean="0">
                <a:latin typeface="+mn-lt"/>
                <a:sym typeface="+mn-ea"/>
              </a:rPr>
              <a:t>Apply to all test cases including the completed test cases?</a:t>
            </a:r>
            <a:endParaRPr lang="en-US" altLang="zh-CN" sz="1600" dirty="0" smtClean="0">
              <a:latin typeface="+mn-lt"/>
              <a:sym typeface="+mn-ea"/>
            </a:endParaRPr>
          </a:p>
          <a:p>
            <a:pPr algn="l" eaLnBrk="1" latinLnBrk="0" hangingPunct="1">
              <a:spcBef>
                <a:spcPts val="0"/>
              </a:spcBef>
              <a:buClrTx/>
              <a:buSzTx/>
            </a:pPr>
            <a:endParaRPr lang="en-US" altLang="zh-CN" sz="1000" dirty="0">
              <a:latin typeface="+mn-lt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520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</TotalTime>
  <Words>786</Words>
  <Application>Microsoft Office PowerPoint</Application>
  <PresentationFormat>自定义</PresentationFormat>
  <Paragraphs>60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Wingdings</vt:lpstr>
      <vt:lpstr>Office 主题</vt:lpstr>
      <vt:lpstr>Discussion on simplification for inter-band 2UL co-existence test</vt:lpstr>
      <vt:lpstr>Simplification on 2UL inter-band CA co-existence requirements</vt:lpstr>
      <vt:lpstr>Simplification on 2UL inter-band CA co-existence requirements</vt:lpstr>
      <vt:lpstr>Simplification on 2UL inter-band CA co-existence requirements</vt:lpstr>
      <vt:lpstr>Simplification on 2UL inter-band CA co-existence requirements</vt:lpstr>
      <vt:lpstr>Simplification on 2UL inter-band CA co-existence requirements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1207</cp:revision>
  <dcterms:created xsi:type="dcterms:W3CDTF">2018-09-20T03:53:00Z</dcterms:created>
  <dcterms:modified xsi:type="dcterms:W3CDTF">2023-05-13T05:05:32Z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