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39" r:id="rId5"/>
    <p:sldId id="344" r:id="rId6"/>
    <p:sldId id="346" r:id="rId7"/>
    <p:sldId id="293" r:id="rId8"/>
  </p:sldIdLst>
  <p:sldSz cx="12190095" cy="6859270"/>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82" d="100"/>
          <a:sy n="82" d="100"/>
        </p:scale>
        <p:origin x="1032" y="24"/>
      </p:cViewPr>
      <p:guideLst>
        <p:guide orient="horz" pos="2130"/>
        <p:guide pos="383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6.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v140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a:t>CMCC, </a:t>
            </a:r>
            <a:r>
              <a:rPr lang="en-US" altLang="zh-CN" sz="2800" dirty="0" err="1"/>
              <a:t>Ericsson, Huawei, Hisilicon</a:t>
            </a:r>
            <a:r>
              <a:rPr lang="en-US" altLang="zh-CN" sz="2800" dirty="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en-GB" sz="2400" b="1" dirty="0"/>
              <a:t>98</a:t>
            </a:r>
            <a:r>
              <a:rPr lang="en-US" sz="2400" kern="0" dirty="0"/>
              <a:t> 						      </a:t>
            </a:r>
            <a:r>
              <a:rPr lang="en-US" altLang="zh-CN" sz="2400" b="1" dirty="0">
                <a:solidFill>
                  <a:schemeClr val="tx1"/>
                </a:solidFill>
              </a:rPr>
              <a:t>R5-230418</a:t>
            </a:r>
            <a:endParaRPr lang="en-US" altLang="zh-CN" sz="2400" b="1" dirty="0">
              <a:solidFill>
                <a:schemeClr val="tx1"/>
              </a:solidFill>
            </a:endParaRPr>
          </a:p>
          <a:p>
            <a:pPr>
              <a:lnSpc>
                <a:spcPct val="100000"/>
              </a:lnSpc>
              <a:defRPr/>
            </a:pPr>
            <a:r>
              <a:rPr sz="2400" b="1" dirty="0">
                <a:sym typeface="+mn-ea"/>
              </a:rPr>
              <a:t>Athens, Greece, Feb 27th - Mar 3rd, 2023</a:t>
            </a:r>
            <a:endParaRPr lang="en-US" altLang="en-GB" sz="24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More WIs need to be introduced into PRD21 v1.4.0</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934720"/>
            <a:ext cx="11749405" cy="379730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1</a:t>
            </a:r>
            <a:r>
              <a:rPr lang="en-US" altLang="zh-CN" sz="2400" dirty="0">
                <a:latin typeface="+mn-lt"/>
                <a:sym typeface="+mn-ea"/>
              </a:rPr>
              <a:t>: The following WIs need to be introduced into PRD21 v1.4.0</a:t>
            </a:r>
            <a:r>
              <a:rPr lang="en-US" altLang="zh-CN" sz="2000" dirty="0">
                <a:latin typeface="+mn-lt"/>
                <a:sym typeface="+mn-ea"/>
              </a:rPr>
              <a:t>.</a:t>
            </a:r>
            <a:endParaRPr lang="en-US" altLang="zh-CN" sz="2000" dirty="0">
              <a:latin typeface="+mn-lt"/>
              <a:sym typeface="+mn-ea"/>
            </a:endParaRPr>
          </a:p>
          <a:p>
            <a:pPr marL="496570" lvl="2" indent="-342900" algn="l" eaLnBrk="1" latinLnBrk="0" hangingPunct="1">
              <a:lnSpc>
                <a:spcPts val="3500"/>
              </a:lnSpc>
              <a:spcBef>
                <a:spcPts val="300"/>
              </a:spcBef>
              <a:buClrTx/>
              <a:buSzTx/>
              <a:buFont typeface="Wingdings" panose="05000000000000000000" charset="0"/>
              <a:buChar char="ü"/>
            </a:pPr>
            <a:r>
              <a:rPr lang="en-US" altLang="zh-CN" sz="2400" dirty="0">
                <a:latin typeface="+mn-lt"/>
                <a:sym typeface="+mn-ea"/>
              </a:rPr>
              <a:t>R17, UE Conformance - Solutions for NR to support non-terrestrial networks (NTN), Remark: n255 and n256, NR_NTN_solutions_plus_CT-UEConTest, UID-960074</a:t>
            </a:r>
            <a:endParaRPr lang="en-US" altLang="zh-CN" sz="2400" dirty="0">
              <a:latin typeface="+mn-lt"/>
              <a:sym typeface="+mn-ea"/>
            </a:endParaRPr>
          </a:p>
          <a:p>
            <a:pPr marL="496570" lvl="2" indent="-342900" algn="l" eaLnBrk="1" latinLnBrk="0" hangingPunct="1">
              <a:lnSpc>
                <a:spcPts val="3500"/>
              </a:lnSpc>
              <a:spcBef>
                <a:spcPts val="300"/>
              </a:spcBef>
              <a:buClrTx/>
              <a:buSzTx/>
              <a:buFont typeface="Wingdings" panose="05000000000000000000" charset="0"/>
              <a:buChar char="ü"/>
            </a:pPr>
            <a:r>
              <a:rPr lang="en-US" altLang="zh-CN" sz="2400" dirty="0">
                <a:latin typeface="+mn-lt"/>
                <a:sym typeface="+mn-ea"/>
              </a:rPr>
              <a:t>R17, Downlink interruption for NR and EN-DC band combinations to conduct dynamic Tx Switching in Uplink, DL_intrpt_combos_TxSW_R17-UEConTest, UID-981033</a:t>
            </a:r>
            <a:endParaRPr lang="en-US" altLang="zh-CN" sz="2400" dirty="0">
              <a:latin typeface="+mn-lt"/>
              <a:sym typeface="+mn-ea"/>
            </a:endParaRPr>
          </a:p>
          <a:p>
            <a:pPr marL="496570" lvl="2" indent="-342900" algn="l" eaLnBrk="1" latinLnBrk="0" hangingPunct="1">
              <a:lnSpc>
                <a:spcPts val="3500"/>
              </a:lnSpc>
              <a:spcBef>
                <a:spcPts val="300"/>
              </a:spcBef>
              <a:buClrTx/>
              <a:buSzTx/>
              <a:buFont typeface="Wingdings" panose="05000000000000000000" charset="0"/>
              <a:buChar char="ü"/>
            </a:pPr>
            <a:r>
              <a:rPr lang="en-US" altLang="zh-CN" sz="2400" dirty="0">
                <a:latin typeface="+mn-lt"/>
                <a:sym typeface="+mn-ea"/>
              </a:rPr>
              <a:t>R18, NB-IoT (Narrowband IoT)/eMTC (enhanced Machine Type Communication) core &amp; performance requirements for Non-Terrestrial Networks (NTN), </a:t>
            </a:r>
            <a:r>
              <a:rPr lang="en-US" altLang="zh-CN" sz="2400" dirty="0">
                <a:latin typeface="+mn-lt"/>
                <a:sym typeface="+mn-ea"/>
              </a:rPr>
              <a:t>Remark: n255 and n256, LTE_NBIOT_eMTC_NTN_req-UEConTest, UID-981034</a:t>
            </a:r>
            <a:endParaRPr lang="en-US" altLang="zh-CN" sz="2000" dirty="0">
              <a:latin typeface="+mn-lt"/>
              <a:sym typeface="+mn-ea"/>
            </a:endParaRPr>
          </a:p>
        </p:txBody>
      </p:sp>
      <p:sp>
        <p:nvSpPr>
          <p:cNvPr id="9" name="文本框 8"/>
          <p:cNvSpPr txBox="1"/>
          <p:nvPr/>
        </p:nvSpPr>
        <p:spPr>
          <a:xfrm>
            <a:off x="0" y="4886960"/>
            <a:ext cx="12178030" cy="1809750"/>
          </a:xfrm>
          <a:prstGeom prst="rect">
            <a:avLst/>
          </a:prstGeom>
          <a:noFill/>
        </p:spPr>
        <p:txBody>
          <a:bodyPr wrap="square" rtlCol="0" anchor="t">
            <a:spAutoFit/>
          </a:bodyPr>
          <a:lstStyle/>
          <a:p>
            <a:pPr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1</a:t>
            </a:r>
            <a:r>
              <a:rPr lang="en-US" altLang="zh-CN" sz="2400" dirty="0">
                <a:latin typeface="+mn-lt"/>
                <a:sym typeface="+mn-ea"/>
              </a:rPr>
              <a:t>: In PRD21 v140, to introduce the above WIs into the tables of the following Sections,</a:t>
            </a:r>
            <a:endParaRPr lang="en-US" altLang="zh-CN" sz="2400" dirty="0">
              <a:latin typeface="+mn-lt"/>
              <a:sym typeface="+mn-ea"/>
            </a:endParaRPr>
          </a:p>
          <a:p>
            <a:pPr lvl="1"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Section “1 Scope”</a:t>
            </a:r>
            <a:endParaRPr lang="en-US" altLang="zh-CN" sz="2400" dirty="0">
              <a:latin typeface="+mn-lt"/>
              <a:sym typeface="+mn-ea"/>
            </a:endParaRPr>
          </a:p>
          <a:p>
            <a:pPr lvl="1"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Section “4.3 Guidelines to handle the 5G NR feature specific WIs impacting 5G NR CADC configurations”.</a:t>
            </a:r>
            <a:endParaRPr lang="en-US" altLang="zh-CN" sz="2000" u="sng" dirty="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Lots of 5G NR bands/CADC configs from RAN4 keep “Pending” status </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2" name="文本框 1"/>
          <p:cNvSpPr txBox="1"/>
          <p:nvPr/>
        </p:nvSpPr>
        <p:spPr>
          <a:xfrm>
            <a:off x="200025" y="1066165"/>
            <a:ext cx="11749405" cy="4233545"/>
          </a:xfrm>
          <a:prstGeom prst="rect">
            <a:avLst/>
          </a:prstGeom>
          <a:noFill/>
        </p:spPr>
        <p:txBody>
          <a:bodyPr wrap="square" rtlCol="0" anchor="t">
            <a:spAutoFit/>
          </a:bodyPr>
          <a:lstStyle/>
          <a:p>
            <a:pPr algn="l" eaLnBrk="1" latinLnBrk="0" hangingPunct="1">
              <a:lnSpc>
                <a:spcPts val="3200"/>
              </a:lnSpc>
              <a:spcBef>
                <a:spcPts val="300"/>
              </a:spcBef>
              <a:buClrTx/>
              <a:buSzTx/>
              <a:buFont typeface="Arial" panose="020B0604020202020204" pitchFamily="34" charset="0"/>
              <a:buChar char="•"/>
            </a:pPr>
            <a:r>
              <a:rPr lang="en-US" altLang="zh-CN" sz="2400" dirty="0">
                <a:solidFill>
                  <a:schemeClr val="tx1"/>
                </a:solidFill>
                <a:latin typeface="+mn-lt"/>
                <a:sym typeface="+mn-ea"/>
              </a:rPr>
              <a:t> </a:t>
            </a:r>
            <a:r>
              <a:rPr lang="en-US" altLang="zh-CN" sz="2400" b="1" dirty="0">
                <a:solidFill>
                  <a:schemeClr val="tx1"/>
                </a:solidFill>
                <a:latin typeface="+mn-lt"/>
                <a:sym typeface="+mn-ea"/>
              </a:rPr>
              <a:t>Observation 2</a:t>
            </a:r>
            <a:r>
              <a:rPr lang="en-US" altLang="zh-CN" sz="2400" dirty="0">
                <a:solidFill>
                  <a:schemeClr val="tx1"/>
                </a:solidFill>
                <a:latin typeface="+mn-lt"/>
                <a:sym typeface="+mn-ea"/>
              </a:rPr>
              <a:t>: In RAN5#97, Proposal 6 of R5-227525 [1] was approved that “</a:t>
            </a:r>
            <a:r>
              <a:rPr lang="en-US" altLang="zh-CN" sz="2400" u="sng" dirty="0">
                <a:highlight>
                  <a:srgbClr val="C0C0C0"/>
                </a:highlight>
                <a:latin typeface="+mn-lt"/>
                <a:sym typeface="+mn-ea"/>
              </a:rPr>
              <a:t>Since PRD21 v140 list (Excel) after RAN5#98@Feb 2023, to add the 5G NR bands/CADC configurations (and its fallbacks) from RAN4 only basing on company request rather to update all the RAN4 completed 5G NR bands/CADC configurations into RAN5 PRD21 list (Excel). Only the RAN4 completed 5G NR bands/CADC configurations can added into RAN5 PRD21 (Excel)</a:t>
            </a:r>
            <a:r>
              <a:rPr lang="en-US" altLang="zh-CN" sz="2400" dirty="0">
                <a:solidFill>
                  <a:schemeClr val="tx1"/>
                </a:solidFill>
                <a:latin typeface="+mn-lt"/>
                <a:sym typeface="+mn-ea"/>
              </a:rPr>
              <a:t>”. </a:t>
            </a:r>
            <a:endParaRPr lang="en-US" altLang="zh-CN" sz="2400" dirty="0">
              <a:solidFill>
                <a:schemeClr val="tx1"/>
              </a:solidFill>
              <a:latin typeface="+mn-lt"/>
              <a:sym typeface="+mn-ea"/>
            </a:endParaRPr>
          </a:p>
          <a:p>
            <a:pPr algn="l" eaLnBrk="1" latinLnBrk="0" hangingPunct="1">
              <a:lnSpc>
                <a:spcPts val="3200"/>
              </a:lnSpc>
              <a:spcBef>
                <a:spcPts val="300"/>
              </a:spcBef>
              <a:buClrTx/>
              <a:buSzTx/>
              <a:buFont typeface="Arial" panose="020B0604020202020204" pitchFamily="34" charset="0"/>
              <a:buNone/>
            </a:pPr>
            <a:r>
              <a:rPr lang="en-US" altLang="zh-CN" sz="2400" dirty="0">
                <a:solidFill>
                  <a:schemeClr val="tx1"/>
                </a:solidFill>
                <a:latin typeface="+mn-lt"/>
                <a:sym typeface="+mn-ea"/>
              </a:rPr>
              <a:t>However, As Proposal 5 of </a:t>
            </a:r>
            <a:r>
              <a:rPr lang="en-US" altLang="zh-CN" sz="2400" dirty="0">
                <a:latin typeface="+mn-lt"/>
                <a:sym typeface="+mn-ea"/>
              </a:rPr>
              <a:t>R5-221397 [2] was</a:t>
            </a:r>
            <a:r>
              <a:rPr lang="en-US" altLang="zh-CN" sz="2400" dirty="0">
                <a:solidFill>
                  <a:schemeClr val="tx1"/>
                </a:solidFill>
                <a:latin typeface="+mn-lt"/>
                <a:sym typeface="+mn-ea"/>
              </a:rPr>
              <a:t> agreed that mandatory fallbacks to configurations with interested operator interest shall be listed as "Ongoing (FB)". If we don't include all configurations completed in RAN4 in the PRD21 excel list, then </a:t>
            </a:r>
            <a:r>
              <a:rPr lang="en-US" altLang="zh-CN" sz="2400" b="1" dirty="0">
                <a:solidFill>
                  <a:schemeClr val="tx1"/>
                </a:solidFill>
                <a:latin typeface="+mn-lt"/>
                <a:sym typeface="+mn-ea"/>
              </a:rPr>
              <a:t>substantial manual efforts will be </a:t>
            </a:r>
            <a:r>
              <a:rPr lang="en-US" altLang="zh-CN" sz="2400" b="1" dirty="0">
                <a:latin typeface="+mn-lt"/>
                <a:sym typeface="+mn-ea"/>
              </a:rPr>
              <a:t>required</a:t>
            </a:r>
            <a:r>
              <a:rPr lang="en-US" altLang="zh-CN" sz="2400" b="1" dirty="0">
                <a:solidFill>
                  <a:schemeClr val="tx1"/>
                </a:solidFill>
                <a:latin typeface="+mn-lt"/>
                <a:sym typeface="+mn-ea"/>
              </a:rPr>
              <a:t> to identify the fallbacks</a:t>
            </a:r>
            <a:r>
              <a:rPr lang="en-US" altLang="zh-CN" sz="2400" dirty="0">
                <a:solidFill>
                  <a:schemeClr val="tx1"/>
                </a:solidFill>
                <a:latin typeface="+mn-lt"/>
                <a:sym typeface="+mn-ea"/>
              </a:rPr>
              <a:t>, and </a:t>
            </a:r>
            <a:r>
              <a:rPr lang="en-US" altLang="zh-CN" sz="2400" b="1" dirty="0">
                <a:solidFill>
                  <a:schemeClr val="tx1"/>
                </a:solidFill>
                <a:latin typeface="+mn-lt"/>
                <a:sym typeface="+mn-ea"/>
              </a:rPr>
              <a:t>to</a:t>
            </a:r>
            <a:r>
              <a:rPr lang="en-US" altLang="zh-CN" sz="2400" dirty="0">
                <a:solidFill>
                  <a:schemeClr val="tx1"/>
                </a:solidFill>
                <a:latin typeface="+mn-lt"/>
                <a:sym typeface="+mn-ea"/>
              </a:rPr>
              <a:t> </a:t>
            </a:r>
            <a:r>
              <a:rPr lang="en-US" altLang="zh-CN" sz="2400" b="1" dirty="0">
                <a:solidFill>
                  <a:schemeClr val="tx1"/>
                </a:solidFill>
                <a:latin typeface="+mn-lt"/>
                <a:sym typeface="+mn-ea"/>
              </a:rPr>
              <a:t>include all RAN4 completed configurations will enable automation of identifying the fallbacks</a:t>
            </a:r>
            <a:r>
              <a:rPr lang="en-US" altLang="zh-CN" sz="2400" dirty="0">
                <a:solidFill>
                  <a:schemeClr val="tx1"/>
                </a:solidFill>
                <a:latin typeface="+mn-lt"/>
                <a:sym typeface="+mn-ea"/>
              </a:rPr>
              <a:t>. </a:t>
            </a:r>
            <a:endParaRPr lang="en-US" altLang="zh-CN" sz="2400" dirty="0">
              <a:solidFill>
                <a:schemeClr val="tx1"/>
              </a:solidFill>
              <a:latin typeface="+mn-lt"/>
              <a:sym typeface="+mn-ea"/>
            </a:endParaRPr>
          </a:p>
        </p:txBody>
      </p:sp>
      <p:sp>
        <p:nvSpPr>
          <p:cNvPr id="9" name="文本框 8"/>
          <p:cNvSpPr txBox="1"/>
          <p:nvPr/>
        </p:nvSpPr>
        <p:spPr>
          <a:xfrm>
            <a:off x="200025" y="5523230"/>
            <a:ext cx="11749405" cy="501650"/>
          </a:xfrm>
          <a:prstGeom prst="rect">
            <a:avLst/>
          </a:prstGeom>
          <a:noFill/>
        </p:spPr>
        <p:txBody>
          <a:bodyPr wrap="square" rtlCol="0" anchor="t">
            <a:spAutoFit/>
          </a:bodyPr>
          <a:lstStyle/>
          <a:p>
            <a:pPr algn="l" eaLnBrk="1" latinLnBrk="0" hangingPunct="1">
              <a:lnSpc>
                <a:spcPts val="3200"/>
              </a:lnSpc>
              <a:spcBef>
                <a:spcPts val="300"/>
              </a:spcBef>
              <a:buClrTx/>
              <a:buSzTx/>
              <a:buFont typeface="Arial" panose="020B0604020202020204" pitchFamily="34" charset="0"/>
            </a:pPr>
            <a:r>
              <a:rPr lang="en-US" altLang="zh-CN" sz="2400" dirty="0">
                <a:solidFill>
                  <a:schemeClr val="tx1"/>
                </a:solidFill>
                <a:latin typeface="+mn-lt"/>
                <a:sym typeface="+mn-ea"/>
              </a:rPr>
              <a:t> </a:t>
            </a:r>
            <a:r>
              <a:rPr lang="en-US" altLang="zh-CN" sz="2400" b="1" dirty="0">
                <a:solidFill>
                  <a:schemeClr val="tx1"/>
                </a:solidFill>
                <a:latin typeface="+mn-lt"/>
                <a:sym typeface="+mn-ea"/>
              </a:rPr>
              <a:t>Proposal 2</a:t>
            </a:r>
            <a:r>
              <a:rPr lang="en-US" altLang="zh-CN" sz="2400" dirty="0">
                <a:solidFill>
                  <a:schemeClr val="tx1"/>
                </a:solidFill>
                <a:latin typeface="+mn-lt"/>
                <a:sym typeface="+mn-ea"/>
              </a:rPr>
              <a:t>: To keep all the RAN4 completed configurations in PRD21 excel list. </a:t>
            </a:r>
            <a:endParaRPr lang="en-US" altLang="zh-CN" sz="2400" dirty="0">
              <a:solidFill>
                <a:schemeClr val="tx1"/>
              </a:solidFill>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Reference </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2" name="文本框 1"/>
          <p:cNvSpPr txBox="1"/>
          <p:nvPr/>
        </p:nvSpPr>
        <p:spPr>
          <a:xfrm>
            <a:off x="200025" y="1066165"/>
            <a:ext cx="11749405" cy="2373630"/>
          </a:xfrm>
          <a:prstGeom prst="rect">
            <a:avLst/>
          </a:prstGeom>
          <a:noFill/>
        </p:spPr>
        <p:txBody>
          <a:bodyPr wrap="square" rtlCol="0" anchor="t">
            <a:spAutoFit/>
          </a:bodyPr>
          <a:lstStyle/>
          <a:p>
            <a:pPr algn="l" eaLnBrk="1" latinLnBrk="0" hangingPunct="1">
              <a:lnSpc>
                <a:spcPts val="3500"/>
              </a:lnSpc>
              <a:spcBef>
                <a:spcPts val="300"/>
              </a:spcBef>
              <a:buClrTx/>
              <a:buSzTx/>
              <a:buFont typeface="Arial" panose="020B0604020202020204" pitchFamily="34" charset="0"/>
              <a:buNone/>
            </a:pPr>
            <a:r>
              <a:rPr lang="en-US" altLang="zh-CN" sz="2400" dirty="0">
                <a:solidFill>
                  <a:schemeClr val="tx1"/>
                </a:solidFill>
                <a:latin typeface="+mn-lt"/>
                <a:sym typeface="+mn-ea"/>
              </a:rPr>
              <a:t>[1] </a:t>
            </a:r>
            <a:r>
              <a:rPr lang="en-US" altLang="zh-CN" sz="2400" dirty="0">
                <a:latin typeface="+mn-lt"/>
                <a:sym typeface="+mn-ea"/>
              </a:rPr>
              <a:t>R5-227525, </a:t>
            </a:r>
            <a:r>
              <a:rPr lang="en-US" altLang="zh-CN" sz="2400" dirty="0">
                <a:latin typeface="+mn-lt"/>
                <a:sym typeface="+mn-ea"/>
              </a:rPr>
              <a:t>Discussion on handling of PRD21 v130; CMCC, Ericsson, Huawei, Hisilicon, Nokia, DISH; 3GPP TSG-RAN5 Meeting #97, Toulouse, France, Nov 14 – 18, 2022</a:t>
            </a:r>
            <a:endParaRPr lang="en-US" altLang="zh-CN" sz="2400" dirty="0">
              <a:latin typeface="+mn-lt"/>
              <a:sym typeface="+mn-ea"/>
            </a:endParaRPr>
          </a:p>
          <a:p>
            <a:pPr algn="l" eaLnBrk="1" latinLnBrk="0" hangingPunct="1">
              <a:lnSpc>
                <a:spcPts val="3500"/>
              </a:lnSpc>
              <a:spcBef>
                <a:spcPts val="300"/>
              </a:spcBef>
              <a:buClrTx/>
              <a:buSzTx/>
              <a:buFont typeface="Arial" panose="020B0604020202020204" pitchFamily="34" charset="0"/>
              <a:buNone/>
            </a:pPr>
            <a:r>
              <a:rPr lang="en-US" altLang="zh-CN" sz="2400" dirty="0">
                <a:solidFill>
                  <a:schemeClr val="tx1"/>
                </a:solidFill>
                <a:latin typeface="+mn-lt"/>
                <a:sym typeface="+mn-ea"/>
              </a:rPr>
              <a:t>[2] </a:t>
            </a:r>
            <a:r>
              <a:rPr lang="en-US" altLang="zh-CN" sz="2400" dirty="0">
                <a:latin typeface="+mn-lt"/>
                <a:sym typeface="+mn-ea"/>
              </a:rPr>
              <a:t>R5-221397, </a:t>
            </a:r>
            <a:r>
              <a:rPr lang="en-US" altLang="zh-CN" sz="2400" dirty="0">
                <a:latin typeface="+mn-lt"/>
                <a:sym typeface="+mn-ea"/>
              </a:rPr>
              <a:t>Discussion on 5G NR CADC configuration handling in RAN5; CMCC, Huawei, Hisilicon, Ericsson, </a:t>
            </a:r>
            <a:r>
              <a:rPr lang="en-US" altLang="zh-CN" sz="2400" dirty="0">
                <a:latin typeface="+mn-lt"/>
                <a:sym typeface="+mn-ea"/>
              </a:rPr>
              <a:t>China Unicom, China Telecom, Nokia, CAICT, Bureau Veritas, ZTE; </a:t>
            </a:r>
            <a:r>
              <a:rPr lang="en-US" altLang="zh-CN" sz="2400" dirty="0">
                <a:latin typeface="+mn-lt"/>
                <a:sym typeface="+mn-ea"/>
              </a:rPr>
              <a:t>3GPP TSG-RAN5 Meeting #94-e, Electronic Meeting, Feb 21 – Mar 4, 2022</a:t>
            </a:r>
            <a:endParaRPr lang="en-US" altLang="zh-CN" sz="2400" dirty="0">
              <a:solidFill>
                <a:schemeClr val="tx1"/>
              </a:solidFill>
              <a:latin typeface="+mn-lt"/>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endParaRPr lang="en-US" altLang="zh-CN" sz="600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2423</Words>
  <Application>WPS 演示</Application>
  <PresentationFormat>Custom</PresentationFormat>
  <Paragraphs>32</Paragraphs>
  <Slides>5</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vt:i4>
      </vt:variant>
    </vt:vector>
  </HeadingPairs>
  <TitlesOfParts>
    <vt:vector size="16" baseType="lpstr">
      <vt:lpstr>Arial</vt:lpstr>
      <vt:lpstr>宋体</vt:lpstr>
      <vt:lpstr>Wingdings</vt:lpstr>
      <vt:lpstr>Calibri</vt:lpstr>
      <vt:lpstr>Calibri Light</vt:lpstr>
      <vt:lpstr>Ericsson Capital TT</vt:lpstr>
      <vt:lpstr>SymbolPi</vt:lpstr>
      <vt:lpstr>Wingdings</vt:lpstr>
      <vt:lpstr>微软雅黑</vt:lpstr>
      <vt:lpstr>Arial Unicode MS</vt:lpstr>
      <vt:lpstr>Office 主题</vt:lpstr>
      <vt:lpstr>Discussion on handling of PRD21 v140</vt:lpstr>
      <vt:lpstr>More WIs need to be introduced into PRD21 v1.4.0</vt:lpstr>
      <vt:lpstr>Lots of 5G NR bands/CADC configs from RAN4 keep “Pending” status </vt:lpstr>
      <vt:lpstr>Reference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Luyang Zhao-CMCC</cp:lastModifiedBy>
  <cp:revision>1161</cp:revision>
  <dcterms:created xsi:type="dcterms:W3CDTF">2018-09-20T03:53:00Z</dcterms:created>
  <dcterms:modified xsi:type="dcterms:W3CDTF">2023-02-16T10:02:34Z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