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867" r:id="rId3"/>
    <p:sldId id="873" r:id="rId4"/>
    <p:sldId id="871" r:id="rId5"/>
    <p:sldId id="363" r:id="rId6"/>
    <p:sldId id="874" r:id="rId7"/>
    <p:sldId id="872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320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2678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1385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3EF9F8D6-3250-887C-6C82-F21B9EC61A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0271E569-26EE-0F02-D3FC-B43CD5FF15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CRs adding IE: C1-192789 (Rel-15), C1-192790 (Rel-16)</a:t>
            </a:r>
          </a:p>
          <a:p>
            <a:r>
              <a:rPr lang="en-GB" altLang="en-US"/>
              <a:t>CR correcting this: C1-210740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18813BAC-AD61-AA28-D113-5C1F7441F9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01F9FC7-7DDF-4A29-A055-6DE4E2B248D1}" type="slidenum">
              <a:rPr lang="en-GB" altLang="en-US" smtClean="0">
                <a:latin typeface="Times New Roman" panose="02020603050405020304" pitchFamily="18" charset="0"/>
              </a:rPr>
              <a:pPr/>
              <a:t>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12819CF8-65ED-D43C-4A51-8D728F22A3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07756AAF-E772-57D6-7F1E-FDFE559F8F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94AE80D8-79CD-8EEB-8CA5-958E5AD940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A139DC-BF34-444A-A7D3-509F246BAD42}" type="slidenum">
              <a:rPr lang="en-GB" altLang="en-US" smtClean="0">
                <a:latin typeface="Times New Roman" panose="02020603050405020304" pitchFamily="18" charset="0"/>
              </a:rPr>
              <a:pPr/>
              <a:t>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8315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14th to 18th November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RAN5#97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RAN5#97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16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November 2022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08148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sz="2000" b="1" dirty="0"/>
              <a:t> MCX: </a:t>
            </a:r>
          </a:p>
          <a:p>
            <a:pPr lvl="1" eaLnBrk="1" hangingPunct="1"/>
            <a:r>
              <a:rPr lang="en-GB" altLang="en-US" sz="1800" dirty="0"/>
              <a:t>Corrections to </a:t>
            </a:r>
            <a:r>
              <a:rPr lang="en-GB" altLang="en-US" sz="1800" dirty="0" err="1"/>
              <a:t>MCVideo</a:t>
            </a:r>
            <a:r>
              <a:rPr lang="en-GB" altLang="en-US" sz="1800" dirty="0"/>
              <a:t> Transmission Control Messages.</a:t>
            </a:r>
          </a:p>
          <a:p>
            <a:pPr eaLnBrk="1" hangingPunct="1"/>
            <a:r>
              <a:rPr lang="en-GB" altLang="en-US" sz="2000" b="1" dirty="0"/>
              <a:t> Rel-16 5G V2X: Test Model and ASP updates: </a:t>
            </a:r>
          </a:p>
          <a:p>
            <a:pPr lvl="1" eaLnBrk="1" hangingPunct="1"/>
            <a:r>
              <a:rPr lang="en-GB" altLang="en-US" sz="1800" dirty="0"/>
              <a:t>Layer2 Test Models,</a:t>
            </a:r>
          </a:p>
          <a:p>
            <a:pPr lvl="1" eaLnBrk="1" hangingPunct="1"/>
            <a:r>
              <a:rPr lang="en-GB" altLang="en-US" sz="1800" dirty="0"/>
              <a:t>Timing ASP updates, </a:t>
            </a:r>
          </a:p>
          <a:p>
            <a:pPr lvl="1" eaLnBrk="1" hangingPunct="1"/>
            <a:r>
              <a:rPr lang="en-GB" altLang="en-US" sz="1800" dirty="0"/>
              <a:t>New MMI.</a:t>
            </a:r>
          </a:p>
          <a:p>
            <a:pPr eaLnBrk="1" hangingPunct="1"/>
            <a:r>
              <a:rPr lang="en-GB" altLang="en-US" sz="2000" b="1" dirty="0"/>
              <a:t> Rel-17 baseline upgrade follow-up:</a:t>
            </a:r>
          </a:p>
          <a:p>
            <a:pPr lvl="1"/>
            <a:r>
              <a:rPr lang="en-GB" altLang="en-US" sz="1800" dirty="0"/>
              <a:t>Corrections to 5GC NAS type definitions, </a:t>
            </a:r>
          </a:p>
          <a:p>
            <a:pPr lvl="1"/>
            <a:r>
              <a:rPr lang="en-GB" altLang="en-US" sz="1800" dirty="0"/>
              <a:t>R5s221246(R&amp;S): Symbol related issue.  </a:t>
            </a:r>
          </a:p>
          <a:p>
            <a:pPr eaLnBrk="1" hangingPunct="1"/>
            <a:r>
              <a:rPr lang="en-GB" altLang="en-US" sz="2000" b="1" dirty="0"/>
              <a:t> Rel-17 </a:t>
            </a:r>
            <a:r>
              <a:rPr lang="en-GB" altLang="en-US" sz="2000" b="1" dirty="0" err="1"/>
              <a:t>RedCap</a:t>
            </a:r>
            <a:r>
              <a:rPr lang="en-GB" altLang="en-US" sz="2000" b="1" dirty="0"/>
              <a:t>: </a:t>
            </a:r>
          </a:p>
          <a:p>
            <a:pPr lvl="1" eaLnBrk="1" hangingPunct="1"/>
            <a:r>
              <a:rPr lang="en-GB" altLang="en-US" sz="1800" dirty="0"/>
              <a:t>Handling of </a:t>
            </a:r>
            <a:r>
              <a:rPr lang="en-GB" altLang="en-US" sz="1800" dirty="0" err="1"/>
              <a:t>RedCap</a:t>
            </a:r>
            <a:r>
              <a:rPr lang="en-GB" altLang="en-US" sz="1800" dirty="0"/>
              <a:t> dedicated LCIDs for UL CCCH/CCCH1.</a:t>
            </a:r>
          </a:p>
          <a:p>
            <a:pPr eaLnBrk="1" hangingPunct="1"/>
            <a:r>
              <a:rPr lang="en-GB" altLang="en-US" sz="2000" b="1" dirty="0"/>
              <a:t> Misc.: </a:t>
            </a:r>
          </a:p>
          <a:p>
            <a:pPr lvl="1" eaLnBrk="1" hangingPunct="1"/>
            <a:r>
              <a:rPr lang="en-GB" altLang="en-US" sz="1800" dirty="0"/>
              <a:t>R5s221287(R&amp;S): AT/MMI command issue.</a:t>
            </a:r>
          </a:p>
          <a:p>
            <a:pPr lvl="1" eaLnBrk="1" hangingPunct="1"/>
            <a:r>
              <a:rPr lang="en-GB" altLang="en-US" sz="1800" dirty="0"/>
              <a:t>iwd-22wk43 and new test case verification.</a:t>
            </a:r>
          </a:p>
          <a:p>
            <a:pPr lvl="1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</a:t>
            </a:r>
            <a:r>
              <a:rPr lang="en-GB" altLang="en-US" sz="3200" dirty="0"/>
              <a:t>Corrections to </a:t>
            </a:r>
            <a:r>
              <a:rPr lang="en-GB" altLang="en-US" sz="3200" dirty="0" err="1"/>
              <a:t>MCVideo</a:t>
            </a:r>
            <a:r>
              <a:rPr lang="en-GB" altLang="en-US" sz="3200" dirty="0"/>
              <a:t> Transmission Control Messages:</a:t>
            </a:r>
          </a:p>
          <a:p>
            <a:pPr lvl="1" eaLnBrk="1" hangingPunct="1"/>
            <a:r>
              <a:rPr lang="en-GB" altLang="en-US" sz="2800" dirty="0"/>
              <a:t>R5w220XXX_MCX_RAN5#97_TTCN_Sidebar.docx</a:t>
            </a:r>
            <a:r>
              <a:rPr lang="en-GB" altLang="en-US" sz="3200" dirty="0"/>
              <a:t> </a:t>
            </a:r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MCX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272962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Layer2 Test Models:</a:t>
            </a:r>
          </a:p>
          <a:p>
            <a:pPr lvl="1" eaLnBrk="1" hangingPunct="1"/>
            <a:r>
              <a:rPr lang="en-GB" altLang="en-US" sz="2800" dirty="0"/>
              <a:t>R5-226039r1 + ‘38.523-3 V2X diff </a:t>
            </a:r>
            <a:r>
              <a:rPr lang="en-GB" altLang="en-US" sz="2800" dirty="0" err="1"/>
              <a:t>AnnexD</a:t>
            </a:r>
            <a:r>
              <a:rPr lang="en-GB" altLang="en-US" sz="2800" dirty="0"/>
              <a:t> r1.docx’</a:t>
            </a:r>
          </a:p>
          <a:p>
            <a:pPr lvl="1" eaLnBrk="1" hangingPunct="1"/>
            <a:endParaRPr lang="en-GB" altLang="en-US" sz="2800" dirty="0"/>
          </a:p>
          <a:p>
            <a:pPr eaLnBrk="1" hangingPunct="1"/>
            <a:r>
              <a:rPr lang="en-GB" altLang="en-US" sz="3200" b="1" dirty="0"/>
              <a:t> Timing ASP updates: </a:t>
            </a:r>
          </a:p>
          <a:p>
            <a:pPr lvl="1" eaLnBrk="1" hangingPunct="1"/>
            <a:r>
              <a:rPr lang="en-GB" altLang="en-US" sz="2800" dirty="0"/>
              <a:t> R5-226039r1 + ‘38.523-3 V2X diff </a:t>
            </a:r>
            <a:r>
              <a:rPr lang="en-GB" altLang="en-US" sz="2800" dirty="0" err="1"/>
              <a:t>AnnexD</a:t>
            </a:r>
            <a:r>
              <a:rPr lang="en-GB" altLang="en-US" sz="2800" dirty="0"/>
              <a:t> r1.docx’ + ‘36.523-3 V2X diff </a:t>
            </a:r>
            <a:r>
              <a:rPr lang="en-GB" altLang="en-US" sz="2800" dirty="0" err="1"/>
              <a:t>AnnexD</a:t>
            </a:r>
            <a:r>
              <a:rPr lang="en-GB" altLang="en-US" sz="2800" dirty="0"/>
              <a:t> r1.docx’</a:t>
            </a:r>
          </a:p>
          <a:p>
            <a:pPr lvl="1" eaLnBrk="1" hangingPunct="1"/>
            <a:endParaRPr lang="en-GB" altLang="en-US" sz="2800" dirty="0"/>
          </a:p>
          <a:p>
            <a:pPr eaLnBrk="1" hangingPunct="1"/>
            <a:r>
              <a:rPr lang="en-GB" altLang="en-US" sz="3200" b="1" dirty="0"/>
              <a:t> New MMI: </a:t>
            </a:r>
          </a:p>
          <a:p>
            <a:pPr lvl="1" eaLnBrk="1" hangingPunct="1"/>
            <a:r>
              <a:rPr lang="en-GB" altLang="en-US" sz="2800" dirty="0"/>
              <a:t>R5-226039r1</a:t>
            </a:r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Rel-16 5G V2X: </a:t>
            </a:r>
          </a:p>
          <a:p>
            <a:pPr eaLnBrk="1" hangingPunct="1"/>
            <a:r>
              <a:rPr lang="en-GB" altLang="en-US" dirty="0"/>
              <a:t>Test Model and ASP updates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862102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E8AA80C-EA2B-D7D3-F4AF-8AF496A9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/>
              <a:t>Corrections to NG NAS Type Definitions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0DAE774A-0F22-B592-0769-316420928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1138"/>
            <a:ext cx="10515600" cy="738187"/>
          </a:xfrm>
        </p:spPr>
        <p:txBody>
          <a:bodyPr/>
          <a:lstStyle/>
          <a:p>
            <a:pPr marL="0" indent="0">
              <a:spcBef>
                <a:spcPts val="600"/>
              </a:spcBef>
              <a:buFontTx/>
              <a:buNone/>
              <a:defRPr/>
            </a:pPr>
            <a:r>
              <a:rPr lang="en-GB" altLang="en-US" sz="1400" dirty="0"/>
              <a:t>(</a:t>
            </a:r>
            <a:r>
              <a:rPr lang="en-GB" altLang="en-US" sz="1400" dirty="0">
                <a:solidFill>
                  <a:srgbClr val="0000FF"/>
                </a:solidFill>
              </a:rPr>
              <a:t>blue</a:t>
            </a:r>
            <a:r>
              <a:rPr lang="en-GB" altLang="en-US" sz="1400" dirty="0"/>
              <a:t> text is deleted, </a:t>
            </a:r>
            <a:r>
              <a:rPr lang="en-GB" altLang="en-US" sz="1400" dirty="0">
                <a:solidFill>
                  <a:srgbClr val="FF0000"/>
                </a:solidFill>
              </a:rPr>
              <a:t>red</a:t>
            </a:r>
            <a:r>
              <a:rPr lang="en-GB" altLang="en-US" sz="1400" dirty="0"/>
              <a:t> text is added)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altLang="en-US" sz="1400" dirty="0"/>
              <a:t>type record </a:t>
            </a:r>
            <a:r>
              <a:rPr lang="en-US" altLang="en-US" sz="1400" b="1" dirty="0" err="1"/>
              <a:t>ExtdRejectedNSSAI</a:t>
            </a:r>
            <a:r>
              <a:rPr lang="en-US" altLang="en-US" sz="1400" b="1" dirty="0"/>
              <a:t> </a:t>
            </a:r>
            <a:r>
              <a:rPr lang="en-US" altLang="en-US" sz="1400" dirty="0"/>
              <a:t>: The IE should consist of a list of either Type 0 or 1 elements, not a single list of either type 0 or 1 elements.  Both of these type 0 or type 1 elements also contain a list of </a:t>
            </a:r>
            <a:r>
              <a:rPr lang="en-US" altLang="en-US" sz="1400" dirty="0" err="1"/>
              <a:t>XtdRejectedS_NSSAI</a:t>
            </a:r>
            <a:r>
              <a:rPr lang="en-US" altLang="en-US" sz="1400" dirty="0"/>
              <a:t> 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400" dirty="0"/>
              <a:t> </a:t>
            </a:r>
            <a:r>
              <a:rPr lang="en-US" altLang="en-US" sz="1200" dirty="0"/>
              <a:t> 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64E6B021-CE88-2BA4-1E30-64EED888EA3C}"/>
              </a:ext>
            </a:extLst>
          </p:cNvPr>
          <p:cNvGraphicFramePr>
            <a:graphicFrameLocks noGrp="1"/>
          </p:cNvGraphicFramePr>
          <p:nvPr/>
        </p:nvGraphicFramePr>
        <p:xfrm>
          <a:off x="98425" y="2219325"/>
          <a:ext cx="11433175" cy="4492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0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23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48">
                <a:tc>
                  <a:txBody>
                    <a:bodyPr/>
                    <a:lstStyle/>
                    <a:p>
                      <a:pPr algn="l"/>
                      <a:r>
                        <a:rPr lang="en-GB" sz="1200" u="sng" dirty="0">
                          <a:solidFill>
                            <a:schemeClr val="tx1"/>
                          </a:solidFill>
                        </a:rPr>
                        <a:t>From</a:t>
                      </a:r>
                    </a:p>
                  </a:txBody>
                  <a:tcPr marL="91430" marR="91430" marT="45725" marB="45725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u="sng" dirty="0">
                          <a:solidFill>
                            <a:schemeClr val="tx1"/>
                          </a:solidFill>
                        </a:rPr>
                        <a:t>To</a:t>
                      </a:r>
                    </a:p>
                  </a:txBody>
                  <a:tcPr marL="91430" marR="91430" marT="45725" marB="4572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18277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 union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PartialXtdRejectedNSSAI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{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PartialXtdRejectedNSSAIType0</a:t>
                      </a:r>
                      <a:r>
                        <a:rPr lang="en-US" altLang="en-US" sz="100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List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type0</a:t>
                      </a:r>
                      <a:r>
                        <a:rPr lang="en-US" altLang="en-US" sz="100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List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PartialXtdRejectedNSSAIType1</a:t>
                      </a:r>
                      <a:r>
                        <a:rPr lang="en-US" altLang="en-US" sz="100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List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type1</a:t>
                      </a:r>
                      <a:r>
                        <a:rPr lang="en-US" altLang="en-US" sz="100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List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};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type record of PartialXtdRejectedNSSAIType0   PartialXtdRejectedNSSAIType0List;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type record of PartialXtdRejectedNSSAIType1   PartialXtdRejectedNSSAIType1List;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endParaRPr lang="en-US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 record PartialXtdRejectedNSSAIType0 {                                                                  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B1_Type                     spare,                                                                                                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B3_Type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typeOfList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('000’B),                                                                         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B4_Type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numOfElements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,                                                                              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XtdRejectedS_NSSAI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rejectS_NSSAI</a:t>
                      </a:r>
                      <a:endParaRPr lang="en-US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};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 record PartialXtdRejectedNSSAIType1 {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B1_Type                     spare,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B3_Type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typeOfList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('001’B),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B4_Type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numOfElements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O1_Type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backOffTimerValue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XtdRejectedS_NSSAI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rejectS_NSSAI</a:t>
                      </a:r>
                      <a:endParaRPr lang="en-US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};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 record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ExtdRejectedNSSAI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{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IEI8_Type                    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iei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               optional,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Type4Length_Type   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iel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PartialXtdRejectedNSSAI</a:t>
                      </a: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partialXtd</a:t>
                      </a:r>
                      <a:endParaRPr lang="en-US" altLang="en-US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};</a:t>
                      </a:r>
                    </a:p>
                  </a:txBody>
                  <a:tcPr marL="91430" marR="91430" marT="45725" marB="45725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 union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PartialXtdRejectedNSSAI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{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PartialXtdRejectedNSSAIType0    type0,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PartialXtdRejectedNSSAIType1    type1</a:t>
                      </a:r>
                      <a:endParaRPr lang="en-US" altLang="en-US" sz="1000" dirty="0">
                        <a:solidFill>
                          <a:srgbClr val="0000F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};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endParaRPr lang="en-US" altLang="en-US" sz="1000" dirty="0">
                        <a:solidFill>
                          <a:srgbClr val="0000F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type record of </a:t>
                      </a:r>
                      <a:r>
                        <a:rPr lang="en-US" altLang="en-US" sz="1000" dirty="0" err="1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PartialXtdRejectedNSSAI</a:t>
                      </a: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000" dirty="0" err="1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PartialXtdRejectedNSSAIList</a:t>
                      </a: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;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endParaRPr lang="en-US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 record PartialXtdRejectedNSSAIType0 {                                                                  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B1_Type                     spare,                                                                                                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B3_Type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typeOfList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('000’B),                                                                         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B4_Type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numOfElements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,                                                                              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record of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XtdRejectedS_NSSAI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rejectS_NSSAI</a:t>
                      </a:r>
                      <a:endParaRPr lang="en-US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};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 record PartialXtdRejectedNSSAIType1 {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B1_Type                     spare,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B3_Type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typeOfList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('001’B),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B4_Type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numOfElements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O1_Type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backOffTimerValue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record of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XtdRejectedS_NSSAI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rejectS_NSSAI</a:t>
                      </a:r>
                      <a:endParaRPr lang="en-US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};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 record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ExtdRejectedNSSAI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{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IEI8_Type                    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iei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               optional,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Type4Length_Type                    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iel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PartialXtdRejectedNSSAI</a:t>
                      </a:r>
                      <a:r>
                        <a:rPr lang="en-US" altLang="en-US" sz="1000" dirty="0" err="1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_List</a:t>
                      </a:r>
                      <a:r>
                        <a:rPr lang="en-US" altLang="en-US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en-US" altLang="en-US" sz="1000" dirty="0" err="1">
                          <a:latin typeface="+mn-lt"/>
                          <a:cs typeface="Arial" panose="020B0604020202020204" pitchFamily="34" charset="0"/>
                        </a:rPr>
                        <a:t>partialXtd</a:t>
                      </a:r>
                      <a:r>
                        <a:rPr lang="en-US" altLang="en-US" sz="1000" dirty="0" err="1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List</a:t>
                      </a:r>
                      <a:endParaRPr lang="en-US" altLang="en-US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000" dirty="0">
                          <a:latin typeface="+mn-lt"/>
                          <a:cs typeface="Arial" panose="020B0604020202020204" pitchFamily="34" charset="0"/>
                        </a:rPr>
                        <a:t>};</a:t>
                      </a:r>
                    </a:p>
                  </a:txBody>
                  <a:tcPr marL="91430" marR="91430" marT="45725" marB="4572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3FDC270-1028-7A7F-1EC0-66D5DD683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/>
              <a:t>Updates to NG_NAS_TypeDefs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B0A33611-6ABB-99A7-A5CB-EF3E11CCF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138" y="1403350"/>
            <a:ext cx="11015662" cy="4987925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  <a:defRPr/>
            </a:pPr>
            <a:r>
              <a:rPr lang="en-US" altLang="en-US" sz="1400" dirty="0"/>
              <a:t>type record </a:t>
            </a:r>
            <a:r>
              <a:rPr lang="en-US" altLang="en-US" sz="1400" b="1" dirty="0" err="1"/>
              <a:t>PEIPS_AssistIE</a:t>
            </a:r>
            <a:r>
              <a:rPr lang="en-US" altLang="en-US" sz="1400" b="1" dirty="0"/>
              <a:t> </a:t>
            </a:r>
            <a:r>
              <a:rPr lang="en-US" altLang="en-US" sz="1400" dirty="0"/>
              <a:t>: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US" altLang="en-US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400" dirty="0"/>
              <a:t> 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US" altLang="en-US" sz="14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US" altLang="en-US" sz="1400" dirty="0"/>
          </a:p>
          <a:p>
            <a:pPr marL="0" indent="0">
              <a:buFontTx/>
              <a:buNone/>
              <a:defRPr/>
            </a:pPr>
            <a:endParaRPr lang="en-US" altLang="en-US" sz="1000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altLang="en-US" sz="1400" dirty="0"/>
              <a:t>type record </a:t>
            </a:r>
            <a:r>
              <a:rPr lang="en-US" altLang="en-US" sz="1400" b="1" dirty="0" err="1"/>
              <a:t>MBSSessionInfo</a:t>
            </a:r>
            <a:r>
              <a:rPr lang="en-US" altLang="en-US" sz="1400" dirty="0"/>
              <a:t> :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type record </a:t>
            </a:r>
            <a:r>
              <a:rPr lang="en-US" altLang="en-US" sz="1100" dirty="0" err="1"/>
              <a:t>MBSSessionInfo</a:t>
            </a:r>
            <a:r>
              <a:rPr lang="en-US" altLang="en-US" sz="1100" dirty="0"/>
              <a:t> {                       /* 24.501 cl 9.11.4.30 */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B4_Type                     </a:t>
            </a:r>
            <a:r>
              <a:rPr lang="en-US" altLang="en-US" sz="1100" dirty="0" err="1"/>
              <a:t>spareBits</a:t>
            </a:r>
            <a:r>
              <a:rPr lang="en-US" altLang="en-US" sz="1100" dirty="0"/>
              <a:t>,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B2_Type                     operation,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B2_Type                     </a:t>
            </a:r>
            <a:r>
              <a:rPr lang="en-US" altLang="en-US" sz="1100" dirty="0" err="1"/>
              <a:t>typeOf</a:t>
            </a:r>
            <a:r>
              <a:rPr lang="en-US" altLang="en-US" sz="1100" dirty="0" err="1">
                <a:solidFill>
                  <a:srgbClr val="FF0000"/>
                </a:solidFill>
              </a:rPr>
              <a:t>S</a:t>
            </a:r>
            <a:r>
              <a:rPr lang="en-US" altLang="en-US" sz="1100" dirty="0" err="1"/>
              <a:t>essionId</a:t>
            </a:r>
            <a:r>
              <a:rPr lang="en-US" altLang="en-US" sz="1100" dirty="0"/>
              <a:t>,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</a:t>
            </a:r>
            <a:r>
              <a:rPr lang="en-US" altLang="en-US" sz="1100" dirty="0" err="1"/>
              <a:t>octetstring</a:t>
            </a:r>
            <a:r>
              <a:rPr lang="en-US" altLang="en-US" sz="1100" dirty="0"/>
              <a:t>                 </a:t>
            </a:r>
            <a:r>
              <a:rPr lang="en-US" altLang="en-US" sz="1100" dirty="0" err="1"/>
              <a:t>sessionId</a:t>
            </a:r>
            <a:endParaRPr lang="en-US" altLang="en-US" sz="11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};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US" altLang="en-US" sz="1200" dirty="0"/>
          </a:p>
          <a:p>
            <a:pPr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altLang="en-US" sz="1400" dirty="0"/>
              <a:t> type record </a:t>
            </a:r>
            <a:r>
              <a:rPr lang="en-US" altLang="en-US" sz="1400" b="1" dirty="0" err="1"/>
              <a:t>NG_UE_SM_Cap</a:t>
            </a:r>
            <a:r>
              <a:rPr lang="en-US" altLang="en-US" sz="1400" dirty="0"/>
              <a:t> :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US" altLang="en-US" sz="11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type record </a:t>
            </a:r>
            <a:r>
              <a:rPr lang="en-US" altLang="en-US" sz="1100" dirty="0" err="1"/>
              <a:t>NG_UE_SM_Cap</a:t>
            </a:r>
            <a:r>
              <a:rPr lang="en-US" altLang="en-US" sz="1100" dirty="0"/>
              <a:t> {                                   // 24.501 cl. 9.11.4.1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IEI8_Type                   </a:t>
            </a:r>
            <a:r>
              <a:rPr lang="en-US" altLang="en-US" sz="1100" dirty="0" err="1"/>
              <a:t>iei</a:t>
            </a:r>
            <a:r>
              <a:rPr lang="en-US" altLang="en-US" sz="1100" dirty="0"/>
              <a:t>                   optional, /* present in case of TLV; omit in case of LV */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Type4Length_Type   </a:t>
            </a:r>
            <a:r>
              <a:rPr lang="en-US" altLang="en-US" sz="1100" dirty="0" err="1"/>
              <a:t>iel</a:t>
            </a:r>
            <a:r>
              <a:rPr lang="en-US" altLang="en-US" sz="1100" dirty="0"/>
              <a:t>                   optional, /* present in case of LV or TLV; omit in case of V */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B1_Type                     </a:t>
            </a:r>
            <a:r>
              <a:rPr lang="en-US" altLang="en-US" sz="1100" dirty="0" err="1"/>
              <a:t>tpmic</a:t>
            </a:r>
            <a:r>
              <a:rPr lang="en-US" altLang="en-US" sz="1100" dirty="0"/>
              <a:t>,                      /* Sep20 @sic R5s201387 Baseline Moving sic@ */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B4_Type                     </a:t>
            </a:r>
            <a:r>
              <a:rPr lang="en-US" altLang="en-US" sz="1100" dirty="0" err="1"/>
              <a:t>atsssST</a:t>
            </a:r>
            <a:r>
              <a:rPr lang="en-US" altLang="en-US" sz="1100" dirty="0"/>
              <a:t>,                    /* Sep20 @sic R5s201387 Baseline Moving sic@ */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B1_Type                     ept_S1,                     /* Sep20 @sic R5s201387 Baseline Moving sic@ */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B1_Type                     mh6_PDU,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B1_Type                     </a:t>
            </a:r>
            <a:r>
              <a:rPr lang="en-US" altLang="en-US" sz="1100" dirty="0" err="1"/>
              <a:t>rQoS</a:t>
            </a:r>
            <a:r>
              <a:rPr lang="en-US" altLang="en-US" sz="1100" dirty="0"/>
              <a:t>,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B7_Type                     </a:t>
            </a:r>
            <a:r>
              <a:rPr lang="en-US" altLang="en-US" sz="1100" dirty="0" err="1"/>
              <a:t>spareBits</a:t>
            </a:r>
            <a:r>
              <a:rPr lang="en-US" altLang="en-US" sz="1100" dirty="0"/>
              <a:t>           </a:t>
            </a:r>
            <a:r>
              <a:rPr lang="en-US" altLang="en-US" sz="1100" dirty="0">
                <a:solidFill>
                  <a:srgbClr val="FF0000"/>
                </a:solidFill>
              </a:rPr>
              <a:t> optional</a:t>
            </a:r>
            <a:r>
              <a:rPr lang="en-US" altLang="en-US" sz="1100" dirty="0"/>
              <a:t>,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B1_Type                     </a:t>
            </a:r>
            <a:r>
              <a:rPr lang="en-US" altLang="en-US" sz="1100" dirty="0" err="1"/>
              <a:t>apmqf</a:t>
            </a:r>
            <a:r>
              <a:rPr lang="en-US" altLang="en-US" sz="1100" dirty="0"/>
              <a:t>                 optional, /* Sep22 @sic R5s221179 Baseline Moving sic@ */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   </a:t>
            </a:r>
            <a:r>
              <a:rPr lang="en-US" altLang="en-US" sz="1100" dirty="0" err="1"/>
              <a:t>octetstring</a:t>
            </a:r>
            <a:r>
              <a:rPr lang="en-US" altLang="en-US" sz="1100" dirty="0"/>
              <a:t>                 spare length (1..11)  optional  //  @sic R5w190307 sic@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US" altLang="en-US" sz="1100" dirty="0"/>
              <a:t>       };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2F67154-E571-1AF7-0BFD-6FA416BBFE76}"/>
              </a:ext>
            </a:extLst>
          </p:cNvPr>
          <p:cNvGraphicFramePr>
            <a:graphicFrameLocks noGrp="1"/>
          </p:cNvGraphicFramePr>
          <p:nvPr/>
        </p:nvGraphicFramePr>
        <p:xfrm>
          <a:off x="595313" y="1608138"/>
          <a:ext cx="9925050" cy="119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4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0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025">
                <a:tc>
                  <a:txBody>
                    <a:bodyPr/>
                    <a:lstStyle/>
                    <a:p>
                      <a:pPr algn="l"/>
                      <a:r>
                        <a:rPr lang="en-GB" sz="1100" u="sng" dirty="0">
                          <a:solidFill>
                            <a:schemeClr val="tx1"/>
                          </a:solidFill>
                        </a:rPr>
                        <a:t>From</a:t>
                      </a:r>
                    </a:p>
                  </a:txBody>
                  <a:tcPr marL="91438" marR="91438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100" u="sng" dirty="0">
                          <a:solidFill>
                            <a:schemeClr val="tx1"/>
                          </a:solidFill>
                        </a:rPr>
                        <a:t>To</a:t>
                      </a:r>
                    </a:p>
                  </a:txBody>
                  <a:tcPr marL="91438" marR="91438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7950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type record </a:t>
                      </a:r>
                      <a:r>
                        <a:rPr lang="en-US" altLang="en-US" sz="1100" dirty="0" err="1"/>
                        <a:t>PEIPS_AssistIE</a:t>
                      </a:r>
                      <a:r>
                        <a:rPr lang="en-US" altLang="en-US" sz="1100" dirty="0"/>
                        <a:t> {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    B3_Type                     </a:t>
                      </a:r>
                      <a:r>
                        <a:rPr lang="en-US" altLang="en-US" sz="1100" dirty="0" err="1"/>
                        <a:t>typeOfInfo</a:t>
                      </a:r>
                      <a:r>
                        <a:rPr lang="en-US" altLang="en-US" sz="1100" dirty="0"/>
                        <a:t>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    B</a:t>
                      </a:r>
                      <a:r>
                        <a:rPr lang="en-US" altLang="en-US" sz="1100" dirty="0">
                          <a:solidFill>
                            <a:srgbClr val="0000FF"/>
                          </a:solidFill>
                        </a:rPr>
                        <a:t>4</a:t>
                      </a:r>
                      <a:r>
                        <a:rPr lang="en-US" altLang="en-US" sz="1100" dirty="0"/>
                        <a:t>_Type                     </a:t>
                      </a:r>
                      <a:r>
                        <a:rPr lang="en-US" altLang="en-US" sz="1100" dirty="0" err="1"/>
                        <a:t>peipsValue</a:t>
                      </a:r>
                      <a:r>
                        <a:rPr lang="en-US" altLang="en-US" sz="1100" dirty="0"/>
                        <a:t>      // equals paging subgroup id if </a:t>
                      </a:r>
                      <a:r>
                        <a:rPr lang="en-US" altLang="en-US" sz="1100" dirty="0" err="1"/>
                        <a:t>typeOfInfo</a:t>
                      </a:r>
                      <a:r>
                        <a:rPr lang="en-US" altLang="en-US" sz="1100" dirty="0"/>
                        <a:t> = 0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                                                       // equals UE paging probability info if </a:t>
                      </a:r>
                      <a:r>
                        <a:rPr lang="en-US" altLang="en-US" sz="1100" dirty="0" err="1"/>
                        <a:t>typeOfInfo</a:t>
                      </a:r>
                      <a:r>
                        <a:rPr lang="en-US" altLang="en-US" sz="1100" dirty="0"/>
                        <a:t> = 1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  };</a:t>
                      </a:r>
                    </a:p>
                  </a:txBody>
                  <a:tcPr marL="91438" marR="91438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type record </a:t>
                      </a:r>
                      <a:r>
                        <a:rPr lang="en-US" altLang="en-US" sz="1100" dirty="0" err="1"/>
                        <a:t>PEIPS_AssistIE</a:t>
                      </a:r>
                      <a:r>
                        <a:rPr lang="en-US" altLang="en-US" sz="1100" dirty="0"/>
                        <a:t> {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    B3_Type                     </a:t>
                      </a:r>
                      <a:r>
                        <a:rPr lang="en-US" altLang="en-US" sz="1100" dirty="0" err="1"/>
                        <a:t>typeOfInfo</a:t>
                      </a:r>
                      <a:r>
                        <a:rPr lang="en-US" altLang="en-US" sz="1100" dirty="0"/>
                        <a:t>,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    B</a:t>
                      </a:r>
                      <a:r>
                        <a:rPr lang="en-US" altLang="en-US" sz="1100" dirty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en-US" altLang="en-US" sz="1100" dirty="0"/>
                        <a:t>_Type                     </a:t>
                      </a:r>
                      <a:r>
                        <a:rPr lang="en-US" altLang="en-US" sz="1100" dirty="0" err="1"/>
                        <a:t>peipsValue</a:t>
                      </a:r>
                      <a:r>
                        <a:rPr lang="en-US" altLang="en-US" sz="1100" dirty="0"/>
                        <a:t>      // equals paging subgroup id if </a:t>
                      </a:r>
                      <a:r>
                        <a:rPr lang="en-US" altLang="en-US" sz="1100" dirty="0" err="1"/>
                        <a:t>typeOfInfo</a:t>
                      </a:r>
                      <a:r>
                        <a:rPr lang="en-US" altLang="en-US" sz="1100" dirty="0"/>
                        <a:t> = 0 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                                                      // equals UE paging probability info if </a:t>
                      </a:r>
                      <a:r>
                        <a:rPr lang="en-US" altLang="en-US" sz="1100" dirty="0" err="1"/>
                        <a:t>typeOfInfo</a:t>
                      </a:r>
                      <a:r>
                        <a:rPr lang="en-US" altLang="en-US" sz="1100" dirty="0"/>
                        <a:t> = 1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  <a:defRPr/>
                      </a:pPr>
                      <a:r>
                        <a:rPr lang="en-US" altLang="en-US" sz="1100" dirty="0"/>
                        <a:t>  };</a:t>
                      </a:r>
                      <a:endParaRPr lang="en-GB" sz="1100" dirty="0"/>
                    </a:p>
                  </a:txBody>
                  <a:tcPr marL="91438" marR="91438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060"/>
            <a:ext cx="10823230" cy="5157926"/>
          </a:xfrm>
        </p:spPr>
        <p:txBody>
          <a:bodyPr/>
          <a:lstStyle/>
          <a:p>
            <a:pPr eaLnBrk="1" hangingPunct="1"/>
            <a:r>
              <a:rPr lang="en-GB" altLang="en-US" sz="2800" b="1" dirty="0"/>
              <a:t> Handling of </a:t>
            </a:r>
            <a:r>
              <a:rPr lang="en-GB" altLang="en-US" sz="2800" b="1" dirty="0" err="1"/>
              <a:t>RedCap</a:t>
            </a:r>
            <a:r>
              <a:rPr lang="en-GB" altLang="en-US" sz="2800" b="1" dirty="0"/>
              <a:t> dedicated LCIDs for UL CCCH/CCCH1: </a:t>
            </a:r>
          </a:p>
          <a:p>
            <a:pPr lvl="1" eaLnBrk="1" hangingPunct="1"/>
            <a:r>
              <a:rPr lang="pt-BR" altLang="en-US" dirty="0"/>
              <a:t>R5w220XXX_RedCap_RAN5#97_TTCN_Sidebar.docx.</a:t>
            </a:r>
            <a:endParaRPr lang="en-GB" altLang="en-US" dirty="0"/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Rel-17 </a:t>
            </a:r>
            <a:r>
              <a:rPr lang="en-GB" altLang="en-US" dirty="0" err="1"/>
              <a:t>RedCap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9085663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9121</TotalTime>
  <Words>842</Words>
  <Application>Microsoft Office PowerPoint</Application>
  <PresentationFormat>Widescreen</PresentationFormat>
  <Paragraphs>141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RAN5#97 TTCN sidebar  Wednesday 16th November 2022 </vt:lpstr>
      <vt:lpstr>PowerPoint Presentation</vt:lpstr>
      <vt:lpstr>PowerPoint Presentation</vt:lpstr>
      <vt:lpstr>PowerPoint Presentation</vt:lpstr>
      <vt:lpstr>Corrections to NG NAS Type Definitions</vt:lpstr>
      <vt:lpstr>Updates to NG_NAS_TypeDefs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669</cp:revision>
  <cp:lastPrinted>2022-05-03T13:15:30Z</cp:lastPrinted>
  <dcterms:created xsi:type="dcterms:W3CDTF">2010-02-05T13:52:04Z</dcterms:created>
  <dcterms:modified xsi:type="dcterms:W3CDTF">2022-11-16T14:06:00Z</dcterms:modified>
  <cp:contentStatus>Template 2017</cp:contentStatus>
</cp:coreProperties>
</file>