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9"/>
  </p:notesMasterIdLst>
  <p:sldIdLst>
    <p:sldId id="275" r:id="rId3"/>
    <p:sldId id="276" r:id="rId4"/>
    <p:sldId id="279" r:id="rId5"/>
    <p:sldId id="278" r:id="rId6"/>
    <p:sldId id="277" r:id="rId7"/>
    <p:sldId id="280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25-Aug-22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RAN5#96-e Meeting Concluding Joint Session Outcomes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25 Aug 13:00 – 15:00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442" y="609600"/>
            <a:ext cx="11184467" cy="5972175"/>
          </a:xfrm>
        </p:spPr>
        <p:txBody>
          <a:bodyPr/>
          <a:lstStyle/>
          <a:p>
            <a:r>
              <a:rPr lang="en-US" sz="2400" dirty="0"/>
              <a:t>Review of progress of E-meeting (comments/concerns)</a:t>
            </a:r>
          </a:p>
          <a:p>
            <a:pPr lvl="1"/>
            <a:r>
              <a:rPr lang="en-US" sz="1867" dirty="0"/>
              <a:t>Open CRs/</a:t>
            </a:r>
            <a:r>
              <a:rPr lang="en-US" sz="1867" dirty="0" err="1"/>
              <a:t>tdocs</a:t>
            </a:r>
            <a:r>
              <a:rPr lang="en-US" sz="1867" dirty="0"/>
              <a:t> – deadlines, final </a:t>
            </a:r>
            <a:r>
              <a:rPr lang="en-US" sz="1867" dirty="0" err="1"/>
              <a:t>tdoc</a:t>
            </a:r>
            <a:r>
              <a:rPr lang="en-US" sz="1867" dirty="0"/>
              <a:t> allocation and decision making</a:t>
            </a:r>
          </a:p>
          <a:p>
            <a:pPr lvl="2"/>
            <a:r>
              <a:rPr lang="en-US" altLang="en-US" sz="1600" b="1" dirty="0"/>
              <a:t>Last revision upload: </a:t>
            </a:r>
            <a:r>
              <a:rPr lang="fr-FR" altLang="en-US" sz="1600" b="1" dirty="0"/>
              <a:t>Thu 25 </a:t>
            </a:r>
            <a:r>
              <a:rPr lang="fr-FR" altLang="en-US" sz="1600" b="1" dirty="0" err="1"/>
              <a:t>Aug</a:t>
            </a:r>
            <a:r>
              <a:rPr lang="fr-FR" altLang="en-US" sz="1600" b="1" dirty="0"/>
              <a:t> 15:00 UTC (17:00 CEST) </a:t>
            </a:r>
            <a:r>
              <a:rPr lang="en-US" altLang="en-US" sz="1600" b="1" dirty="0"/>
              <a:t>– Ingo/Amy will publish final </a:t>
            </a:r>
            <a:r>
              <a:rPr lang="en-US" altLang="en-US" sz="1600" b="1" dirty="0" err="1"/>
              <a:t>tdoc</a:t>
            </a:r>
            <a:r>
              <a:rPr lang="en-US" altLang="en-US" sz="1600" b="1" dirty="0"/>
              <a:t> numbers (if not assigned already) for revised </a:t>
            </a:r>
            <a:r>
              <a:rPr lang="en-US" altLang="en-US" sz="1600" b="1" dirty="0" err="1"/>
              <a:t>tdocs</a:t>
            </a:r>
            <a:r>
              <a:rPr lang="en-US" altLang="en-US" sz="1600" b="1" dirty="0"/>
              <a:t> (independent of verdict) following this deadline</a:t>
            </a:r>
          </a:p>
          <a:p>
            <a:pPr lvl="2"/>
            <a:r>
              <a:rPr lang="en-US" altLang="en-US" sz="1600" b="1" dirty="0"/>
              <a:t>Last comments: </a:t>
            </a:r>
            <a:r>
              <a:rPr lang="sv-SE" altLang="en-US" sz="1600" b="1" dirty="0"/>
              <a:t>Fri 26 Aug 15:00 UTC (17:00 CEST)</a:t>
            </a:r>
            <a:r>
              <a:rPr lang="en-US" altLang="en-US" sz="1600" b="1" dirty="0"/>
              <a:t>– objection for agreement (if objection not explicitly stated, will be agreed)</a:t>
            </a:r>
          </a:p>
          <a:p>
            <a:pPr lvl="2"/>
            <a:r>
              <a:rPr lang="en-US" altLang="en-US" sz="1600" b="1" dirty="0"/>
              <a:t>Deadline to submit final </a:t>
            </a:r>
            <a:r>
              <a:rPr lang="en-US" altLang="en-US" sz="1600" b="1" dirty="0" err="1"/>
              <a:t>tdoc</a:t>
            </a:r>
            <a:r>
              <a:rPr lang="en-US" altLang="en-US" sz="1600" b="1" dirty="0"/>
              <a:t>: </a:t>
            </a:r>
            <a:r>
              <a:rPr lang="sv-SE" altLang="en-US" sz="1600" b="1" dirty="0"/>
              <a:t>Fri 26 Aug 20:00 UTC (22:00 CEST)</a:t>
            </a:r>
            <a:r>
              <a:rPr lang="en-US" altLang="en-US" sz="1600" b="1" dirty="0"/>
              <a:t> – ‘Not Pursued’ verdict for missing final version of agreed CRs</a:t>
            </a:r>
            <a:endParaRPr lang="en-US" sz="1600" dirty="0"/>
          </a:p>
          <a:p>
            <a:r>
              <a:rPr lang="en-US" sz="2400" dirty="0"/>
              <a:t>Closing agenda</a:t>
            </a:r>
          </a:p>
          <a:p>
            <a:pPr lvl="1"/>
            <a:r>
              <a:rPr lang="en-US" sz="1867" dirty="0"/>
              <a:t>7.2.1 – RF group docs still requiring WG verdict/confirmation</a:t>
            </a:r>
          </a:p>
          <a:p>
            <a:pPr lvl="2"/>
            <a:r>
              <a:rPr lang="en-US" sz="1600" dirty="0"/>
              <a:t>R5-225170 </a:t>
            </a:r>
            <a:r>
              <a:rPr lang="en-US" sz="1600" dirty="0" err="1"/>
              <a:t>Apllicability</a:t>
            </a:r>
            <a:r>
              <a:rPr lang="en-US" sz="1600" dirty="0"/>
              <a:t> for SUL test cases (Ericsson)</a:t>
            </a:r>
          </a:p>
          <a:p>
            <a:pPr lvl="1"/>
            <a:r>
              <a:rPr lang="en-US" sz="1867" dirty="0"/>
              <a:t>7.2.2 – SIG group docs still requiring WG verdict/confirmation</a:t>
            </a:r>
          </a:p>
          <a:p>
            <a:pPr lvl="2"/>
            <a:r>
              <a:rPr lang="en-US" sz="1600" dirty="0"/>
              <a:t>None</a:t>
            </a:r>
          </a:p>
          <a:p>
            <a:pPr lvl="1"/>
            <a:r>
              <a:rPr lang="en-US" sz="1867" dirty="0"/>
              <a:t>7.2.3 – Joint docs still requiring WG verdict/confirmation</a:t>
            </a:r>
          </a:p>
          <a:p>
            <a:pPr lvl="2"/>
            <a:r>
              <a:rPr lang="en-US" sz="1600" dirty="0"/>
              <a:t>R5-224315 Draft ITU-R recommendation on Unwanted Emissions for IMT-2020 (5G) (Ericsson, Huawei, Apple)</a:t>
            </a:r>
          </a:p>
          <a:p>
            <a:pPr lvl="2"/>
            <a:r>
              <a:rPr lang="en-US" sz="1600" dirty="0"/>
              <a:t>R5-224316 LS on work towards two new recommendations "Generic unwanted emission characteristics of base stations/mobile stations using the terrestrial radio interfaces of IMT-2020“ (Ericsson)</a:t>
            </a:r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442" y="609600"/>
            <a:ext cx="11184467" cy="5972175"/>
          </a:xfrm>
        </p:spPr>
        <p:txBody>
          <a:bodyPr/>
          <a:lstStyle/>
          <a:p>
            <a:r>
              <a:rPr lang="en-US" sz="2400" dirty="0"/>
              <a:t>Closing agenda</a:t>
            </a:r>
          </a:p>
          <a:p>
            <a:pPr lvl="1"/>
            <a:r>
              <a:rPr lang="en-US" sz="2133" dirty="0"/>
              <a:t>7.3 – </a:t>
            </a:r>
            <a:r>
              <a:rPr lang="en-US" sz="2133" dirty="0" err="1"/>
              <a:t>iWD</a:t>
            </a:r>
            <a:r>
              <a:rPr lang="en-US" sz="2133" dirty="0"/>
              <a:t>/PRD updates</a:t>
            </a:r>
          </a:p>
          <a:p>
            <a:pPr lvl="2"/>
            <a:r>
              <a:rPr lang="en-US" sz="1600" dirty="0"/>
              <a:t>R5-224997 PRD-17 on Guidance to Work Item Codes (post RAN#95-e version) </a:t>
            </a:r>
            <a:r>
              <a:rPr lang="en-US" sz="1600" dirty="0">
                <a:solidFill>
                  <a:srgbClr val="FF0000"/>
                </a:solidFill>
              </a:rPr>
              <a:t>(Post meeting email approval)</a:t>
            </a:r>
          </a:p>
          <a:p>
            <a:pPr lvl="2"/>
            <a:r>
              <a:rPr lang="en-US" sz="1600" dirty="0"/>
              <a:t>R5-224010 3GPP RAN5 PRD20 v1.2.0: CA status list </a:t>
            </a:r>
            <a:r>
              <a:rPr lang="en-US" sz="1600" dirty="0">
                <a:solidFill>
                  <a:srgbClr val="FF0000"/>
                </a:solidFill>
              </a:rPr>
              <a:t>(Post meeting email approval)</a:t>
            </a:r>
          </a:p>
          <a:p>
            <a:pPr lvl="2"/>
            <a:r>
              <a:rPr lang="en-US" sz="1600" dirty="0"/>
              <a:t>R5-224228 PRD21 v1.2.0 on NR bands and 5G NR CADC configuration handling in RAN5 </a:t>
            </a:r>
            <a:r>
              <a:rPr lang="en-US" sz="1600" dirty="0">
                <a:solidFill>
                  <a:srgbClr val="FF0000"/>
                </a:solidFill>
              </a:rPr>
              <a:t>(Post meeting email approval)</a:t>
            </a:r>
          </a:p>
          <a:p>
            <a:pPr lvl="2"/>
            <a:r>
              <a:rPr lang="en-US" sz="1600" dirty="0"/>
              <a:t>PRD21 Completion Declaration Statements (CDS) </a:t>
            </a:r>
            <a:r>
              <a:rPr lang="en-US" sz="1600" dirty="0">
                <a:solidFill>
                  <a:srgbClr val="FF0000"/>
                </a:solidFill>
              </a:rPr>
              <a:t>(Post meeting ‘Noted’)</a:t>
            </a:r>
          </a:p>
          <a:p>
            <a:pPr lvl="2"/>
            <a:r>
              <a:rPr lang="en-US" sz="1600" dirty="0"/>
              <a:t>R5-225272 3GPP RAN5  PRD19 v1.4.0: Generic work plan template (Ericsson)</a:t>
            </a:r>
            <a:endParaRPr lang="en-US" sz="1600" dirty="0">
              <a:solidFill>
                <a:srgbClr val="FF0000"/>
              </a:solidFill>
            </a:endParaRPr>
          </a:p>
          <a:p>
            <a:pPr lvl="1"/>
            <a:r>
              <a:rPr lang="en-US" sz="1867" dirty="0"/>
              <a:t>7.4.1 – New WI/SI Proposals – </a:t>
            </a:r>
            <a:r>
              <a:rPr lang="en-US" sz="1867" dirty="0">
                <a:solidFill>
                  <a:srgbClr val="FF0000"/>
                </a:solidFill>
              </a:rPr>
              <a:t>All WI Proposals endorsed</a:t>
            </a:r>
          </a:p>
          <a:p>
            <a:pPr lvl="2"/>
            <a:r>
              <a:rPr lang="en-US" sz="1600" dirty="0"/>
              <a:t>R5-225250 NR Positioning Enhancements (CATT, CAICT) </a:t>
            </a:r>
          </a:p>
          <a:p>
            <a:pPr lvl="2"/>
            <a:r>
              <a:rPr lang="en-US" sz="1600" dirty="0"/>
              <a:t>R5-225251 Access Traffic Steering, Switch and Splitting support for NR (China Telecom, CATT, ZTE)</a:t>
            </a:r>
          </a:p>
          <a:p>
            <a:pPr lvl="2"/>
            <a:r>
              <a:rPr lang="en-US" sz="1600" dirty="0"/>
              <a:t>R5-225252 Further enhancements of NR RF requirements for frequency range 2 (FR2) (Nokia, Apple)</a:t>
            </a:r>
          </a:p>
          <a:p>
            <a:pPr lvl="2"/>
            <a:r>
              <a:rPr lang="en-US" sz="1600" dirty="0"/>
              <a:t>R5-225253 NR </a:t>
            </a:r>
            <a:r>
              <a:rPr lang="en-US" sz="1600" dirty="0" err="1"/>
              <a:t>QoE</a:t>
            </a:r>
            <a:r>
              <a:rPr lang="en-US" sz="1600" dirty="0"/>
              <a:t> management and optimizations for diverse services (Ericsson)</a:t>
            </a:r>
          </a:p>
          <a:p>
            <a:pPr lvl="2"/>
            <a:r>
              <a:rPr lang="en-US" sz="1600" dirty="0"/>
              <a:t>R5-225254 Enhancement for the 5G Control Plane Steering of Roaming for UE in Connected mode (NTT DoCoMo)</a:t>
            </a:r>
          </a:p>
          <a:p>
            <a:pPr lvl="2"/>
            <a:r>
              <a:rPr lang="en-US" sz="1600" dirty="0"/>
              <a:t>R5-225255 Protocol enhancements for Mission Critical Services for Rel-16 (NIST)</a:t>
            </a:r>
          </a:p>
          <a:p>
            <a:pPr lvl="2"/>
            <a:r>
              <a:rPr lang="en-US" sz="1600" dirty="0"/>
              <a:t>R5-225256 EPS User Plane Integrity Protection (Vodafone)</a:t>
            </a:r>
          </a:p>
          <a:p>
            <a:pPr lvl="2"/>
            <a:r>
              <a:rPr lang="en-US" sz="1600" dirty="0"/>
              <a:t>R5-225257 Multiple Input Multiple Output (MIMO) Over-the-Air (OTA) requirements for NR UEs (Apple)</a:t>
            </a:r>
          </a:p>
          <a:p>
            <a:pPr lvl="2"/>
            <a:endParaRPr lang="en-US" sz="1600" dirty="0"/>
          </a:p>
          <a:p>
            <a:pPr lvl="2"/>
            <a:endParaRPr lang="en-US" sz="1600" dirty="0"/>
          </a:p>
          <a:p>
            <a:pPr lvl="2"/>
            <a:endParaRPr lang="en-US" sz="16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13876713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442" y="666750"/>
            <a:ext cx="11184467" cy="5867400"/>
          </a:xfrm>
        </p:spPr>
        <p:txBody>
          <a:bodyPr/>
          <a:lstStyle/>
          <a:p>
            <a:r>
              <a:rPr lang="en-US" sz="2400" dirty="0"/>
              <a:t>Closing agenda</a:t>
            </a:r>
          </a:p>
          <a:p>
            <a:pPr lvl="1"/>
            <a:endParaRPr lang="en-US" sz="1600" dirty="0"/>
          </a:p>
          <a:p>
            <a:pPr lvl="1"/>
            <a:r>
              <a:rPr lang="en-US" sz="2133" dirty="0"/>
              <a:t>7.4.2 – Revised WID/SID</a:t>
            </a:r>
          </a:p>
          <a:p>
            <a:pPr lvl="2"/>
            <a:endParaRPr lang="en-US" sz="1600" dirty="0"/>
          </a:p>
          <a:p>
            <a:pPr lvl="2"/>
            <a:r>
              <a:rPr lang="en-US" sz="1600" dirty="0"/>
              <a:t>R5-224025 NR </a:t>
            </a:r>
            <a:r>
              <a:rPr lang="en-US" sz="1600" dirty="0" err="1"/>
              <a:t>Sidelink</a:t>
            </a:r>
            <a:r>
              <a:rPr lang="en-US" sz="1600" dirty="0"/>
              <a:t> Relay (CATT)</a:t>
            </a:r>
          </a:p>
          <a:p>
            <a:pPr lvl="2"/>
            <a:r>
              <a:rPr lang="en-US" sz="1600" dirty="0"/>
              <a:t>R5-224221 High power UE (power class 2) for NR band n39 (CMCC) </a:t>
            </a:r>
          </a:p>
          <a:p>
            <a:pPr lvl="2"/>
            <a:r>
              <a:rPr lang="en-US" sz="1600" dirty="0"/>
              <a:t>R5-224396 29 dBm UE Power Class for LTE Band 41and NR Band n41 (T-Mobile USA)</a:t>
            </a:r>
          </a:p>
          <a:p>
            <a:pPr lvl="2"/>
            <a:r>
              <a:rPr lang="en-US" sz="1600" dirty="0"/>
              <a:t>R5-224594 Enhancement of RAN slicing for NR plus CT1 aspects (CMCC)</a:t>
            </a:r>
          </a:p>
          <a:p>
            <a:pPr lvl="2"/>
            <a:r>
              <a:rPr lang="en-US" sz="1600" dirty="0"/>
              <a:t>R5-224920 New Rel-16 NR bands and extension of existing NR bands (Ericsson)</a:t>
            </a:r>
          </a:p>
          <a:p>
            <a:pPr lvl="2"/>
            <a:r>
              <a:rPr lang="en-US" sz="1600" dirty="0"/>
              <a:t>R5-224962 LTE-NR &amp; NR-NR Dual Connectivity and NR CA enhancements (Nokia)</a:t>
            </a:r>
          </a:p>
          <a:p>
            <a:pPr lvl="2"/>
            <a:r>
              <a:rPr lang="en-US" sz="1600" dirty="0"/>
              <a:t>R5-224978 Support of reduced capability NR devices (</a:t>
            </a:r>
            <a:r>
              <a:rPr lang="it-IT" sz="1600" dirty="0"/>
              <a:t>China Unicom, Hisilicon, Ericsson, Huawei, Qualcomm</a:t>
            </a:r>
            <a:r>
              <a:rPr lang="en-US" sz="1600" dirty="0"/>
              <a:t>)</a:t>
            </a:r>
          </a:p>
          <a:p>
            <a:pPr lvl="2"/>
            <a:r>
              <a:rPr lang="en-US" sz="1600" dirty="0"/>
              <a:t>R5-225101r1 Additional NR bands for UL-MIMO in Rel-17 (Huawei, Hisilicon)</a:t>
            </a:r>
          </a:p>
          <a:p>
            <a:pPr lvl="2"/>
            <a:r>
              <a:rPr lang="en-US" sz="1600" dirty="0"/>
              <a:t>R5-225124 </a:t>
            </a:r>
            <a:r>
              <a:rPr lang="nn-NO" sz="1600" dirty="0"/>
              <a:t>4Rx support for NR band n8</a:t>
            </a:r>
            <a:r>
              <a:rPr lang="en-US" sz="1600" dirty="0"/>
              <a:t> (China Unicom)</a:t>
            </a:r>
          </a:p>
          <a:p>
            <a:pPr lvl="1"/>
            <a:endParaRPr lang="en-US" sz="1867" dirty="0"/>
          </a:p>
        </p:txBody>
      </p:sp>
    </p:spTree>
    <p:extLst>
      <p:ext uri="{BB962C8B-B14F-4D97-AF65-F5344CB8AC3E}">
        <p14:creationId xmlns:p14="http://schemas.microsoft.com/office/powerpoint/2010/main" val="4086674069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666750"/>
            <a:ext cx="11184467" cy="5943600"/>
          </a:xfrm>
        </p:spPr>
        <p:txBody>
          <a:bodyPr/>
          <a:lstStyle/>
          <a:p>
            <a:pPr lvl="1"/>
            <a:endParaRPr lang="en-US" sz="1867" dirty="0"/>
          </a:p>
          <a:p>
            <a:pPr lvl="1"/>
            <a:r>
              <a:rPr lang="en-US" sz="2400" dirty="0"/>
              <a:t>7.5 – Docs still needing agreement/endorsement/approval</a:t>
            </a:r>
          </a:p>
          <a:p>
            <a:pPr lvl="2"/>
            <a:r>
              <a:rPr lang="en-US" sz="1600" dirty="0"/>
              <a:t>MCC TF160 Status Report – R5-225249</a:t>
            </a:r>
            <a:endParaRPr lang="en-US" sz="1600" dirty="0">
              <a:solidFill>
                <a:srgbClr val="FF0000"/>
              </a:solidFill>
            </a:endParaRPr>
          </a:p>
          <a:p>
            <a:pPr lvl="2"/>
            <a:r>
              <a:rPr lang="en-US" sz="1600" dirty="0"/>
              <a:t>Outgoing LS </a:t>
            </a:r>
          </a:p>
          <a:p>
            <a:pPr lvl="3"/>
            <a:r>
              <a:rPr lang="en-US" sz="1600" dirty="0"/>
              <a:t>R5-225279 Reply LS on the feasibility of testing UE initiated SDT data transmission in RRC_INACTIVE (Qualcomm)</a:t>
            </a:r>
            <a:endParaRPr lang="en-US" sz="1600" dirty="0">
              <a:solidFill>
                <a:srgbClr val="FF0000"/>
              </a:solidFill>
            </a:endParaRPr>
          </a:p>
          <a:p>
            <a:pPr lvl="3"/>
            <a:r>
              <a:rPr lang="en-US" sz="1600" dirty="0"/>
              <a:t>R5-225287 LS on UE conformance testing for </a:t>
            </a:r>
            <a:r>
              <a:rPr lang="en-US" sz="1600" dirty="0" err="1"/>
              <a:t>RedCap</a:t>
            </a:r>
            <a:r>
              <a:rPr lang="en-US" sz="1600" dirty="0"/>
              <a:t> UE on SUL band (Ericsson, Qualcomm, Huawei)</a:t>
            </a:r>
            <a:endParaRPr lang="en-US" sz="1600" dirty="0">
              <a:solidFill>
                <a:srgbClr val="FF0000"/>
              </a:solidFill>
            </a:endParaRPr>
          </a:p>
          <a:p>
            <a:pPr lvl="2"/>
            <a:r>
              <a:rPr lang="en-US" sz="1600" dirty="0"/>
              <a:t>Inclusive Language Review </a:t>
            </a:r>
          </a:p>
          <a:p>
            <a:pPr lvl="3"/>
            <a:r>
              <a:rPr lang="en-US" sz="1600" dirty="0">
                <a:solidFill>
                  <a:srgbClr val="FF0000"/>
                </a:solidFill>
              </a:rPr>
              <a:t>Review to be done for TSs getting upgraded to Rel-17</a:t>
            </a:r>
          </a:p>
          <a:p>
            <a:pPr lvl="3"/>
            <a:r>
              <a:rPr lang="en-US" sz="1600" dirty="0">
                <a:solidFill>
                  <a:srgbClr val="FF0000"/>
                </a:solidFill>
              </a:rPr>
              <a:t>Impacted Common Test Environment and SIG specs will be updated in RAN5#97-e</a:t>
            </a:r>
          </a:p>
          <a:p>
            <a:pPr lvl="2"/>
            <a:r>
              <a:rPr lang="en-US" sz="1600" dirty="0"/>
              <a:t>TS release upgrade confirmation </a:t>
            </a:r>
          </a:p>
          <a:p>
            <a:pPr lvl="3"/>
            <a:r>
              <a:rPr lang="en-US" sz="1600" dirty="0">
                <a:solidFill>
                  <a:srgbClr val="FF0000"/>
                </a:solidFill>
              </a:rPr>
              <a:t>TS36.521-2 to Rel-17</a:t>
            </a:r>
          </a:p>
          <a:p>
            <a:pPr lvl="3"/>
            <a:r>
              <a:rPr lang="en-US" sz="1600" dirty="0">
                <a:solidFill>
                  <a:srgbClr val="FF0000"/>
                </a:solidFill>
              </a:rPr>
              <a:t>TS36.521-3 to Rel-17</a:t>
            </a:r>
          </a:p>
          <a:p>
            <a:pPr lvl="3"/>
            <a:r>
              <a:rPr lang="en-US" sz="1600" dirty="0">
                <a:solidFill>
                  <a:srgbClr val="FF0000"/>
                </a:solidFill>
              </a:rPr>
              <a:t>TS38.521-2 to Rel-17</a:t>
            </a:r>
          </a:p>
          <a:p>
            <a:pPr lvl="3"/>
            <a:r>
              <a:rPr lang="en-US" sz="1600" dirty="0">
                <a:solidFill>
                  <a:srgbClr val="FF0000"/>
                </a:solidFill>
              </a:rPr>
              <a:t>TS38.521-4 to Rel-17</a:t>
            </a:r>
          </a:p>
          <a:p>
            <a:pPr lvl="3"/>
            <a:r>
              <a:rPr lang="en-US" sz="1600" dirty="0">
                <a:solidFill>
                  <a:srgbClr val="FF0000"/>
                </a:solidFill>
              </a:rPr>
              <a:t>TS38.523-1 to Rel-17</a:t>
            </a:r>
          </a:p>
          <a:p>
            <a:pPr lvl="3"/>
            <a:r>
              <a:rPr lang="en-US" sz="1600" dirty="0">
                <a:solidFill>
                  <a:srgbClr val="FF0000"/>
                </a:solidFill>
              </a:rPr>
              <a:t>TS38.523-2 to Rel-17</a:t>
            </a:r>
          </a:p>
          <a:p>
            <a:pPr lvl="3"/>
            <a:endParaRPr lang="en-US" sz="1600" dirty="0">
              <a:solidFill>
                <a:srgbClr val="FF0000"/>
              </a:solidFill>
            </a:endParaRPr>
          </a:p>
          <a:p>
            <a:pPr lvl="2"/>
            <a:endParaRPr lang="en-US" sz="1867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50421018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666750"/>
            <a:ext cx="11184467" cy="5943600"/>
          </a:xfrm>
        </p:spPr>
        <p:txBody>
          <a:bodyPr/>
          <a:lstStyle/>
          <a:p>
            <a:pPr lvl="1"/>
            <a:endParaRPr lang="en-US" sz="1867" dirty="0"/>
          </a:p>
          <a:p>
            <a:pPr lvl="1"/>
            <a:r>
              <a:rPr lang="en-US" sz="2400" dirty="0"/>
              <a:t>7.5 –</a:t>
            </a:r>
            <a:r>
              <a:rPr lang="en-US" sz="2133" dirty="0"/>
              <a:t>7.6 Confirmation of Future RAN5 Matters</a:t>
            </a:r>
          </a:p>
          <a:p>
            <a:pPr lvl="2"/>
            <a:r>
              <a:rPr lang="en-US" sz="1600" dirty="0"/>
              <a:t>R5-223911 Meeting schedule for 2022-23</a:t>
            </a:r>
          </a:p>
          <a:p>
            <a:pPr lvl="2"/>
            <a:r>
              <a:rPr lang="en-US" sz="1600" dirty="0"/>
              <a:t>R5-223913 - Review deadlines for next quarter</a:t>
            </a:r>
            <a:endParaRPr lang="en-US" sz="1600" dirty="0">
              <a:solidFill>
                <a:srgbClr val="FF0000"/>
              </a:solidFill>
            </a:endParaRPr>
          </a:p>
          <a:p>
            <a:pPr lvl="1"/>
            <a:r>
              <a:rPr lang="en-US" sz="2400" dirty="0">
                <a:latin typeface="Calibri" panose="020F0502020204030204" pitchFamily="34" charset="0"/>
              </a:rPr>
              <a:t>7.7 – AOB</a:t>
            </a:r>
          </a:p>
          <a:p>
            <a:pPr lvl="2"/>
            <a:endParaRPr lang="en-US" sz="1867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20586922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29420</TotalTime>
  <Words>711</Words>
  <Application>Microsoft Office PowerPoint</Application>
  <PresentationFormat>Widescreen</PresentationFormat>
  <Paragraphs>75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RAN5#96-e Meeting Concluding Joint Session Outcomes  </vt:lpstr>
      <vt:lpstr>Agenda</vt:lpstr>
      <vt:lpstr>Agenda</vt:lpstr>
      <vt:lpstr>Agenda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610</cp:revision>
  <dcterms:created xsi:type="dcterms:W3CDTF">2018-05-24T11:49:12Z</dcterms:created>
  <dcterms:modified xsi:type="dcterms:W3CDTF">2022-08-25T12:37:03Z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