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22" r:id="rId5"/>
    <p:sldId id="333" r:id="rId6"/>
    <p:sldId id="334" r:id="rId7"/>
    <p:sldId id="335" r:id="rId8"/>
    <p:sldId id="329" r:id="rId9"/>
    <p:sldId id="293" r:id="rId10"/>
  </p:sldIdLst>
  <p:sldSz cx="12190095" cy="6859270"/>
  <p:notesSz cx="6858000" cy="9144000"/>
  <p:custDataLst>
    <p:tags r:id="rId14"/>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3" d="100"/>
          <a:sy n="63" d="100"/>
        </p:scale>
        <p:origin x="-581" y="-58"/>
      </p:cViewPr>
      <p:guideLst>
        <p:guide orient="horz" pos="2186"/>
        <p:guide pos="3803"/>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gs" Target="tags/tag9.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幻灯片图像占位符 1"/>
          <p:cNvSpPr>
            <a:spLocks noGrp="1" noRot="1" noChangeAspect="1" noTextEdit="1"/>
          </p:cNvSpPr>
          <p:nvPr>
            <p:ph type="sldImg"/>
          </p:nvPr>
        </p:nvSpPr>
        <p:spPr>
          <a:ln>
            <a:solidFill>
              <a:srgbClr val="000000">
                <a:alpha val="100000"/>
              </a:srgbClr>
            </a:solidFill>
            <a:miter lim="800000"/>
          </a:ln>
        </p:spPr>
      </p:sp>
      <p:sp>
        <p:nvSpPr>
          <p:cNvPr id="21507" name="备注占位符 2"/>
          <p:cNvSpPr>
            <a:spLocks noGrp="1"/>
          </p:cNvSpPr>
          <p:nvPr>
            <p:ph type="body" idx="1"/>
          </p:nvPr>
        </p:nvSpPr>
        <p:spPr>
          <a:noFill/>
          <a:ln>
            <a:noFill/>
          </a:ln>
        </p:spPr>
        <p:txBody>
          <a:bodyPr wrap="square" lIns="91440" tIns="45720" rIns="91440" bIns="45720" anchor="t" anchorCtr="0"/>
          <a:p>
            <a:pPr lvl="0"/>
            <a:r>
              <a:rPr lang="en-US" altLang="zh-CN" dirty="0">
                <a:ea typeface="宋体" panose="02010600030101010101" pitchFamily="2" charset="-122"/>
              </a:rPr>
              <a:t>(2022-3)</a:t>
            </a:r>
            <a:endParaRPr lang="en-US" altLang="zh-CN" dirty="0">
              <a:ea typeface="宋体" panose="02010600030101010101" pitchFamily="2" charset="-122"/>
            </a:endParaRPr>
          </a:p>
        </p:txBody>
      </p:sp>
      <p:sp>
        <p:nvSpPr>
          <p:cNvPr id="2150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1395730" y="1885950"/>
            <a:ext cx="9335135" cy="2337435"/>
          </a:xfrm>
        </p:spPr>
        <p:txBody>
          <a:bodyPr anchor="ctr"/>
          <a:lstStyle/>
          <a:p>
            <a:pPr eaLnBrk="1" hangingPunct="1">
              <a:lnSpc>
                <a:spcPts val="6280"/>
              </a:lnSpc>
              <a:defRPr/>
            </a:pPr>
            <a:r>
              <a:rPr lang="en-US" altLang="zh-CN" sz="2800" dirty="0">
                <a:latin typeface="+mn-lt"/>
              </a:rPr>
              <a:t>Discussion on handling of PRD21 v120</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CMCC, </a:t>
            </a:r>
            <a:r>
              <a:rPr lang="en-US" altLang="zh-CN" sz="2800" dirty="0" err="1" smtClean="0"/>
              <a:t>Ericsson, Huawei, Hisilicon, Keysight</a:t>
            </a:r>
            <a:r>
              <a:rPr lang="en-US" altLang="zh-CN" sz="2800" dirty="0" smtClean="0">
                <a:solidFill>
                  <a:schemeClr val="tx1"/>
                </a:solidFill>
                <a:sym typeface="+mn-ea"/>
              </a:rPr>
              <a:t> </a:t>
            </a:r>
            <a:endParaRPr lang="en-US" altLang="zh-CN" sz="2800" dirty="0" smtClean="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96</a:t>
            </a:r>
            <a:r>
              <a:rPr lang="en-GB" altLang="zh-CN" sz="2400" b="1" dirty="0" smtClean="0"/>
              <a:t>-e</a:t>
            </a:r>
            <a:r>
              <a:rPr lang="en-US" sz="2400" kern="0" dirty="0" smtClean="0"/>
              <a:t> 						      </a:t>
            </a:r>
            <a:r>
              <a:rPr lang="en-US" altLang="zh-CN" sz="2400" b="1" dirty="0" smtClean="0">
                <a:solidFill>
                  <a:schemeClr val="tx1"/>
                </a:solidFill>
              </a:rPr>
              <a:t>R5-225269</a:t>
            </a:r>
            <a:endParaRPr lang="en-US" altLang="zh-CN" sz="2400" b="1" dirty="0" smtClean="0"/>
          </a:p>
          <a:p>
            <a:pPr>
              <a:lnSpc>
                <a:spcPct val="100000"/>
              </a:lnSpc>
              <a:defRPr/>
            </a:pPr>
            <a:r>
              <a:rPr lang="en-GB" altLang="zh-CN" sz="2400" b="1" dirty="0" smtClean="0"/>
              <a:t>Electronic Meeting, </a:t>
            </a:r>
            <a:r>
              <a:rPr lang="en-US" altLang="en-GB" sz="2400" b="1" dirty="0" smtClean="0"/>
              <a:t>Aug 15</a:t>
            </a:r>
            <a:r>
              <a:rPr lang="en-GB" altLang="zh-CN" sz="2400" b="1" dirty="0" smtClean="0"/>
              <a:t> – </a:t>
            </a:r>
            <a:r>
              <a:rPr lang="en-US" altLang="en-GB" sz="2400" b="1" dirty="0" smtClean="0"/>
              <a:t>26</a:t>
            </a:r>
            <a:r>
              <a:rPr lang="en-US" altLang="en-GB" sz="2400" b="1" dirty="0" smtClean="0"/>
              <a:t>,</a:t>
            </a:r>
            <a:r>
              <a:rPr lang="en-GB" altLang="zh-CN" sz="2400" b="1" dirty="0" smtClean="0"/>
              <a:t> 202</a:t>
            </a:r>
            <a:r>
              <a:rPr lang="en-US" altLang="en-GB" sz="2400" b="1" dirty="0" smtClean="0"/>
              <a:t>2</a:t>
            </a:r>
            <a:endParaRPr lang="en-US" altLang="en-GB" sz="2400" b="1" dirty="0" smtClean="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More Rel-17 WIs need to be introduced into PRD21 v120</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1769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586105"/>
            <a:ext cx="11749405" cy="732155"/>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1</a:t>
            </a:r>
            <a:r>
              <a:rPr lang="en-US" altLang="zh-CN" sz="2400" dirty="0" smtClean="0">
                <a:latin typeface="+mn-lt"/>
                <a:sym typeface="+mn-ea"/>
              </a:rPr>
              <a:t>: There were 8 5G NR WIs impacting 5G NR bands or CADC configs have been introduced at RAN5#95</a:t>
            </a:r>
            <a:r>
              <a:rPr lang="en-US" altLang="zh-CN" sz="2400" dirty="0" smtClean="0">
                <a:latin typeface="+mn-lt"/>
                <a:sym typeface="+mn-ea"/>
              </a:rPr>
              <a:t>e.</a:t>
            </a:r>
            <a:endParaRPr lang="en-US" altLang="zh-CN" sz="2400" dirty="0" smtClean="0">
              <a:latin typeface="+mn-lt"/>
              <a:sym typeface="+mn-ea"/>
            </a:endParaRPr>
          </a:p>
        </p:txBody>
      </p:sp>
      <p:graphicFrame>
        <p:nvGraphicFramePr>
          <p:cNvPr id="3" name="表格 2"/>
          <p:cNvGraphicFramePr/>
          <p:nvPr>
            <p:custDataLst>
              <p:tags r:id="rId1"/>
            </p:custDataLst>
          </p:nvPr>
        </p:nvGraphicFramePr>
        <p:xfrm>
          <a:off x="200025" y="1296670"/>
          <a:ext cx="11790045" cy="5730240"/>
        </p:xfrm>
        <a:graphic>
          <a:graphicData uri="http://schemas.openxmlformats.org/drawingml/2006/table">
            <a:tbl>
              <a:tblPr firstRow="1" bandRow="1">
                <a:tableStyleId>{5C22544A-7EE6-4342-B048-85BDC9FD1C3A}</a:tableStyleId>
              </a:tblPr>
              <a:tblGrid>
                <a:gridCol w="1871345"/>
                <a:gridCol w="915670"/>
                <a:gridCol w="9003030"/>
              </a:tblGrid>
              <a:tr h="381000">
                <a:tc>
                  <a:txBody>
                    <a:bodyPr/>
                    <a:p>
                      <a:pPr>
                        <a:buNone/>
                      </a:pPr>
                      <a:endParaRPr lang="zh-CN" altLang="en-US"/>
                    </a:p>
                  </a:txBody>
                  <a:tcPr/>
                </a:tc>
                <a:tc>
                  <a:txBody>
                    <a:bodyPr/>
                    <a:p>
                      <a:pPr>
                        <a:buNone/>
                      </a:pPr>
                      <a:r>
                        <a:rPr lang="en-US" altLang="zh-CN"/>
                        <a:t>UIC</a:t>
                      </a:r>
                      <a:endParaRPr lang="en-US" altLang="zh-CN"/>
                    </a:p>
                  </a:txBody>
                  <a:tcPr/>
                </a:tc>
                <a:tc>
                  <a:txBody>
                    <a:bodyPr/>
                    <a:p>
                      <a:pPr>
                        <a:buNone/>
                      </a:pPr>
                      <a:r>
                        <a:rPr lang="en-US" altLang="zh-CN"/>
                        <a:t>3GPP Work Item Name</a:t>
                      </a:r>
                      <a:endParaRPr lang="en-US" altLang="zh-CN"/>
                    </a:p>
                  </a:txBody>
                  <a:tcPr/>
                </a:tc>
              </a:tr>
              <a:tr h="381000">
                <a:tc rowSpan="7">
                  <a:txBody>
                    <a:bodyPr/>
                    <a:p>
                      <a:pPr algn="l">
                        <a:buClrTx/>
                        <a:buSzTx/>
                        <a:buFontTx/>
                        <a:buNone/>
                      </a:pPr>
                      <a:r>
                        <a:rPr lang="zh-CN" altLang="en-US" sz="1800">
                          <a:latin typeface="Calibri" panose="020F0502020204030204" pitchFamily="34" charset="0"/>
                          <a:cs typeface="Calibri" panose="020F0502020204030204" pitchFamily="34" charset="0"/>
                        </a:rPr>
                        <a:t>5G NR feature specific WIs</a:t>
                      </a:r>
                      <a:endParaRPr lang="zh-CN" altLang="en-US" sz="1800">
                        <a:latin typeface="Calibri" panose="020F0502020204030204" pitchFamily="34" charset="0"/>
                        <a:cs typeface="Calibri" panose="020F0502020204030204" pitchFamily="34" charset="0"/>
                      </a:endParaRPr>
                    </a:p>
                  </a:txBody>
                  <a:tcPr/>
                </a:tc>
                <a:tc>
                  <a:txBody>
                    <a:bodyPr/>
                    <a:p>
                      <a:pPr indent="0">
                        <a:buNone/>
                      </a:pPr>
                      <a:r>
                        <a:rPr lang="zh-CN" altLang="en-US" sz="1800" b="0">
                          <a:latin typeface="Calibri" panose="020F0502020204030204" pitchFamily="34" charset="0"/>
                          <a:cs typeface="Calibri" panose="020F0502020204030204" pitchFamily="34" charset="0"/>
                        </a:rPr>
                        <a:t>960071</a:t>
                      </a:r>
                      <a:endParaRPr lang="zh-CN"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UE Conformance - 4Rx support for NR band n8</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381000">
                <a:tc vMerge="1">
                  <a:tcPr/>
                </a:tc>
                <a:tc>
                  <a:txBody>
                    <a:bodyPr/>
                    <a:p>
                      <a:pPr algn="l">
                        <a:buClrTx/>
                        <a:buSzTx/>
                        <a:buFontTx/>
                        <a:buNone/>
                      </a:pPr>
                      <a:r>
                        <a:rPr lang="zh-CN" altLang="en-US" sz="1800" b="0">
                          <a:latin typeface="Calibri" panose="020F0502020204030204" pitchFamily="34" charset="0"/>
                          <a:cs typeface="Calibri" panose="020F0502020204030204" pitchFamily="34" charset="0"/>
                        </a:rPr>
                        <a:t>960073</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UE Conformance - Introduction of DL 1024QAM for NR frequency range 1 (FR1)</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548640">
                <a:tc vMerge="1">
                  <a:tcPr/>
                </a:tc>
                <a:tc>
                  <a:txBody>
                    <a:bodyPr/>
                    <a:p>
                      <a:pPr algn="l">
                        <a:buClrTx/>
                        <a:buSzTx/>
                        <a:buFontTx/>
                        <a:buNone/>
                      </a:pPr>
                      <a:r>
                        <a:rPr lang="zh-CN" altLang="en-US" sz="1800" b="0">
                          <a:latin typeface="Calibri" panose="020F0502020204030204" pitchFamily="34" charset="0"/>
                          <a:cs typeface="Calibri" panose="020F0502020204030204" pitchFamily="34" charset="0"/>
                        </a:rPr>
                        <a:t>960080</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NR support for high speed train scenario in frequency range 2 (FR2)Remark:n257, n258, n261</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381000">
                <a:tc vMerge="1">
                  <a:tcPr/>
                </a:tc>
                <a:tc>
                  <a:txBody>
                    <a:bodyPr/>
                    <a:p>
                      <a:pPr algn="l">
                        <a:buClrTx/>
                        <a:buSzTx/>
                        <a:buFontTx/>
                        <a:buNone/>
                      </a:pPr>
                      <a:r>
                        <a:rPr lang="zh-CN" altLang="en-US" sz="1800" b="0">
                          <a:latin typeface="Calibri" panose="020F0502020204030204" pitchFamily="34" charset="0"/>
                          <a:cs typeface="Calibri" panose="020F0502020204030204" pitchFamily="34" charset="0"/>
                        </a:rPr>
                        <a:t>960083</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UE Conformance - NR Sidelink Relay</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381000">
                <a:tc vMerge="1">
                  <a:tcPr/>
                </a:tc>
                <a:tc>
                  <a:txBody>
                    <a:bodyPr/>
                    <a:p>
                      <a:pPr algn="l">
                        <a:buClrTx/>
                        <a:buSzTx/>
                        <a:buFontTx/>
                        <a:buNone/>
                      </a:pPr>
                      <a:r>
                        <a:rPr lang="zh-CN" altLang="en-US" sz="1800" b="0">
                          <a:latin typeface="Calibri" panose="020F0502020204030204" pitchFamily="34" charset="0"/>
                          <a:cs typeface="Calibri" panose="020F0502020204030204" pitchFamily="34" charset="0"/>
                        </a:rPr>
                        <a:t>960084</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UE Conformance - NR Sidelink enhancement</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381000">
                <a:tc vMerge="1">
                  <a:tcPr/>
                </a:tc>
                <a:tc>
                  <a:txBody>
                    <a:bodyPr/>
                    <a:p>
                      <a:pPr algn="l">
                        <a:buClrTx/>
                        <a:buSzTx/>
                        <a:buFontTx/>
                        <a:buNone/>
                      </a:pPr>
                      <a:r>
                        <a:rPr lang="zh-CN" altLang="en-US" sz="1800" b="0">
                          <a:latin typeface="Calibri" panose="020F0502020204030204" pitchFamily="34" charset="0"/>
                          <a:cs typeface="Calibri" panose="020F0502020204030204" pitchFamily="34" charset="0"/>
                        </a:rPr>
                        <a:t>960088</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UE Conformance - Introduction of UE TRP (Total Radiated Power) and TRS (Total Radiated Sensitivity) requirements and test methodologies for FR1 (NR SA and EN-DC) Remark: n41, n28, n78, and n79</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381000">
                <a:tc vMerge="1">
                  <a:tcPr/>
                </a:tc>
                <a:tc>
                  <a:txBody>
                    <a:bodyPr/>
                    <a:p>
                      <a:pPr algn="l">
                        <a:buClrTx/>
                        <a:buSzTx/>
                        <a:buFontTx/>
                        <a:buNone/>
                      </a:pPr>
                      <a:r>
                        <a:rPr lang="zh-CN" altLang="en-US" sz="1800" b="0">
                          <a:latin typeface="Calibri" panose="020F0502020204030204" pitchFamily="34" charset="0"/>
                          <a:cs typeface="Calibri" panose="020F0502020204030204" pitchFamily="34" charset="0"/>
                        </a:rPr>
                        <a:t>960090</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RF requirements enhancement for NR frequency range 1 (FR1)</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640080">
                <a:tc>
                  <a:txBody>
                    <a:bodyPr/>
                    <a:p>
                      <a:pPr algn="l">
                        <a:buClrTx/>
                        <a:buSzTx/>
                        <a:buFontTx/>
                        <a:buNone/>
                      </a:pPr>
                      <a:r>
                        <a:rPr lang="zh-CN" altLang="en-US" sz="1800">
                          <a:latin typeface="Calibri" panose="020F0502020204030204" pitchFamily="34" charset="0"/>
                          <a:cs typeface="Calibri" panose="020F0502020204030204" pitchFamily="34" charset="0"/>
                        </a:rPr>
                        <a:t>5G NR High Power </a:t>
                      </a:r>
                      <a:r>
                        <a:rPr lang="en-US" altLang="zh-CN" sz="1800">
                          <a:latin typeface="Calibri" panose="020F0502020204030204" pitchFamily="34" charset="0"/>
                          <a:cs typeface="Calibri" panose="020F0502020204030204" pitchFamily="34" charset="0"/>
                        </a:rPr>
                        <a:t>band </a:t>
                      </a:r>
                      <a:r>
                        <a:rPr lang="zh-CN" altLang="en-US" sz="1800">
                          <a:latin typeface="Calibri" panose="020F0502020204030204" pitchFamily="34" charset="0"/>
                          <a:cs typeface="Calibri" panose="020F0502020204030204" pitchFamily="34" charset="0"/>
                        </a:rPr>
                        <a:t>WI</a:t>
                      </a:r>
                      <a:endParaRPr lang="zh-CN" altLang="en-US" sz="1800">
                        <a:latin typeface="Calibri" panose="020F0502020204030204" pitchFamily="34" charset="0"/>
                        <a:cs typeface="Calibri" panose="020F0502020204030204" pitchFamily="34" charset="0"/>
                      </a:endParaRPr>
                    </a:p>
                  </a:txBody>
                  <a:tcPr/>
                </a:tc>
                <a:tc>
                  <a:txBody>
                    <a:bodyPr/>
                    <a:p>
                      <a:pPr algn="l">
                        <a:buClrTx/>
                        <a:buSzTx/>
                        <a:buFontTx/>
                        <a:buNone/>
                      </a:pPr>
                      <a:r>
                        <a:rPr lang="zh-CN" altLang="en-US" sz="1800" b="0">
                          <a:latin typeface="Calibri" panose="020F0502020204030204" pitchFamily="34" charset="0"/>
                          <a:cs typeface="Calibri" panose="020F0502020204030204" pitchFamily="34" charset="0"/>
                        </a:rPr>
                        <a:t>960070</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algn="l">
                        <a:buClrTx/>
                        <a:buSzTx/>
                        <a:buFontTx/>
                        <a:buNone/>
                      </a:pPr>
                      <a:r>
                        <a:rPr lang="zh-CN" altLang="en-US" sz="1800" b="0">
                          <a:latin typeface="Calibri" panose="020F0502020204030204" pitchFamily="34" charset="0"/>
                          <a:cs typeface="Calibri" panose="020F0502020204030204" pitchFamily="34" charset="0"/>
                        </a:rPr>
                        <a:t>UE Conformance - High power UE (power class 2) for one NR FDD bandRemark: n1 and n3</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r>
            </a:tbl>
          </a:graphicData>
        </a:graphic>
      </p:graphicFrame>
      <p:sp>
        <p:nvSpPr>
          <p:cNvPr id="9" name="文本框 8"/>
          <p:cNvSpPr txBox="1"/>
          <p:nvPr/>
        </p:nvSpPr>
        <p:spPr>
          <a:xfrm>
            <a:off x="200025" y="5779135"/>
            <a:ext cx="11340465" cy="1052830"/>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1</a:t>
            </a:r>
            <a:r>
              <a:rPr lang="en-US" altLang="zh-CN" sz="2400" dirty="0" smtClean="0">
                <a:latin typeface="+mn-lt"/>
                <a:sym typeface="+mn-ea"/>
              </a:rPr>
              <a:t>: In PRD21 v120, to add the 5G NR feature specific WIs (UIC=960071, 960073, 960080, 960083, 960084, 960088, 960090) into the table of Section 4.3, and to add the 5G NR </a:t>
            </a:r>
            <a:r>
              <a:rPr lang="en-US" altLang="zh-CN" sz="2400" dirty="0" smtClean="0">
                <a:latin typeface="+mn-lt"/>
                <a:sym typeface="+mn-ea"/>
              </a:rPr>
              <a:t>High Power band WI (UIC=960070) into the table of Section 4.4.</a:t>
            </a:r>
            <a:endParaRPr lang="en-US" altLang="zh-CN" sz="2400" dirty="0" smtClean="0">
              <a:latin typeface="+mn-lt"/>
              <a:sym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How to handle the SUL/SDL bands in PRD21</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1769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586105"/>
            <a:ext cx="11749405" cy="732155"/>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2</a:t>
            </a:r>
            <a:r>
              <a:rPr lang="en-US" altLang="zh-CN" sz="2400" dirty="0" smtClean="0">
                <a:latin typeface="+mn-lt"/>
                <a:sym typeface="+mn-ea"/>
              </a:rPr>
              <a:t>: From technical point of view, in RAN5 spec, the test cases for SUL/SDL band can not be defined alone and have to be defined by using the corresponding SUL/SDL configs.</a:t>
            </a:r>
            <a:endParaRPr lang="en-US" altLang="zh-CN" sz="2400" dirty="0" smtClean="0">
              <a:latin typeface="+mn-lt"/>
              <a:sym typeface="+mn-ea"/>
            </a:endParaRPr>
          </a:p>
        </p:txBody>
      </p:sp>
      <p:sp>
        <p:nvSpPr>
          <p:cNvPr id="9" name="文本框 8"/>
          <p:cNvSpPr txBox="1"/>
          <p:nvPr/>
        </p:nvSpPr>
        <p:spPr>
          <a:xfrm>
            <a:off x="200025" y="5139055"/>
            <a:ext cx="11749405" cy="1694180"/>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2</a:t>
            </a:r>
            <a:r>
              <a:rPr lang="en-US" altLang="zh-CN" sz="2400" dirty="0" smtClean="0">
                <a:latin typeface="+mn-lt"/>
                <a:sym typeface="+mn-ea"/>
              </a:rPr>
              <a:t>: </a:t>
            </a:r>
            <a:r>
              <a:rPr lang="en-US" altLang="zh-CN" sz="2400" dirty="0" smtClean="0">
                <a:latin typeface="+mn-lt"/>
                <a:sym typeface="+mn-ea"/>
              </a:rPr>
              <a:t>For the SUL/SDL bands, the test cases need to be defined and implemented by using the corresponding SUL/SDL band configurations. Once the SUL/SDL band configurations to be assigned with “Interested Operator”, the corresponding SUL/SDL bands shall be assigned with the same “Interested Operator” and shall be set as “Ongoing” in the PRD21 5G NR CADC list</a:t>
            </a:r>
            <a:r>
              <a:rPr lang="en-US" altLang="zh-CN" sz="2400" dirty="0" smtClean="0">
                <a:latin typeface="+mn-lt"/>
                <a:sym typeface="+mn-ea"/>
              </a:rPr>
              <a:t>.</a:t>
            </a:r>
            <a:endParaRPr lang="en-US" altLang="zh-CN" sz="2400" dirty="0" smtClean="0">
              <a:latin typeface="+mn-lt"/>
              <a:sym typeface="+mn-ea"/>
            </a:endParaRPr>
          </a:p>
        </p:txBody>
      </p:sp>
      <p:pic>
        <p:nvPicPr>
          <p:cNvPr id="5" name="图片 4"/>
          <p:cNvPicPr>
            <a:picLocks noChangeAspect="1"/>
          </p:cNvPicPr>
          <p:nvPr/>
        </p:nvPicPr>
        <p:blipFill>
          <a:blip r:embed="rId1"/>
          <a:stretch>
            <a:fillRect/>
          </a:stretch>
        </p:blipFill>
        <p:spPr>
          <a:xfrm>
            <a:off x="2440305" y="1327150"/>
            <a:ext cx="6884035" cy="3803650"/>
          </a:xfrm>
          <a:prstGeom prst="rect">
            <a:avLst/>
          </a:prstGeom>
          <a:effectLst>
            <a:outerShdw blurRad="50800" dist="38100" dir="2700000" algn="tl" rotWithShape="0">
              <a:prstClr val="black">
                <a:alpha val="40000"/>
              </a:prstClr>
            </a:outerShdw>
          </a:effectLst>
        </p:spPr>
      </p:pic>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How to handle non-optional maximum CBW extension in PRD21</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1769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586105"/>
            <a:ext cx="11749405" cy="732155"/>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3</a:t>
            </a:r>
            <a:r>
              <a:rPr lang="en-US" altLang="zh-CN" sz="2400" dirty="0" smtClean="0">
                <a:latin typeface="+mn-lt"/>
                <a:sym typeface="+mn-ea"/>
              </a:rPr>
              <a:t>: In PRD21 v110, 90 and 100MHz CBW are pending for n40. However, in 38.508-1, by default, the highest test channel BW required for n40 is 100MHz.</a:t>
            </a:r>
            <a:endParaRPr lang="en-US" altLang="zh-CN" sz="2400" dirty="0" smtClean="0">
              <a:latin typeface="+mn-lt"/>
              <a:sym typeface="+mn-ea"/>
            </a:endParaRPr>
          </a:p>
        </p:txBody>
      </p:sp>
      <p:sp>
        <p:nvSpPr>
          <p:cNvPr id="9" name="文本框 8"/>
          <p:cNvSpPr txBox="1"/>
          <p:nvPr/>
        </p:nvSpPr>
        <p:spPr>
          <a:xfrm>
            <a:off x="5748020" y="3413125"/>
            <a:ext cx="6201410" cy="2694305"/>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solidFill>
                  <a:schemeClr val="tx1"/>
                </a:solidFill>
                <a:latin typeface="+mn-lt"/>
                <a:sym typeface="+mn-ea"/>
              </a:rPr>
              <a:t> </a:t>
            </a:r>
            <a:r>
              <a:rPr lang="en-US" altLang="zh-CN" sz="2400" b="1" dirty="0" smtClean="0">
                <a:solidFill>
                  <a:schemeClr val="tx1"/>
                </a:solidFill>
                <a:latin typeface="+mn-lt"/>
                <a:sym typeface="+mn-ea"/>
              </a:rPr>
              <a:t>Proposal 3</a:t>
            </a:r>
            <a:r>
              <a:rPr lang="en-US" altLang="zh-CN" sz="2400" dirty="0" smtClean="0">
                <a:solidFill>
                  <a:schemeClr val="tx1"/>
                </a:solidFill>
                <a:latin typeface="+mn-lt"/>
                <a:sym typeface="+mn-ea"/>
              </a:rPr>
              <a:t>: Considering almost all the CBWs are/will be mandatory for single NR bands, all the CBWs of the “Ongoing” NR bands are encouraged to be defined in RAN5 specifications.</a:t>
            </a:r>
            <a:endParaRPr lang="en-US" altLang="zh-CN" sz="2400" dirty="0" smtClean="0">
              <a:solidFill>
                <a:schemeClr val="tx1"/>
              </a:solidFill>
              <a:latin typeface="+mn-lt"/>
              <a:sym typeface="+mn-ea"/>
            </a:endParaRPr>
          </a:p>
          <a:p>
            <a:pPr indent="0" eaLnBrk="1" latinLnBrk="0" hangingPunct="1">
              <a:lnSpc>
                <a:spcPts val="2500"/>
              </a:lnSpc>
              <a:spcBef>
                <a:spcPts val="300"/>
              </a:spcBef>
              <a:buClrTx/>
              <a:buSzTx/>
              <a:buFont typeface="Arial" panose="020B0604020202020204" pitchFamily="34" charset="0"/>
              <a:buNone/>
            </a:pPr>
            <a:r>
              <a:rPr lang="en-US" altLang="zh-CN" sz="2400" b="1" dirty="0" smtClean="0">
                <a:solidFill>
                  <a:schemeClr val="tx1"/>
                </a:solidFill>
                <a:latin typeface="+mn-lt"/>
                <a:sym typeface="+mn-ea"/>
              </a:rPr>
              <a:t>For the newly introduced CBW extension of the “Ongoing” NR bands, its status shall be set as “Ongoing (CBW)” in the PRD21 5G NR CADC list even if without “Interested Operator”</a:t>
            </a:r>
            <a:r>
              <a:rPr lang="en-US" altLang="zh-CN" sz="2400" dirty="0" smtClean="0">
                <a:solidFill>
                  <a:schemeClr val="tx1"/>
                </a:solidFill>
                <a:latin typeface="+mn-lt"/>
                <a:sym typeface="+mn-ea"/>
              </a:rPr>
              <a:t>.</a:t>
            </a:r>
            <a:endParaRPr lang="en-US" altLang="zh-CN" sz="2400" dirty="0" smtClean="0">
              <a:solidFill>
                <a:schemeClr val="tx1"/>
              </a:solidFill>
              <a:latin typeface="+mn-lt"/>
              <a:sym typeface="+mn-ea"/>
            </a:endParaRPr>
          </a:p>
        </p:txBody>
      </p:sp>
      <p:pic>
        <p:nvPicPr>
          <p:cNvPr id="100" name="图片 99"/>
          <p:cNvPicPr/>
          <p:nvPr/>
        </p:nvPicPr>
        <p:blipFill>
          <a:blip r:embed="rId1"/>
          <a:srcRect t="44091"/>
          <a:stretch>
            <a:fillRect/>
          </a:stretch>
        </p:blipFill>
        <p:spPr>
          <a:xfrm>
            <a:off x="0" y="1316990"/>
            <a:ext cx="12515850" cy="1709420"/>
          </a:xfrm>
          <a:prstGeom prst="rect">
            <a:avLst/>
          </a:prstGeom>
          <a:noFill/>
          <a:ln w="9525">
            <a:noFill/>
          </a:ln>
        </p:spPr>
      </p:pic>
      <p:pic>
        <p:nvPicPr>
          <p:cNvPr id="101" name="图片 100"/>
          <p:cNvPicPr/>
          <p:nvPr/>
        </p:nvPicPr>
        <p:blipFill>
          <a:blip r:embed="rId2">
            <a:clrChange>
              <a:clrFrom>
                <a:srgbClr val="FFFFFF">
                  <a:alpha val="100000"/>
                </a:srgbClr>
              </a:clrFrom>
              <a:clrTo>
                <a:srgbClr val="FFFFFF">
                  <a:alpha val="100000"/>
                  <a:alpha val="0"/>
                </a:srgbClr>
              </a:clrTo>
            </a:clrChange>
          </a:blip>
          <a:stretch>
            <a:fillRect/>
          </a:stretch>
        </p:blipFill>
        <p:spPr>
          <a:xfrm>
            <a:off x="0" y="2964180"/>
            <a:ext cx="5972810" cy="3766820"/>
          </a:xfrm>
          <a:prstGeom prst="rect">
            <a:avLst/>
          </a:prstGeom>
          <a:noFill/>
          <a:ln w="9525">
            <a:noFill/>
          </a:ln>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How to handle V2X bands/configs. in PRD21</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1769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586105"/>
            <a:ext cx="11749405" cy="1501775"/>
          </a:xfrm>
          <a:prstGeom prst="rect">
            <a:avLst/>
          </a:prstGeom>
          <a:noFill/>
        </p:spPr>
        <p:txBody>
          <a:bodyPr wrap="square" rtlCol="0" anchor="t">
            <a:spAutoFit/>
          </a:bodyPr>
          <a:p>
            <a:pPr eaLnBrk="1" latinLnBrk="0" hangingPunct="1">
              <a:lnSpc>
                <a:spcPts val="22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4</a:t>
            </a:r>
            <a:r>
              <a:rPr lang="en-US" altLang="zh-CN" sz="2400" dirty="0" smtClean="0">
                <a:latin typeface="+mn-lt"/>
                <a:sym typeface="+mn-ea"/>
              </a:rPr>
              <a:t>: How to handle V2X bands and configs is not addressed in PRD 21 v110 [1]. Sometimes the V2X operation works under pure PC5 mode, which means no interoperation with the network. So operators might not be interested in these scenarios. If the same “Ongoing configuration” definition to be kept, some V2X bands/configurations might be kept ”Pending” since no operator interest is shown in RAN5. </a:t>
            </a:r>
            <a:endParaRPr lang="en-US" altLang="zh-CN" sz="2400" dirty="0" smtClean="0">
              <a:latin typeface="+mn-lt"/>
              <a:sym typeface="+mn-ea"/>
            </a:endParaRPr>
          </a:p>
        </p:txBody>
      </p:sp>
      <p:sp>
        <p:nvSpPr>
          <p:cNvPr id="9" name="文本框 8"/>
          <p:cNvSpPr txBox="1"/>
          <p:nvPr/>
        </p:nvSpPr>
        <p:spPr>
          <a:xfrm>
            <a:off x="139700" y="5397500"/>
            <a:ext cx="11896725" cy="1373505"/>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4</a:t>
            </a:r>
            <a:r>
              <a:rPr lang="en-US" altLang="zh-CN" sz="2400" dirty="0" smtClean="0">
                <a:latin typeface="+mn-lt"/>
                <a:sym typeface="+mn-ea"/>
              </a:rPr>
              <a:t>: </a:t>
            </a:r>
            <a:r>
              <a:rPr lang="en-US" altLang="zh-CN" sz="2400" dirty="0" smtClean="0">
                <a:latin typeface="+mn-lt"/>
                <a:sym typeface="+mn-ea"/>
              </a:rPr>
              <a:t>Considering V2X industry might be also driven by terminal vendors, it is proposed to update “Ongoing configuration” definition to having at least one ‘Interested company’ for both V2X bands and V2X configurations. And to introduce Section 5.5 “5G NR V2X bands worksheet” and Section 5.6 “5G NR V2X Configurations worksheet” into PRD21 v120.</a:t>
            </a:r>
            <a:endParaRPr lang="en-US" altLang="zh-CN" sz="2400" dirty="0" smtClean="0">
              <a:latin typeface="+mn-lt"/>
              <a:sym typeface="+mn-ea"/>
            </a:endParaRPr>
          </a:p>
        </p:txBody>
      </p:sp>
      <p:pic>
        <p:nvPicPr>
          <p:cNvPr id="4" name="图片 3"/>
          <p:cNvPicPr>
            <a:picLocks noChangeAspect="1"/>
          </p:cNvPicPr>
          <p:nvPr/>
        </p:nvPicPr>
        <p:blipFill>
          <a:blip r:embed="rId1"/>
          <a:stretch>
            <a:fillRect/>
          </a:stretch>
        </p:blipFill>
        <p:spPr>
          <a:xfrm>
            <a:off x="1405255" y="2520950"/>
            <a:ext cx="7677150" cy="2762250"/>
          </a:xfrm>
          <a:prstGeom prst="rect">
            <a:avLst/>
          </a:prstGeom>
          <a:effectLst>
            <a:outerShdw blurRad="50800" dist="38100" dir="2700000" algn="tl" rotWithShape="0">
              <a:prstClr val="black">
                <a:alpha val="40000"/>
              </a:prstClr>
            </a:outerShdw>
          </a:effectLst>
        </p:spPr>
      </p:pic>
      <p:pic>
        <p:nvPicPr>
          <p:cNvPr id="3" name="图片 2"/>
          <p:cNvPicPr>
            <a:picLocks noChangeAspect="1"/>
          </p:cNvPicPr>
          <p:nvPr/>
        </p:nvPicPr>
        <p:blipFill>
          <a:blip r:embed="rId2"/>
          <a:stretch>
            <a:fillRect/>
          </a:stretch>
        </p:blipFill>
        <p:spPr>
          <a:xfrm>
            <a:off x="371475" y="2013585"/>
            <a:ext cx="11332845" cy="1733550"/>
          </a:xfrm>
          <a:prstGeom prst="rect">
            <a:avLst/>
          </a:prstGeom>
          <a:effectLst>
            <a:outerShdw blurRad="50800" dist="38100" dir="2700000" algn="tl" rotWithShape="0">
              <a:prstClr val="black">
                <a:alpha val="40000"/>
              </a:prstClr>
            </a:outerShdw>
          </a:effectLst>
        </p:spPr>
      </p:pic>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
          <p:cNvSpPr>
            <a:spLocks noGrp="1"/>
          </p:cNvSpPr>
          <p:nvPr>
            <p:ph type="title"/>
          </p:nvPr>
        </p:nvSpPr>
        <p:spPr>
          <a:xfrm>
            <a:off x="425657" y="7937"/>
            <a:ext cx="11576566" cy="1325439"/>
          </a:xfrm>
        </p:spPr>
        <p:txBody>
          <a:bodyPr vert="horz" wrap="square" lIns="121905" tIns="60952" rIns="121905" bIns="60952" anchor="ctr" anchorCtr="0"/>
          <a:p>
            <a:pPr eaLnBrk="1" hangingPunct="1"/>
            <a:r>
              <a:rPr lang="en-US" altLang="zh-CN" sz="3600" b="1" dirty="0">
                <a:ea typeface="宋体" panose="02010600030101010101" pitchFamily="2" charset="-122"/>
              </a:rPr>
              <a:t>Reference</a:t>
            </a:r>
            <a:endParaRPr lang="en-US" altLang="zh-CN" sz="3600" b="1" dirty="0">
              <a:ea typeface="宋体" panose="02010600030101010101" pitchFamily="2" charset="-122"/>
            </a:endParaRPr>
          </a:p>
        </p:txBody>
      </p:sp>
      <p:sp>
        <p:nvSpPr>
          <p:cNvPr id="10243" name="内容占位符 2"/>
          <p:cNvSpPr>
            <a:spLocks noGrp="1"/>
          </p:cNvSpPr>
          <p:nvPr>
            <p:ph idx="1"/>
          </p:nvPr>
        </p:nvSpPr>
        <p:spPr>
          <a:xfrm>
            <a:off x="532011" y="1104798"/>
            <a:ext cx="11140044" cy="5574784"/>
          </a:xfrm>
        </p:spPr>
        <p:txBody>
          <a:bodyPr vert="horz" wrap="square" lIns="121905" tIns="60952" rIns="121905" bIns="60952" anchor="t" anchorCtr="0"/>
          <a:p>
            <a:pPr algn="l" eaLnBrk="1" latinLnBrk="0" hangingPunct="1">
              <a:lnSpc>
                <a:spcPts val="2880"/>
              </a:lnSpc>
              <a:spcBef>
                <a:spcPts val="600"/>
              </a:spcBef>
              <a:spcAft>
                <a:spcPts val="600"/>
              </a:spcAft>
              <a:buClrTx/>
              <a:buSzTx/>
              <a:buNone/>
            </a:pPr>
            <a:r>
              <a:rPr lang="en-US" altLang="zh-CN" sz="2400" dirty="0">
                <a:ea typeface="宋体" panose="02010600030101010101" pitchFamily="2" charset="-122"/>
              </a:rPr>
              <a:t>[1] </a:t>
            </a:r>
            <a:r>
              <a:rPr lang="en-US" altLang="en-US" sz="2400" dirty="0"/>
              <a:t>PRD21 NR bands and 5G NR CADC configuration handling in RAN5 (Release 15 and later releases) v1.1.0 (2022-6).</a:t>
            </a:r>
            <a:endParaRPr lang="en-US" altLang="en-US" sz="2400" dirty="0"/>
          </a:p>
        </p:txBody>
      </p:sp>
      <p:sp>
        <p:nvSpPr>
          <p:cNvPr id="10244" name="RS_Classification_Standard"/>
          <p:cNvSpPr txBox="1"/>
          <p:nvPr/>
        </p:nvSpPr>
        <p:spPr>
          <a:xfrm>
            <a:off x="12035558" y="6291623"/>
            <a:ext cx="278130" cy="210820"/>
          </a:xfrm>
          <a:prstGeom prst="rect">
            <a:avLst/>
          </a:prstGeom>
          <a:solidFill>
            <a:srgbClr val="FFFFFF">
              <a:alpha val="0"/>
            </a:srgbClr>
          </a:solidFill>
          <a:ln w="9525">
            <a:noFill/>
          </a:ln>
        </p:spPr>
        <p:txBody>
          <a:bodyPr wrap="none" lIns="76192" tIns="36826" rIns="76192" bIns="36826" anchor="ctr" anchorCtr="0">
            <a:spAutoFit/>
          </a:bodyPr>
          <a:p>
            <a:endParaRPr lang="de-DE" altLang="zh-CN" sz="900" b="1" dirty="0">
              <a:solidFill>
                <a:srgbClr val="000000"/>
              </a:solidFill>
              <a:latin typeface="Arial" panose="020B0604020202020204" pitchFamily="34" charset="0"/>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endParaRPr lang="en-US" altLang="zh-CN" sz="6000" smtClean="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TABLE_ENDDRAG_ORIGIN_RECT" val="928*526"/>
  <p:tag name="TABLE_ENDDRAG_RECT" val="12*93*928*526"/>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ID" val="0"/>
  <p:tag name="RS_CLASSIFICATION" val="UNRESTRICTED"/>
</p:tagLst>
</file>

<file path=ppt/tags/tag7.xml><?xml version="1.0" encoding="utf-8"?>
<p:tagLst xmlns:p="http://schemas.openxmlformats.org/presentationml/2006/main">
  <p:tag name="RS_CLASSIFICATIONID" val="0"/>
  <p:tag name="RS_CLASSIFICATION" val="UNRESTRICTED"/>
</p:tagLst>
</file>

<file path=ppt/tags/tag8.xml><?xml version="1.0" encoding="utf-8"?>
<p:tagLst xmlns:p="http://schemas.openxmlformats.org/presentationml/2006/main">
  <p:tag name="RS_CLASSIFICATIONID" val="0"/>
  <p:tag name="RS_CLASSIFICATION" val="UNRESTRICTED"/>
</p:tagLst>
</file>

<file path=ppt/tags/tag9.xml><?xml version="1.0" encoding="utf-8"?>
<p:tagLst xmlns:p="http://schemas.openxmlformats.org/presentationml/2006/main">
  <p:tag name="RS_CLASSIFICATION_RESETFORMATTING"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3554</Words>
  <Application>WPS 演示</Application>
  <PresentationFormat>自定义</PresentationFormat>
  <Paragraphs>90</Paragraphs>
  <Slides>7</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vt:i4>
      </vt:variant>
    </vt:vector>
  </HeadingPairs>
  <TitlesOfParts>
    <vt:vector size="18" baseType="lpstr">
      <vt:lpstr>Arial</vt:lpstr>
      <vt:lpstr>宋体</vt:lpstr>
      <vt:lpstr>Wingdings</vt:lpstr>
      <vt:lpstr>Calibri</vt:lpstr>
      <vt:lpstr>Calibri Light</vt:lpstr>
      <vt:lpstr>Ericsson Capital TT</vt:lpstr>
      <vt:lpstr>DejaVu Math TeX Gyre</vt:lpstr>
      <vt:lpstr>Times New Roman</vt:lpstr>
      <vt:lpstr>微软雅黑</vt:lpstr>
      <vt:lpstr>Arial Unicode MS</vt:lpstr>
      <vt:lpstr>Office 主题</vt:lpstr>
      <vt:lpstr>Discussion on handling of PRD21 v120</vt:lpstr>
      <vt:lpstr>More Rel-17 WIs need to be introduced into PRD21 v120</vt:lpstr>
      <vt:lpstr>How to handle the SUL/SDL bands in PRD21</vt:lpstr>
      <vt:lpstr>How to handle non-optional maximum CBW extension in PRD21</vt:lpstr>
      <vt:lpstr>How to handle V2X bands/configs. in PRD21</vt:lpstr>
      <vt:lpstr>Reference</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1137</cp:revision>
  <dcterms:created xsi:type="dcterms:W3CDTF">2018-09-20T03:53:00Z</dcterms:created>
  <dcterms:modified xsi:type="dcterms:W3CDTF">2022-08-19T16:17:36Z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01058F27A4E84209BF30DCC0F45DB900</vt:lpwstr>
  </property>
</Properties>
</file>