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276" r:id="rId4"/>
    <p:sldId id="279" r:id="rId5"/>
    <p:sldId id="280" r:id="rId6"/>
    <p:sldId id="278" r:id="rId7"/>
    <p:sldId id="277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20-May-22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Concluding Joint Session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19 May 13:00 – 15:30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19 May 15:00 UTC (17:00 CEST)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4 20 May 15:00 UTC (17:00 CEST)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20 May 20:00 UTC (22:00 CEST)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R5-223200r3 (Keysight) </a:t>
            </a:r>
            <a:r>
              <a:rPr lang="en-US" sz="1600" dirty="0">
                <a:solidFill>
                  <a:srgbClr val="FF0000"/>
                </a:solidFill>
              </a:rPr>
              <a:t>– comments to be addressed in a final revision and leave for agreement</a:t>
            </a:r>
          </a:p>
          <a:p>
            <a:pPr lvl="2"/>
            <a:r>
              <a:rPr lang="en-US" sz="1600" dirty="0"/>
              <a:t>R5-223201 (Keysight) </a:t>
            </a:r>
            <a:r>
              <a:rPr lang="en-US" sz="1600" dirty="0">
                <a:solidFill>
                  <a:srgbClr val="FF0000"/>
                </a:solidFill>
              </a:rPr>
              <a:t>– not pursued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R5-222692 PRD-17 on Guidance to Work Item Codes (post RAN#95-e version)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R5-222244 3GPP RAN5 PRD20 v1.1.0: CA status list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R5-222224 PRD21 v1.0.0 on NR bands and 5G NR CADC configuration handling in RAN5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PRD21 Completion Declaration Statements (CDS) </a:t>
            </a:r>
            <a:r>
              <a:rPr lang="en-US" sz="1600" dirty="0">
                <a:solidFill>
                  <a:srgbClr val="FF0000"/>
                </a:solidFill>
              </a:rPr>
              <a:t>(Post meeting ‘Noted’)</a:t>
            </a:r>
          </a:p>
          <a:p>
            <a:pPr lvl="1"/>
            <a:r>
              <a:rPr lang="en-US" sz="1867" dirty="0"/>
              <a:t>7.4.1 – New WI/SI Proposals – </a:t>
            </a:r>
            <a:r>
              <a:rPr lang="en-US" sz="1867" dirty="0">
                <a:solidFill>
                  <a:srgbClr val="FF0000"/>
                </a:solidFill>
              </a:rPr>
              <a:t>All WI Proposals endorsed</a:t>
            </a:r>
          </a:p>
          <a:p>
            <a:pPr lvl="2"/>
            <a:r>
              <a:rPr lang="en-US" sz="1600" dirty="0"/>
              <a:t>R5-223309 New WID on UE Conformance - NR </a:t>
            </a:r>
            <a:r>
              <a:rPr lang="en-US" sz="1600" dirty="0" err="1"/>
              <a:t>Sidelink</a:t>
            </a:r>
            <a:r>
              <a:rPr lang="en-US" sz="1600" dirty="0"/>
              <a:t> Relay (CATT) </a:t>
            </a:r>
          </a:p>
          <a:p>
            <a:pPr lvl="2"/>
            <a:r>
              <a:rPr lang="en-US" sz="1600" dirty="0"/>
              <a:t>R5-223310 New WID on UE Conformance - NR </a:t>
            </a:r>
            <a:r>
              <a:rPr lang="en-US" sz="1600" dirty="0" err="1"/>
              <a:t>Sidelink</a:t>
            </a:r>
            <a:r>
              <a:rPr lang="en-US" sz="1600" dirty="0"/>
              <a:t> Enhancement (CATT)</a:t>
            </a:r>
          </a:p>
          <a:p>
            <a:pPr lvl="2"/>
            <a:r>
              <a:rPr lang="en-US" sz="1600" dirty="0"/>
              <a:t>R5-223311 New WID on UE Conformance - High power UE (power class 2) for one NR FDD band (China Unicom)</a:t>
            </a:r>
          </a:p>
          <a:p>
            <a:pPr lvl="2"/>
            <a:r>
              <a:rPr lang="en-US" sz="1600" dirty="0"/>
              <a:t>R5-223312 New WID - UE Conformance  - </a:t>
            </a:r>
            <a:r>
              <a:rPr lang="nn-NO" sz="1600" dirty="0"/>
              <a:t>4Rx support for NR band n8</a:t>
            </a:r>
            <a:r>
              <a:rPr lang="en-US" sz="1600" dirty="0"/>
              <a:t> (China Unicom)</a:t>
            </a:r>
          </a:p>
          <a:p>
            <a:pPr lvl="2"/>
            <a:r>
              <a:rPr lang="en-US" sz="1600" dirty="0"/>
              <a:t>R5-223313 New WID on UE Conformance - Enhanced NR support for high speed train scenario for frequency range 1 (FR1 (CMCC) </a:t>
            </a:r>
          </a:p>
          <a:p>
            <a:pPr lvl="2"/>
            <a:r>
              <a:rPr lang="en-US" sz="1600" dirty="0"/>
              <a:t>R5-223314 New WID on UE Conformance - Enhanced Industrial Internet of Things (IoT) and ultra-reliable and low latency communication (URLLC) support for NR (Nokia)</a:t>
            </a:r>
          </a:p>
          <a:p>
            <a:pPr lvl="2"/>
            <a:r>
              <a:rPr lang="en-US" sz="1600" dirty="0"/>
              <a:t>R5-223315 New WID on UE Conformance - Enhancement of RAN slicing for NR (CMCC)</a:t>
            </a:r>
          </a:p>
          <a:p>
            <a:pPr lvl="2"/>
            <a:r>
              <a:rPr lang="en-US" sz="1600" dirty="0"/>
              <a:t>R5-223316 New WID on UE Conformance - UE power saving enhancements for NR (MediaTek)</a:t>
            </a:r>
          </a:p>
          <a:p>
            <a:pPr lvl="2"/>
            <a:r>
              <a:rPr lang="en-US" sz="1600" dirty="0"/>
              <a:t>R5-223317 New WID on UE Conformance - Introduction of UE TRP (Total Radiated Power) and TRS (Total Radiated Sensitivity) requirements and test methodologies for FR1 (NR SA and EN-DC) (Apple)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7.4.1 – New WI/SI Proposals - </a:t>
            </a:r>
            <a:r>
              <a:rPr lang="en-US" sz="1867" dirty="0">
                <a:solidFill>
                  <a:srgbClr val="FF0000"/>
                </a:solidFill>
              </a:rPr>
              <a:t>All WI Proposals endorsed</a:t>
            </a:r>
          </a:p>
          <a:p>
            <a:pPr lvl="2"/>
            <a:r>
              <a:rPr lang="en-US" sz="1600" dirty="0"/>
              <a:t>R5-223318 New WID on UE Conformance - NR small data transmissions in INACTIVE state (Qualcomm)</a:t>
            </a:r>
          </a:p>
          <a:p>
            <a:pPr lvl="2"/>
            <a:r>
              <a:rPr lang="en-US" sz="1600" dirty="0"/>
              <a:t>R5-223319 New WID - UE Conformance  - </a:t>
            </a:r>
            <a:r>
              <a:rPr lang="it-IT" sz="1600" dirty="0"/>
              <a:t>NR Uplink Data Compression (UDC) </a:t>
            </a:r>
            <a:r>
              <a:rPr lang="en-US" sz="1600" dirty="0"/>
              <a:t>(CATT)</a:t>
            </a:r>
          </a:p>
          <a:p>
            <a:pPr lvl="2"/>
            <a:r>
              <a:rPr lang="en-US" sz="1600" dirty="0"/>
              <a:t>R5-223320 New WID on UE Conformance - Enhanced Private Network Support for NG-RAN (China Telecom) </a:t>
            </a:r>
          </a:p>
          <a:p>
            <a:pPr lvl="2"/>
            <a:r>
              <a:rPr lang="en-US" sz="1600" dirty="0"/>
              <a:t>R5-223321 New WID on UE Conformance - Introduction of DL 1024 QAM for NR Frequency Range 1 (FR1) (Qualcomm)</a:t>
            </a:r>
          </a:p>
          <a:p>
            <a:pPr lvl="2"/>
            <a:r>
              <a:rPr lang="en-US" sz="1600" dirty="0"/>
              <a:t>R5-223322 New WID on UE Conformance -  Further enhancements on MIMO for NR (Samsung)</a:t>
            </a:r>
          </a:p>
          <a:p>
            <a:pPr lvl="2"/>
            <a:r>
              <a:rPr lang="en-US" sz="1600" dirty="0"/>
              <a:t>R5-223323 New WID on UE Conformance -  NR support for high speed train scenario in frequency range 2 (FR2) (Samsung)</a:t>
            </a:r>
          </a:p>
          <a:p>
            <a:pPr lvl="2"/>
            <a:r>
              <a:rPr lang="en-US" sz="1600" dirty="0"/>
              <a:t>R5-223324 New WID on UE Conformance Test Aspects -  Introduction of upper 700MHz A block E-UTRA band for the US (band 103)  (</a:t>
            </a:r>
            <a:r>
              <a:rPr lang="en-US" sz="1600" dirty="0" err="1"/>
              <a:t>Puloli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R5-223325 New WID on UE Conformance - RF requirements enhancements for NR frequency range 1 (FR1)  (Huawei)</a:t>
            </a:r>
          </a:p>
          <a:p>
            <a:pPr lvl="2"/>
            <a:r>
              <a:rPr lang="en-US" sz="1600" dirty="0"/>
              <a:t>R5-223326 New WID on UE Conformance - NB-IoT/</a:t>
            </a:r>
            <a:r>
              <a:rPr lang="en-US" sz="1600" dirty="0" err="1"/>
              <a:t>eMTC</a:t>
            </a:r>
            <a:r>
              <a:rPr lang="en-US" sz="1600" dirty="0"/>
              <a:t> support for Non-Terrestrial Networks (NTN) including EPS aspects  (MediaTek)</a:t>
            </a:r>
          </a:p>
          <a:p>
            <a:pPr lvl="2"/>
            <a:r>
              <a:rPr lang="en-US" sz="1600" dirty="0"/>
              <a:t>R5-223327 New WID on UE Conformance - Further enhancement on NR demodulation performance  (China Telecom)</a:t>
            </a:r>
          </a:p>
          <a:p>
            <a:pPr lvl="2"/>
            <a:r>
              <a:rPr lang="en-US" sz="1600" dirty="0"/>
              <a:t>R5-223328 New WID on UE Conformance - Solutions for NR to support non-terrestrial networks (NTN)  (China Telecom)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19104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1867" dirty="0"/>
              <a:t>7.4.1 – New WI/SI Proposals - </a:t>
            </a:r>
            <a:r>
              <a:rPr lang="en-US" sz="1867" dirty="0">
                <a:solidFill>
                  <a:srgbClr val="FF0000"/>
                </a:solidFill>
              </a:rPr>
              <a:t>All WI Proposals endorsed</a:t>
            </a:r>
            <a:endParaRPr lang="en-US" sz="1867" dirty="0"/>
          </a:p>
          <a:p>
            <a:pPr lvl="2"/>
            <a:r>
              <a:rPr lang="en-US" sz="1600" dirty="0"/>
              <a:t>R5-223329 New WID on UE Conformance - NR RRM Enhancements (Apple)</a:t>
            </a:r>
          </a:p>
          <a:p>
            <a:pPr lvl="1"/>
            <a:r>
              <a:rPr lang="en-US" sz="2133" dirty="0"/>
              <a:t>7.4.2 – Revised WID/SID - </a:t>
            </a:r>
            <a:r>
              <a:rPr lang="en-US" sz="2400" dirty="0">
                <a:solidFill>
                  <a:srgbClr val="FF0000"/>
                </a:solidFill>
              </a:rPr>
              <a:t>– All revised WIDs endorsed</a:t>
            </a:r>
            <a:endParaRPr lang="en-US" sz="2133" dirty="0"/>
          </a:p>
          <a:p>
            <a:pPr lvl="2"/>
            <a:r>
              <a:rPr lang="en-US" sz="1600" dirty="0"/>
              <a:t>R5-222214 Revised WID - UE Conformance Test Aspects for NR HST (CMCC)</a:t>
            </a:r>
          </a:p>
          <a:p>
            <a:pPr lvl="2"/>
            <a:r>
              <a:rPr lang="en-US" sz="1600" dirty="0"/>
              <a:t>R5-222452r1 Revised WID - UE Conformance - Enhancement of data collection for SON and MDT in NR SA and MR-DC (CMCC) </a:t>
            </a:r>
          </a:p>
          <a:p>
            <a:pPr lvl="2"/>
            <a:r>
              <a:rPr lang="en-US" sz="1600" dirty="0"/>
              <a:t>R5-222611r2 Revised WID - UE Conformance Test Aspects for NR Positioning Support (CATT)</a:t>
            </a:r>
          </a:p>
          <a:p>
            <a:pPr lvl="2"/>
            <a:r>
              <a:rPr lang="en-US" sz="1600" dirty="0"/>
              <a:t>R5-222680 Revised WID - UE Conformance Test Aspects - 29 dBm UE Power Class for LTE Band 41 and NR Band n41 (T-Mobile USA)</a:t>
            </a:r>
          </a:p>
          <a:p>
            <a:pPr lvl="2"/>
            <a:r>
              <a:rPr lang="en-US" sz="1600" dirty="0"/>
              <a:t>R5-223073 Revised WID UE conformance test aspects for R16 NR mobility enhancements (Huawei/Hisilicon)</a:t>
            </a:r>
          </a:p>
          <a:p>
            <a:pPr lvl="2"/>
            <a:r>
              <a:rPr lang="en-US" sz="1600" dirty="0"/>
              <a:t>R5-223117 Revised WID - </a:t>
            </a:r>
            <a:r>
              <a:rPr lang="fr-FR" sz="1600" dirty="0"/>
              <a:t>UE </a:t>
            </a:r>
            <a:r>
              <a:rPr lang="fr-FR" sz="1600" dirty="0" err="1"/>
              <a:t>Conformance</a:t>
            </a:r>
            <a:r>
              <a:rPr lang="fr-FR" sz="1600" dirty="0"/>
              <a:t> - NR </a:t>
            </a:r>
            <a:r>
              <a:rPr lang="fr-FR" sz="1600" dirty="0" err="1"/>
              <a:t>coverage</a:t>
            </a:r>
            <a:r>
              <a:rPr lang="fr-FR" sz="1600" dirty="0"/>
              <a:t> </a:t>
            </a:r>
            <a:r>
              <a:rPr lang="fr-FR" sz="1600" dirty="0" err="1"/>
              <a:t>enhancements</a:t>
            </a:r>
            <a:r>
              <a:rPr lang="en-US" sz="1600" dirty="0"/>
              <a:t> (China Telecom)</a:t>
            </a:r>
          </a:p>
          <a:p>
            <a:pPr lvl="2"/>
            <a:r>
              <a:rPr lang="en-US" sz="1600" dirty="0"/>
              <a:t>R5-223303 Revised WID - UE Conformance - High-power (power class 1.5) operation in NR bands n77 and n78 (Nokia)</a:t>
            </a:r>
          </a:p>
          <a:p>
            <a:pPr lvl="2"/>
            <a:r>
              <a:rPr lang="en-US" sz="1600" dirty="0"/>
              <a:t>R5-223304 Revised WID on UE Conformance Test Aspects - High power UE (power class 2) for NR band n34 (CMCC)</a:t>
            </a:r>
          </a:p>
          <a:p>
            <a:pPr lvl="2"/>
            <a:r>
              <a:rPr lang="en-US" sz="1600" dirty="0"/>
              <a:t>R5-223307 Revised WID - UE Conformance - Multi-SIM devices for LTE/NR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R5-223308 </a:t>
            </a:r>
            <a:r>
              <a:rPr lang="en-US" sz="1600" dirty="0">
                <a:solidFill>
                  <a:srgbClr val="FF0000"/>
                </a:solidFill>
              </a:rPr>
              <a:t>- Approved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R5-223635 LS on </a:t>
            </a:r>
            <a:r>
              <a:rPr lang="en-US" sz="1600" dirty="0" err="1"/>
              <a:t>ModifiedMPRbehaviour</a:t>
            </a:r>
            <a:r>
              <a:rPr lang="en-US" sz="1600" dirty="0"/>
              <a:t> clarification for different power classes (Keysight)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3"/>
            <a:r>
              <a:rPr lang="en-US" sz="1600" dirty="0"/>
              <a:t>R5-223331 Reply LS on NGMN Testing Framework for 5G Device Network Slicing Pre-Commercial Trials (CMCC)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3"/>
            <a:r>
              <a:rPr lang="en-US" sz="1600" dirty="0"/>
              <a:t>R5-223638 LS to RAN4 on TT work for NR FR1 TRP TRS (R&amp;S)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</a:p>
          <a:p>
            <a:pPr lvl="2"/>
            <a:r>
              <a:rPr lang="en-US" sz="1600" dirty="0"/>
              <a:t>Inclusive Language Review 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Review completed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Impacted Common Test Environment and SIG specs will be updated in RAN5#96-e</a:t>
            </a:r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 36.903 to Rel-16</a:t>
            </a:r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R5-222063 - Review deadlines for next quarter </a:t>
            </a:r>
            <a:r>
              <a:rPr lang="en-US" sz="1600" dirty="0">
                <a:solidFill>
                  <a:srgbClr val="FF0000"/>
                </a:solidFill>
              </a:rPr>
              <a:t>- Noted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– AOB</a:t>
            </a:r>
          </a:p>
          <a:p>
            <a:pPr lvl="2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29105</TotalTime>
  <Words>1049</Words>
  <Application>Microsoft Office PowerPoint</Application>
  <PresentationFormat>Widescreen</PresentationFormat>
  <Paragraphs>82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Concluding Joint Session Outcomes  </vt:lpstr>
      <vt:lpstr>Agenda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592</cp:revision>
  <dcterms:created xsi:type="dcterms:W3CDTF">2018-05-24T11:49:12Z</dcterms:created>
  <dcterms:modified xsi:type="dcterms:W3CDTF">2022-05-19T16:06:33Z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