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1" r:id="rId2"/>
  </p:sldMasterIdLst>
  <p:notesMasterIdLst>
    <p:notesMasterId r:id="rId14"/>
  </p:notesMasterIdLst>
  <p:sldIdLst>
    <p:sldId id="275" r:id="rId3"/>
    <p:sldId id="422" r:id="rId4"/>
    <p:sldId id="423" r:id="rId5"/>
    <p:sldId id="427" r:id="rId6"/>
    <p:sldId id="424" r:id="rId7"/>
    <p:sldId id="425" r:id="rId8"/>
    <p:sldId id="426" r:id="rId9"/>
    <p:sldId id="428" r:id="rId10"/>
    <p:sldId id="430" r:id="rId11"/>
    <p:sldId id="429" r:id="rId12"/>
    <p:sldId id="276" r:id="rId1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B9B"/>
    <a:srgbClr val="1E9657"/>
    <a:srgbClr val="FF5D5D"/>
    <a:srgbClr val="124191"/>
    <a:srgbClr val="C800BE"/>
    <a:srgbClr val="92D050"/>
    <a:srgbClr val="164F0D"/>
    <a:srgbClr val="FF5B5B"/>
    <a:srgbClr val="23195D"/>
    <a:srgbClr val="FF7D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4660"/>
  </p:normalViewPr>
  <p:slideViewPr>
    <p:cSldViewPr snapToGrid="0">
      <p:cViewPr varScale="1">
        <p:scale>
          <a:sx n="110" d="100"/>
          <a:sy n="110" d="100"/>
        </p:scale>
        <p:origin x="119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948FFD-DDE0-4E13-8CF4-6D833C916B90}" type="datetimeFigureOut">
              <a:rPr lang="en-US" smtClean="0"/>
              <a:t>1/21/2022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FD39E0-52DC-4E29-9B33-7D479C89A1F8}" type="slidenum">
              <a:rPr lang="en-US" smtClean="0"/>
              <a:t>‹#›</a:t>
            </a:fld>
            <a:endParaRPr lang="en-US"/>
          </a:p>
        </p:txBody>
      </p:sp>
    </p:spTree>
    <p:extLst>
      <p:ext uri="{BB962C8B-B14F-4D97-AF65-F5344CB8AC3E}">
        <p14:creationId xmlns:p14="http://schemas.microsoft.com/office/powerpoint/2010/main" val="274243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4068391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10</a:t>
            </a:fld>
            <a:endParaRPr lang="en-US"/>
          </a:p>
        </p:txBody>
      </p:sp>
    </p:spTree>
    <p:extLst>
      <p:ext uri="{BB962C8B-B14F-4D97-AF65-F5344CB8AC3E}">
        <p14:creationId xmlns:p14="http://schemas.microsoft.com/office/powerpoint/2010/main" val="4141510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357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2</a:t>
            </a:fld>
            <a:endParaRPr lang="en-US"/>
          </a:p>
        </p:txBody>
      </p:sp>
    </p:spTree>
    <p:extLst>
      <p:ext uri="{BB962C8B-B14F-4D97-AF65-F5344CB8AC3E}">
        <p14:creationId xmlns:p14="http://schemas.microsoft.com/office/powerpoint/2010/main" val="396238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3</a:t>
            </a:fld>
            <a:endParaRPr lang="en-US"/>
          </a:p>
        </p:txBody>
      </p:sp>
    </p:spTree>
    <p:extLst>
      <p:ext uri="{BB962C8B-B14F-4D97-AF65-F5344CB8AC3E}">
        <p14:creationId xmlns:p14="http://schemas.microsoft.com/office/powerpoint/2010/main" val="401102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4</a:t>
            </a:fld>
            <a:endParaRPr lang="en-US"/>
          </a:p>
        </p:txBody>
      </p:sp>
    </p:spTree>
    <p:extLst>
      <p:ext uri="{BB962C8B-B14F-4D97-AF65-F5344CB8AC3E}">
        <p14:creationId xmlns:p14="http://schemas.microsoft.com/office/powerpoint/2010/main" val="3321537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5</a:t>
            </a:fld>
            <a:endParaRPr lang="en-US"/>
          </a:p>
        </p:txBody>
      </p:sp>
    </p:spTree>
    <p:extLst>
      <p:ext uri="{BB962C8B-B14F-4D97-AF65-F5344CB8AC3E}">
        <p14:creationId xmlns:p14="http://schemas.microsoft.com/office/powerpoint/2010/main" val="2190787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6</a:t>
            </a:fld>
            <a:endParaRPr lang="en-US"/>
          </a:p>
        </p:txBody>
      </p:sp>
    </p:spTree>
    <p:extLst>
      <p:ext uri="{BB962C8B-B14F-4D97-AF65-F5344CB8AC3E}">
        <p14:creationId xmlns:p14="http://schemas.microsoft.com/office/powerpoint/2010/main" val="2318438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7</a:t>
            </a:fld>
            <a:endParaRPr lang="en-US"/>
          </a:p>
        </p:txBody>
      </p:sp>
    </p:spTree>
    <p:extLst>
      <p:ext uri="{BB962C8B-B14F-4D97-AF65-F5344CB8AC3E}">
        <p14:creationId xmlns:p14="http://schemas.microsoft.com/office/powerpoint/2010/main" val="2745949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8</a:t>
            </a:fld>
            <a:endParaRPr lang="en-US"/>
          </a:p>
        </p:txBody>
      </p:sp>
    </p:spTree>
    <p:extLst>
      <p:ext uri="{BB962C8B-B14F-4D97-AF65-F5344CB8AC3E}">
        <p14:creationId xmlns:p14="http://schemas.microsoft.com/office/powerpoint/2010/main" val="571138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9</a:t>
            </a:fld>
            <a:endParaRPr lang="en-US"/>
          </a:p>
        </p:txBody>
      </p:sp>
    </p:spTree>
    <p:extLst>
      <p:ext uri="{BB962C8B-B14F-4D97-AF65-F5344CB8AC3E}">
        <p14:creationId xmlns:p14="http://schemas.microsoft.com/office/powerpoint/2010/main" val="3905375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White - plain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68"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a:t>Click to edit headline</a:t>
            </a:r>
          </a:p>
        </p:txBody>
      </p:sp>
      <p:sp>
        <p:nvSpPr>
          <p:cNvPr id="5"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19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1 Nokia Divider Master title">
    <p:spTree>
      <p:nvGrpSpPr>
        <p:cNvPr id="1" name=""/>
        <p:cNvGrpSpPr/>
        <p:nvPr/>
      </p:nvGrpSpPr>
      <p:grpSpPr>
        <a:xfrm>
          <a:off x="0" y="0"/>
          <a:ext cx="0" cy="0"/>
          <a:chOff x="0" y="0"/>
          <a:chExt cx="0" cy="0"/>
        </a:xfrm>
      </p:grpSpPr>
      <p:sp>
        <p:nvSpPr>
          <p:cNvPr id="7" name="Text Placeholder 42"/>
          <p:cNvSpPr>
            <a:spLocks noGrp="1"/>
          </p:cNvSpPr>
          <p:nvPr>
            <p:ph type="body" sz="quarter" idx="11" hasCustomPrompt="1"/>
          </p:nvPr>
        </p:nvSpPr>
        <p:spPr>
          <a:xfrm>
            <a:off x="556800" y="374400"/>
            <a:ext cx="11078400" cy="846355"/>
          </a:xfrm>
          <a:prstGeom prst="rect">
            <a:avLst/>
          </a:prstGeom>
        </p:spPr>
        <p:txBody>
          <a:bodyPr lIns="0" tIns="0" rIns="0" bIns="0"/>
          <a:lstStyle>
            <a:lvl1pPr marL="0" indent="0">
              <a:buNone/>
              <a:defRPr sz="5867" baseline="0">
                <a:solidFill>
                  <a:schemeClr val="bg1"/>
                </a:solidFill>
                <a:latin typeface="Nokia Pure Headline Ultra Light" panose="020B0204020202020204" pitchFamily="34" charset="0"/>
              </a:defRPr>
            </a:lvl1pPr>
          </a:lstStyle>
          <a:p>
            <a:pPr lvl="0"/>
            <a:r>
              <a:rPr lang="en-US"/>
              <a:t>Click to edit headline</a:t>
            </a:r>
          </a:p>
        </p:txBody>
      </p:sp>
      <p:sp>
        <p:nvSpPr>
          <p:cNvPr id="6" name="Text Placeholder 3"/>
          <p:cNvSpPr>
            <a:spLocks noGrp="1"/>
          </p:cNvSpPr>
          <p:nvPr>
            <p:ph type="body" sz="quarter" idx="12" hasCustomPrompt="1"/>
          </p:nvPr>
        </p:nvSpPr>
        <p:spPr>
          <a:xfrm>
            <a:off x="556800" y="1440000"/>
            <a:ext cx="11078400" cy="4747200"/>
          </a:xfrm>
          <a:prstGeom prst="rect">
            <a:avLst/>
          </a:prstGeom>
        </p:spPr>
        <p:txBody>
          <a:bodyPr lIns="0" tIns="0" rIns="0" bIns="0">
            <a:normAutofit/>
          </a:bodyPr>
          <a:lstStyle>
            <a:lvl1pPr marL="306910" indent="-306910">
              <a:spcBef>
                <a:spcPts val="0"/>
              </a:spcBef>
              <a:spcAft>
                <a:spcPts val="800"/>
              </a:spcAft>
              <a:buFont typeface="Nokia Pure Text Light" panose="020B0304040602060303" pitchFamily="34" charset="0"/>
              <a:buChar char="‑"/>
              <a:defRPr sz="2133" b="0">
                <a:solidFill>
                  <a:schemeClr val="bg1"/>
                </a:solidFill>
                <a:latin typeface="Nokia Pure Text Light" panose="020B0403020202020204" pitchFamily="34" charset="0"/>
                <a:ea typeface="Nokia Pure Text Light" panose="020B0403020202020204" pitchFamily="34" charset="0"/>
              </a:defRPr>
            </a:lvl1pPr>
            <a:lvl2pPr marL="609585" indent="-302676">
              <a:spcBef>
                <a:spcPts val="0"/>
              </a:spcBef>
              <a:spcAft>
                <a:spcPts val="800"/>
              </a:spcAft>
              <a:buFont typeface="Nokia Pure Text Light" panose="020B0304040602060303" pitchFamily="34" charset="0"/>
              <a:buChar char="‑"/>
              <a:defRPr sz="1867">
                <a:solidFill>
                  <a:schemeClr val="bg1"/>
                </a:solidFill>
                <a:latin typeface="Nokia Pure Text Light" panose="020B0403020202020204" pitchFamily="34" charset="0"/>
                <a:ea typeface="Nokia Pure Text Light" panose="020B0403020202020204" pitchFamily="34" charset="0"/>
              </a:defRPr>
            </a:lvl2pPr>
            <a:lvl3pPr marL="845379" indent="-228594">
              <a:spcBef>
                <a:spcPts val="0"/>
              </a:spcBef>
              <a:spcAft>
                <a:spcPts val="800"/>
              </a:spcAft>
              <a:buSzPct val="66000"/>
              <a:buFont typeface="Wingdings" panose="05000000000000000000" pitchFamily="2" charset="2"/>
              <a:buChar char="§"/>
              <a:defRPr sz="1600">
                <a:solidFill>
                  <a:schemeClr val="bg1"/>
                </a:solidFill>
                <a:latin typeface="Nokia Pure Text Light" panose="020B0403020202020204" pitchFamily="34" charset="0"/>
                <a:ea typeface="Nokia Pure Text Light" panose="020B0403020202020204" pitchFamily="34" charset="0"/>
              </a:defRPr>
            </a:lvl3pPr>
            <a:lvl4pPr marL="1068891" indent="0">
              <a:spcBef>
                <a:spcPts val="0"/>
              </a:spcBef>
              <a:spcAft>
                <a:spcPts val="800"/>
              </a:spcAft>
              <a:buNone/>
              <a:defRPr sz="1333">
                <a:solidFill>
                  <a:schemeClr val="bg1"/>
                </a:solidFill>
                <a:latin typeface="Nokia Pure Text Light" panose="020B0403020202020204" pitchFamily="34" charset="0"/>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bg1"/>
                </a:solidFill>
                <a:latin typeface="Nokia Pure Text Light" panose="020B0403020202020204" pitchFamily="34" charset="0"/>
                <a:ea typeface="Nokia Pure Text Light" panose="020B0403020202020204" pitchFamily="34" charset="0"/>
              </a:defRPr>
            </a:lvl5pPr>
            <a:lvl6pPr marL="1538362" indent="0">
              <a:spcBef>
                <a:spcPts val="0"/>
              </a:spcBef>
              <a:spcAft>
                <a:spcPts val="800"/>
              </a:spcAft>
              <a:buFont typeface="Nokia Pure Text" panose="020B0503020202020204" pitchFamily="34" charset="0"/>
              <a:buNone/>
              <a:defRPr sz="1067" baseline="0">
                <a:solidFill>
                  <a:schemeClr val="bg1"/>
                </a:solidFill>
                <a:latin typeface="Nokia Pure Text Light" panose="020B0403020202020204" pitchFamily="34" charset="0"/>
                <a:ea typeface="Nokia Pure Text Light" panose="020B0403020202020204" pitchFamily="34" charset="0"/>
              </a:defRPr>
            </a:lvl6pPr>
            <a:lvl7pPr marL="1845554" indent="0">
              <a:spcBef>
                <a:spcPts val="0"/>
              </a:spcBef>
              <a:spcAft>
                <a:spcPts val="800"/>
              </a:spcAft>
              <a:buNone/>
              <a:defRPr sz="933">
                <a:solidFill>
                  <a:schemeClr val="bg1"/>
                </a:solidFill>
                <a:latin typeface="Nokia Pure Text Light" panose="020B0403020202020204" pitchFamily="34" charset="0"/>
                <a:ea typeface="Nokia Pure Text Light" panose="020B0403020202020204" pitchFamily="34" charset="0"/>
              </a:defRPr>
            </a:lvl7pPr>
            <a:lvl8pPr marL="2152746" indent="0">
              <a:spcBef>
                <a:spcPts val="0"/>
              </a:spcBef>
              <a:spcAft>
                <a:spcPts val="800"/>
              </a:spcAft>
              <a:buNone/>
              <a:defRPr sz="800">
                <a:solidFill>
                  <a:schemeClr val="bg1"/>
                </a:solidFill>
                <a:latin typeface="Nokia Pure Text Light" panose="020B0403020202020204" pitchFamily="34" charset="0"/>
                <a:ea typeface="Nokia Pure Text Light" panose="020B0403020202020204" pitchFamily="34" charset="0"/>
              </a:defRPr>
            </a:lvl8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501084" y="6198577"/>
            <a:ext cx="1345536" cy="566400"/>
          </a:xfrm>
          <a:prstGeom prst="rect">
            <a:avLst/>
          </a:prstGeom>
        </p:spPr>
      </p:pic>
      <p:sp>
        <p:nvSpPr>
          <p:cNvPr id="10"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defRPr>
            </a:lvl1pPr>
          </a:lstStyle>
          <a:p>
            <a:r>
              <a:rPr lang="en-GB"/>
              <a:t>Nokia – Customer Confidential</a:t>
            </a:r>
            <a:endParaRPr lang="en-US"/>
          </a:p>
        </p:txBody>
      </p:sp>
    </p:spTree>
    <p:extLst>
      <p:ext uri="{BB962C8B-B14F-4D97-AF65-F5344CB8AC3E}">
        <p14:creationId xmlns:p14="http://schemas.microsoft.com/office/powerpoint/2010/main" val="69084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p:cNvSpPr>
            <a:spLocks noGrp="1"/>
          </p:cNvSpPr>
          <p:nvPr>
            <p:ph type="title"/>
          </p:nvPr>
        </p:nvSpPr>
        <p:spPr>
          <a:xfrm>
            <a:off x="557493" y="372335"/>
            <a:ext cx="10972800" cy="415719"/>
          </a:xfrm>
        </p:spPr>
        <p:txBody>
          <a:bodyPr/>
          <a:lstStyle>
            <a:lvl1pPr>
              <a:defRPr/>
            </a:lvl1pPr>
          </a:lstStyle>
          <a:p>
            <a:r>
              <a:rPr lang="en-US"/>
              <a:t>Click to edit Master title style</a:t>
            </a:r>
          </a:p>
        </p:txBody>
      </p:sp>
      <p:sp>
        <p:nvSpPr>
          <p:cNvPr id="6" name="Content Placeholder 8"/>
          <p:cNvSpPr>
            <a:spLocks noGrp="1"/>
          </p:cNvSpPr>
          <p:nvPr>
            <p:ph sz="quarter" idx="13"/>
          </p:nvPr>
        </p:nvSpPr>
        <p:spPr>
          <a:xfrm>
            <a:off x="557497" y="717056"/>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
        <p:nvSpPr>
          <p:cNvPr id="2" name="Rectangle 1">
            <a:extLst>
              <a:ext uri="{FF2B5EF4-FFF2-40B4-BE49-F238E27FC236}">
                <a16:creationId xmlns:a16="http://schemas.microsoft.com/office/drawing/2014/main" id="{DCDED975-CFE7-49E4-ACAD-F0EA43FC8E8B}"/>
              </a:ext>
            </a:extLst>
          </p:cNvPr>
          <p:cNvSpPr/>
          <p:nvPr userDrawn="1"/>
        </p:nvSpPr>
        <p:spPr>
          <a:xfrm>
            <a:off x="1845577" y="6319707"/>
            <a:ext cx="2046915" cy="335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00" tIns="96000" rIns="96000" bIns="96000" numCol="1" spcCol="0" rtlCol="0" fromWordArt="0" anchor="t" anchorCtr="0" forceAA="0" compatLnSpc="1">
            <a:prstTxWarp prst="textNoShape">
              <a:avLst/>
            </a:prstTxWarp>
            <a:noAutofit/>
          </a:bodyPr>
          <a:lstStyle/>
          <a:p>
            <a:pPr algn="l"/>
            <a:endParaRPr lang="fi-FI" sz="1600">
              <a:solidFill>
                <a:schemeClr val="bg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1186722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a:xfrm>
            <a:off x="3072000" y="6422400"/>
            <a:ext cx="6048000" cy="163200"/>
          </a:xfrm>
          <a:prstGeom prst="rect">
            <a:avLst/>
          </a:prstGeom>
        </p:spPr>
        <p:txBody>
          <a:bodyPr/>
          <a:lstStyle/>
          <a:p>
            <a:r>
              <a:rPr lang="en-GB" dirty="0"/>
              <a:t>&lt;Document ID: change ID in footer or remove&gt;</a:t>
            </a:r>
            <a:endParaRPr lang="en-US" dirty="0"/>
          </a:p>
        </p:txBody>
      </p:sp>
      <p:sp>
        <p:nvSpPr>
          <p:cNvPr id="4" name="Text Placeholder 12">
            <a:extLst>
              <a:ext uri="{FF2B5EF4-FFF2-40B4-BE49-F238E27FC236}">
                <a16:creationId xmlns:a16="http://schemas.microsoft.com/office/drawing/2014/main" id="{99A4E175-66C0-4DDD-AA07-5D4B03CEA1D0}"/>
              </a:ext>
            </a:extLst>
          </p:cNvPr>
          <p:cNvSpPr>
            <a:spLocks noGrp="1"/>
          </p:cNvSpPr>
          <p:nvPr>
            <p:ph type="body" sz="quarter" idx="11"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id="{F4102E0A-65A1-4E0C-ABCA-2CEBB8D5BF5D}"/>
              </a:ext>
            </a:extLst>
          </p:cNvPr>
          <p:cNvSpPr>
            <a:spLocks noGrp="1"/>
          </p:cNvSpPr>
          <p:nvPr>
            <p:ph type="body" sz="quarter" idx="12"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27022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84" y="1"/>
            <a:ext cx="5145616"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a:extLst>
              <a:ext uri="{FF2B5EF4-FFF2-40B4-BE49-F238E27FC236}">
                <a16:creationId xmlns:a16="http://schemas.microsoft.com/office/drawing/2014/main" id="{D0966A94-46E8-4615-9FF8-22A688218677}"/>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051" y="1"/>
            <a:ext cx="2328333" cy="155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LTE-AdvancedPro_largerTM_cropped">
            <a:extLst>
              <a:ext uri="{FF2B5EF4-FFF2-40B4-BE49-F238E27FC236}">
                <a16:creationId xmlns:a16="http://schemas.microsoft.com/office/drawing/2014/main" id="{6966CB38-B2C8-4784-9965-4EE6E5448F45}"/>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240434" y="52918"/>
            <a:ext cx="1581151" cy="126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11375981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457189" indent="-457189">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8355566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5933555"/>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557493" y="372333"/>
            <a:ext cx="10972800" cy="415719"/>
          </a:xfrm>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557494" y="717054"/>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Tree>
    <p:extLst>
      <p:ext uri="{BB962C8B-B14F-4D97-AF65-F5344CB8AC3E}">
        <p14:creationId xmlns:p14="http://schemas.microsoft.com/office/powerpoint/2010/main" val="1015878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n-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n-lt"/>
              </a:defRPr>
            </a:lvl1pPr>
          </a:lstStyle>
          <a:p>
            <a:pPr lvl="0"/>
            <a:r>
              <a:rPr lang="en-US" noProof="0"/>
              <a:t>Click to edit headline</a:t>
            </a:r>
          </a:p>
        </p:txBody>
      </p:sp>
      <p:sp>
        <p:nvSpPr>
          <p:cNvPr id="4" name="Text Placeholder 3"/>
          <p:cNvSpPr>
            <a:spLocks noGrp="1"/>
          </p:cNvSpPr>
          <p:nvPr>
            <p:ph type="body" sz="quarter" idx="12"/>
          </p:nvPr>
        </p:nvSpPr>
        <p:spPr>
          <a:xfrm>
            <a:off x="556800" y="1440000"/>
            <a:ext cx="110784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mn-lt"/>
                <a:ea typeface="Nokia Pure Text Light" panose="020B0403020202020204" pitchFamily="34" charset="0"/>
              </a:defRPr>
            </a:lvl1pPr>
            <a:lvl2pPr marL="307192" indent="0">
              <a:spcBef>
                <a:spcPts val="0"/>
              </a:spcBef>
              <a:spcAft>
                <a:spcPts val="800"/>
              </a:spcAft>
              <a:buNone/>
              <a:defRPr sz="1867">
                <a:solidFill>
                  <a:schemeClr val="tx2"/>
                </a:solidFill>
                <a:latin typeface="+mn-lt"/>
                <a:ea typeface="Nokia Pure Text Light" panose="020B0403020202020204" pitchFamily="34" charset="0"/>
              </a:defRPr>
            </a:lvl2pPr>
            <a:lvl3pPr marL="616785" indent="0">
              <a:spcBef>
                <a:spcPts val="0"/>
              </a:spcBef>
              <a:spcAft>
                <a:spcPts val="800"/>
              </a:spcAft>
              <a:buNone/>
              <a:defRPr sz="1600">
                <a:solidFill>
                  <a:schemeClr val="tx2"/>
                </a:solidFill>
                <a:latin typeface="+mn-lt"/>
                <a:ea typeface="Nokia Pure Text Light" panose="020B0403020202020204" pitchFamily="34" charset="0"/>
              </a:defRPr>
            </a:lvl3pPr>
            <a:lvl4pPr marL="923977" indent="0">
              <a:spcBef>
                <a:spcPts val="0"/>
              </a:spcBef>
              <a:spcAft>
                <a:spcPts val="800"/>
              </a:spcAft>
              <a:buNone/>
              <a:defRPr sz="1333">
                <a:solidFill>
                  <a:schemeClr val="tx2"/>
                </a:solidFill>
                <a:latin typeface="+mn-lt"/>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mn-lt"/>
                <a:ea typeface="Nokia Pure Text Light" panose="020B0403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latin typeface="Nokia Pure Text Light" panose="020B0403020202020204" pitchFamily="34" charset="0"/>
                <a:ea typeface="Nokia Pure Text Light" panose="020B0403020202020204" pitchFamily="34" charset="0"/>
              </a:defRPr>
            </a:lvl6pPr>
            <a:lvl7pPr marL="2150346">
              <a:spcBef>
                <a:spcPts val="0"/>
              </a:spcBef>
              <a:spcAft>
                <a:spcPts val="800"/>
              </a:spcAft>
              <a:defRPr sz="933">
                <a:solidFill>
                  <a:schemeClr val="tx2"/>
                </a:solidFill>
                <a:latin typeface="Nokia Pure Text Light" panose="020B0403020202020204" pitchFamily="34" charset="0"/>
                <a:ea typeface="Nokia Pure Text Light" panose="020B0403020202020204" pitchFamily="34" charset="0"/>
              </a:defRPr>
            </a:lvl7pPr>
            <a:lvl8pPr marL="2457539">
              <a:spcBef>
                <a:spcPts val="0"/>
              </a:spcBef>
              <a:spcAft>
                <a:spcPts val="800"/>
              </a:spcAft>
              <a:defRPr sz="800">
                <a:solidFill>
                  <a:schemeClr val="tx2"/>
                </a:solidFill>
                <a:latin typeface="Nokia Pure Text Light" panose="020B0403020202020204" pitchFamily="34" charset="0"/>
                <a:ea typeface="Nokia Pure Text Light" panose="020B0403020202020204" pitchFamily="34" charset="0"/>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mn-lt"/>
                <a:ea typeface="Nokia Pure Text Light" panose="020B0304040602060303" pitchFamily="34" charset="0"/>
                <a:cs typeface="Arial" panose="020B0604020202020204" pitchFamily="34" charset="0"/>
              </a:defRPr>
            </a:lvl1pPr>
          </a:lstStyle>
          <a:p>
            <a:r>
              <a:rPr lang="en-GB"/>
              <a:t>Nokia – Customer Confidential</a:t>
            </a:r>
            <a:endParaRPr lang="en-US"/>
          </a:p>
        </p:txBody>
      </p:sp>
    </p:spTree>
    <p:extLst>
      <p:ext uri="{BB962C8B-B14F-4D97-AF65-F5344CB8AC3E}">
        <p14:creationId xmlns:p14="http://schemas.microsoft.com/office/powerpoint/2010/main" val="38670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able Placeholder 2"/>
          <p:cNvSpPr>
            <a:spLocks noGrp="1"/>
          </p:cNvSpPr>
          <p:nvPr>
            <p:ph type="tbl" sz="quarter" idx="13"/>
          </p:nvPr>
        </p:nvSpPr>
        <p:spPr>
          <a:xfrm>
            <a:off x="556800" y="1435200"/>
            <a:ext cx="11078400" cy="4752000"/>
          </a:xfrm>
          <a:prstGeom prst="rect">
            <a:avLst/>
          </a:prstGeom>
        </p:spPr>
        <p:txBody>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403515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10" name="SmartArt Placeholder 2"/>
          <p:cNvSpPr>
            <a:spLocks noGrp="1"/>
          </p:cNvSpPr>
          <p:nvPr>
            <p:ph type="dgm" sz="quarter" idx="14"/>
          </p:nvPr>
        </p:nvSpPr>
        <p:spPr>
          <a:xfrm>
            <a:off x="556800" y="1435200"/>
            <a:ext cx="11078400" cy="4752000"/>
          </a:xfrm>
          <a:prstGeom prst="rect">
            <a:avLst/>
          </a:prstGeom>
        </p:spPr>
        <p:txBody>
          <a:bodyPr/>
          <a:lstStyle>
            <a:lvl1pPr marL="0" indent="0">
              <a:buNone/>
              <a:defRPr sz="1333">
                <a:solidFill>
                  <a:schemeClr val="tx2"/>
                </a:solidFill>
                <a:latin typeface="Arial" panose="020B0604020202020204" pitchFamily="34" charset="0"/>
                <a:cs typeface="Arial" panose="020B0604020202020204" pitchFamily="34" charset="0"/>
              </a:defRPr>
            </a:lvl1pPr>
          </a:lstStyle>
          <a:p>
            <a:r>
              <a:rPr lang="en-US"/>
              <a:t>Click icon to add SmartArt graphic</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50279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0438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able Placeholder 4"/>
          <p:cNvSpPr>
            <a:spLocks noGrp="1"/>
          </p:cNvSpPr>
          <p:nvPr>
            <p:ph type="tbl" sz="quarter" idx="14"/>
          </p:nvPr>
        </p:nvSpPr>
        <p:spPr>
          <a:xfrm>
            <a:off x="556800" y="1440000"/>
            <a:ext cx="53472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noProof="0"/>
              <a:t>Click icon to add table</a:t>
            </a:r>
          </a:p>
        </p:txBody>
      </p:sp>
      <p:sp>
        <p:nvSpPr>
          <p:cNvPr id="7"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60964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4367808"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81792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2641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3" name="Table Placeholder 2"/>
          <p:cNvSpPr>
            <a:spLocks noGrp="1"/>
          </p:cNvSpPr>
          <p:nvPr>
            <p:ph type="tbl" sz="quarter" idx="15"/>
          </p:nvPr>
        </p:nvSpPr>
        <p:spPr>
          <a:xfrm>
            <a:off x="556416"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4" name="Table Placeholder 2"/>
          <p:cNvSpPr>
            <a:spLocks noGrp="1"/>
          </p:cNvSpPr>
          <p:nvPr>
            <p:ph type="tbl" sz="quarter" idx="16"/>
          </p:nvPr>
        </p:nvSpPr>
        <p:spPr>
          <a:xfrm>
            <a:off x="8176564"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5" name="Table Placeholder 2"/>
          <p:cNvSpPr>
            <a:spLocks noGrp="1"/>
          </p:cNvSpPr>
          <p:nvPr>
            <p:ph type="tbl" sz="quarter" idx="17"/>
          </p:nvPr>
        </p:nvSpPr>
        <p:spPr>
          <a:xfrm>
            <a:off x="4365172"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9528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 White - four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34080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62592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p:cNvSpPr>
            <a:spLocks noGrp="1"/>
          </p:cNvSpPr>
          <p:nvPr>
            <p:ph type="body" sz="quarter" idx="15"/>
          </p:nvPr>
        </p:nvSpPr>
        <p:spPr>
          <a:xfrm>
            <a:off x="91104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74758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556800" y="374400"/>
            <a:ext cx="11078400" cy="412800"/>
          </a:xfrm>
          <a:prstGeom prst="rect">
            <a:avLst/>
          </a:prstGeom>
        </p:spPr>
        <p:txBody>
          <a:bodyPr vert="horz" lIns="0" tIns="0" rIns="0" bIns="0" rtlCol="0" anchor="t" anchorCtr="0">
            <a:noAutofit/>
          </a:bodyPr>
          <a:lstStyle/>
          <a:p>
            <a:r>
              <a:rPr lang="en-US" noProof="0"/>
              <a:t>Click</a:t>
            </a:r>
            <a:r>
              <a:rPr lang="en-US"/>
              <a:t> to edit Master title slide</a:t>
            </a:r>
          </a:p>
        </p:txBody>
      </p:sp>
      <p:sp>
        <p:nvSpPr>
          <p:cNvPr id="21" name="Slide Number Placeholder 5"/>
          <p:cNvSpPr txBox="1">
            <a:spLocks/>
          </p:cNvSpPr>
          <p:nvPr userDrawn="1"/>
        </p:nvSpPr>
        <p:spPr>
          <a:xfrm>
            <a:off x="558803" y="6421388"/>
            <a:ext cx="336000" cy="164212"/>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1067"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333">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71587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sldNum="0" hdr="0" dt="0"/>
  <p:txStyles>
    <p:titleStyle>
      <a:lvl1pPr algn="l" defTabSz="1219170" rtl="0" eaLnBrk="1" latinLnBrk="0" hangingPunct="1">
        <a:spcBef>
          <a:spcPct val="0"/>
        </a:spcBef>
        <a:buNone/>
        <a:defRPr sz="2667" kern="1200" baseline="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F88378C-9D96-42E8-92CD-8526DDBF4F3C}"/>
              </a:ext>
            </a:extLst>
          </p:cNvPr>
          <p:cNvSpPr>
            <a:spLocks noGrp="1"/>
          </p:cNvSpPr>
          <p:nvPr>
            <p:ph type="title"/>
          </p:nvPr>
        </p:nvSpPr>
        <p:spPr bwMode="auto">
          <a:xfrm>
            <a:off x="1750485" y="228600"/>
            <a:ext cx="80052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9C4EDCB-B938-42B8-9865-939F84368B62}"/>
              </a:ext>
            </a:extLst>
          </p:cNvPr>
          <p:cNvSpPr>
            <a:spLocks noGrp="1"/>
          </p:cNvSpPr>
          <p:nvPr>
            <p:ph type="body" idx="1"/>
          </p:nvPr>
        </p:nvSpPr>
        <p:spPr bwMode="auto">
          <a:xfrm>
            <a:off x="647700"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a16="http://schemas.microsoft.com/office/drawing/2014/main" id="{7ECE1BFA-4997-4EE5-ADD7-5FC157887269}"/>
              </a:ext>
            </a:extLst>
          </p:cNvPr>
          <p:cNvSpPr>
            <a:spLocks noChangeArrowheads="1"/>
          </p:cNvSpPr>
          <p:nvPr userDrawn="1"/>
        </p:nvSpPr>
        <p:spPr bwMode="auto">
          <a:xfrm>
            <a:off x="5448300" y="3304118"/>
            <a:ext cx="1237968" cy="297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sp>
        <p:nvSpPr>
          <p:cNvPr id="12" name="Oval 11">
            <a:extLst>
              <a:ext uri="{FF2B5EF4-FFF2-40B4-BE49-F238E27FC236}">
                <a16:creationId xmlns:a16="http://schemas.microsoft.com/office/drawing/2014/main" id="{1147D7EE-9852-423A-9887-AD89CBDABB1F}"/>
              </a:ext>
            </a:extLst>
          </p:cNvPr>
          <p:cNvSpPr/>
          <p:nvPr userDrawn="1"/>
        </p:nvSpPr>
        <p:spPr bwMode="auto">
          <a:xfrm>
            <a:off x="11078633" y="636481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C65BFE5F-28FD-4FF4-BBE3-68D6A3872C47}" type="slidenum">
              <a:rPr lang="en-GB" altLang="en-US" sz="1333" b="1" smtClean="0"/>
              <a:pPr algn="ctr">
                <a:defRPr/>
              </a:pPr>
              <a:t>‹#›</a:t>
            </a:fld>
            <a:endParaRPr lang="en-GB" altLang="en-US" sz="1333" b="1" dirty="0"/>
          </a:p>
          <a:p>
            <a:pPr>
              <a:defRPr/>
            </a:pPr>
            <a:endParaRPr lang="en-GB" altLang="en-US" sz="1333" dirty="0"/>
          </a:p>
        </p:txBody>
      </p:sp>
    </p:spTree>
    <p:extLst>
      <p:ext uri="{BB962C8B-B14F-4D97-AF65-F5344CB8AC3E}">
        <p14:creationId xmlns:p14="http://schemas.microsoft.com/office/powerpoint/2010/main" val="24303396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Lst>
  <p:transition spd="slow"/>
  <p:hf hdr="0" ftr="0" dt="0"/>
  <p:txStyles>
    <p:titleStyle>
      <a:lvl1pPr algn="ctr" rtl="0" eaLnBrk="0" fontAlgn="base" hangingPunct="0">
        <a:spcBef>
          <a:spcPct val="0"/>
        </a:spcBef>
        <a:spcAft>
          <a:spcPct val="0"/>
        </a:spcAft>
        <a:defRPr sz="4267">
          <a:solidFill>
            <a:srgbClr val="FF0000"/>
          </a:solidFill>
          <a:latin typeface="+mj-lt"/>
          <a:ea typeface="+mj-ea"/>
          <a:cs typeface="+mj-cs"/>
        </a:defRPr>
      </a:lvl1pPr>
      <a:lvl2pPr algn="ctr" rtl="0" eaLnBrk="0" fontAlgn="base" hangingPunct="0">
        <a:spcBef>
          <a:spcPct val="0"/>
        </a:spcBef>
        <a:spcAft>
          <a:spcPct val="0"/>
        </a:spcAft>
        <a:defRPr sz="4267">
          <a:solidFill>
            <a:srgbClr val="FF0000"/>
          </a:solidFill>
          <a:latin typeface="Calibri" pitchFamily="34" charset="0"/>
        </a:defRPr>
      </a:lvl2pPr>
      <a:lvl3pPr algn="ctr" rtl="0" eaLnBrk="0" fontAlgn="base" hangingPunct="0">
        <a:spcBef>
          <a:spcPct val="0"/>
        </a:spcBef>
        <a:spcAft>
          <a:spcPct val="0"/>
        </a:spcAft>
        <a:defRPr sz="4267">
          <a:solidFill>
            <a:srgbClr val="FF0000"/>
          </a:solidFill>
          <a:latin typeface="Calibri" pitchFamily="34" charset="0"/>
        </a:defRPr>
      </a:lvl3pPr>
      <a:lvl4pPr algn="ctr" rtl="0" eaLnBrk="0" fontAlgn="base" hangingPunct="0">
        <a:spcBef>
          <a:spcPct val="0"/>
        </a:spcBef>
        <a:spcAft>
          <a:spcPct val="0"/>
        </a:spcAft>
        <a:defRPr sz="4267">
          <a:solidFill>
            <a:srgbClr val="FF0000"/>
          </a:solidFill>
          <a:latin typeface="Calibri" pitchFamily="34" charset="0"/>
        </a:defRPr>
      </a:lvl4pPr>
      <a:lvl5pPr algn="ctr" rtl="0" eaLnBrk="0" fontAlgn="base" hangingPunct="0">
        <a:spcBef>
          <a:spcPct val="0"/>
        </a:spcBef>
        <a:spcAft>
          <a:spcPct val="0"/>
        </a:spcAft>
        <a:defRPr sz="4267">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457189" indent="-457189" algn="l" rtl="0" eaLnBrk="0" fontAlgn="base" hangingPunct="0">
        <a:spcBef>
          <a:spcPct val="20000"/>
        </a:spcBef>
        <a:spcAft>
          <a:spcPct val="0"/>
        </a:spcAft>
        <a:buBlip>
          <a:blip r:embed="rId6"/>
        </a:buBlip>
        <a:defRPr sz="3733">
          <a:solidFill>
            <a:schemeClr val="tx1"/>
          </a:solidFill>
          <a:latin typeface="+mn-lt"/>
          <a:ea typeface="+mn-ea"/>
          <a:cs typeface="+mn-cs"/>
        </a:defRPr>
      </a:lvl1pPr>
      <a:lvl2pPr marL="990575" indent="-380990" algn="l" rtl="0" eaLnBrk="0" fontAlgn="base" hangingPunct="0">
        <a:spcBef>
          <a:spcPct val="20000"/>
        </a:spcBef>
        <a:spcAft>
          <a:spcPct val="0"/>
        </a:spcAft>
        <a:buClr>
          <a:srgbClr val="C00000"/>
        </a:buClr>
        <a:buFont typeface="Arial" panose="020B0604020202020204" pitchFamily="34" charset="0"/>
        <a:buChar char="•"/>
        <a:defRPr sz="3200">
          <a:solidFill>
            <a:schemeClr val="tx1"/>
          </a:solidFill>
          <a:latin typeface="+mn-lt"/>
        </a:defRPr>
      </a:lvl2pPr>
      <a:lvl3pPr marL="1523962"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3pPr>
      <a:lvl4pPr marL="2133547"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4pPr>
      <a:lvl5pPr marL="2743131" indent="-304792" algn="l" rtl="0" eaLnBrk="0" fontAlgn="base" hangingPunct="0">
        <a:spcBef>
          <a:spcPct val="20000"/>
        </a:spcBef>
        <a:spcAft>
          <a:spcPct val="0"/>
        </a:spcAft>
        <a:buFont typeface="Arial" panose="020B0604020202020204" pitchFamily="34" charset="0"/>
        <a:buChar char="»"/>
        <a:defRPr sz="2133">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hyperlink" Target="mailto:3GPP_TSG_RAN_WG5_EMEET_RF@LIST.ETSI.ORG" TargetMode="External"/><Relationship Id="rId2" Type="http://schemas.openxmlformats.org/officeDocument/2006/relationships/notesSlide" Target="../notesSlides/notesSlide5.xml"/><Relationship Id="rId1" Type="http://schemas.openxmlformats.org/officeDocument/2006/relationships/slideLayout" Target="../slideLayouts/slideLayout16.xml"/><Relationship Id="rId5" Type="http://schemas.openxmlformats.org/officeDocument/2006/relationships/hyperlink" Target="mailto:3GPP_TSG_RAN_WG5_FR2_MU@LIST.ETSI.ORG" TargetMode="External"/><Relationship Id="rId4" Type="http://schemas.openxmlformats.org/officeDocument/2006/relationships/hyperlink" Target="mailto:3GPP_TSG_RAN_WG5_EMEET@LIST.ETSI.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hyperlink" Target="http://www.3gpp.org/ftp/tsg_ran/WG5_Test_ex-T1/TSGR5_94_Electronic/Inbox/meeting_handling/" TargetMode="External"/><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RAN5#94-e RF </a:t>
            </a:r>
            <a:r>
              <a:rPr lang="en-US" sz="4800" b="1" i="1" kern="120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Opening Session DRAFT</a:t>
            </a:r>
            <a:br>
              <a:rPr lang="en-US" sz="5333"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br>
            <a:br>
              <a:rPr lang="en-US" sz="3733" dirty="0">
                <a:effectLst>
                  <a:outerShdw blurRad="38100" dist="38100" dir="2700000" algn="tl">
                    <a:srgbClr val="C0C0C0"/>
                  </a:outerShdw>
                </a:effectLst>
              </a:rPr>
            </a:br>
            <a:endParaRPr lang="en-GB" sz="3733" dirty="0">
              <a:solidFill>
                <a:schemeClr val="tx1"/>
              </a:solidFill>
              <a:effectLst>
                <a:outerShdw blurRad="38100" dist="38100" dir="2700000" algn="tl">
                  <a:srgbClr val="C0C0C0"/>
                </a:outerShdw>
              </a:effectLst>
            </a:endParaRPr>
          </a:p>
        </p:txBody>
      </p:sp>
      <p:sp>
        <p:nvSpPr>
          <p:cNvPr id="5123" name="Subtitle 6">
            <a:extLst>
              <a:ext uri="{FF2B5EF4-FFF2-40B4-BE49-F238E27FC236}">
                <a16:creationId xmlns:a16="http://schemas.microsoft.com/office/drawing/2014/main" id="{0F20AC93-2F97-4B57-8E6C-FC63ABDCAB1E}"/>
              </a:ext>
            </a:extLst>
          </p:cNvPr>
          <p:cNvSpPr>
            <a:spLocks noGrp="1"/>
          </p:cNvSpPr>
          <p:nvPr>
            <p:ph type="subTitle" idx="1"/>
          </p:nvPr>
        </p:nvSpPr>
        <p:spPr>
          <a:xfrm>
            <a:off x="3613152" y="3520017"/>
            <a:ext cx="6405033" cy="1752600"/>
          </a:xfrm>
        </p:spPr>
        <p:txBody>
          <a:bodyPr/>
          <a:lstStyle/>
          <a:p>
            <a:pPr>
              <a:lnSpc>
                <a:spcPct val="80000"/>
              </a:lnSpc>
              <a:defRPr/>
            </a:pPr>
            <a:endParaRPr lang="en-US" altLang="en-US" sz="3200" dirty="0">
              <a:effectLst>
                <a:outerShdw blurRad="38100" dist="38100" dir="2700000" algn="tl">
                  <a:srgbClr val="000000">
                    <a:alpha val="43137"/>
                  </a:srgbClr>
                </a:outerShdw>
              </a:effectLst>
              <a:latin typeface="Arial" panose="020B0604020202020204" pitchFamily="34" charset="0"/>
            </a:endParaRPr>
          </a:p>
          <a:p>
            <a:pPr>
              <a:lnSpc>
                <a:spcPct val="80000"/>
              </a:lnSpc>
              <a:defRPr/>
            </a:pPr>
            <a:r>
              <a:rPr lang="en-US" sz="2400" dirty="0">
                <a:effectLst>
                  <a:outerShdw blurRad="38100" dist="38100" dir="2700000" algn="tl">
                    <a:srgbClr val="C0C0C0"/>
                  </a:outerShdw>
                </a:effectLst>
              </a:rPr>
              <a:t>Pradeep Gowda</a:t>
            </a:r>
            <a:br>
              <a:rPr lang="en-US" sz="2400" dirty="0">
                <a:effectLst>
                  <a:outerShdw blurRad="38100" dist="38100" dir="2700000" algn="tl">
                    <a:srgbClr val="C0C0C0"/>
                  </a:outerShdw>
                </a:effectLst>
              </a:rPr>
            </a:br>
            <a:r>
              <a:rPr lang="en-US" sz="2400" dirty="0">
                <a:effectLst>
                  <a:outerShdw blurRad="38100" dist="38100" dir="2700000" algn="tl">
                    <a:srgbClr val="C0C0C0"/>
                  </a:outerShdw>
                </a:effectLst>
              </a:rPr>
              <a:t>RAN5 Vice Chair </a:t>
            </a:r>
            <a:br>
              <a:rPr lang="en-US" sz="2400" dirty="0">
                <a:effectLst>
                  <a:outerShdw blurRad="38100" dist="38100" dir="2700000" algn="tl">
                    <a:srgbClr val="C0C0C0"/>
                  </a:outerShdw>
                </a:effectLst>
              </a:rPr>
            </a:br>
            <a:r>
              <a:rPr lang="en-US" sz="2400" dirty="0">
                <a:effectLst>
                  <a:outerShdw blurRad="38100" dist="38100" dir="2700000" algn="tl">
                    <a:srgbClr val="C0C0C0"/>
                  </a:outerShdw>
                </a:effectLst>
              </a:rPr>
              <a:t>RF/RRM Subgroup convenor</a:t>
            </a:r>
            <a:br>
              <a:rPr lang="en-US" sz="2400" dirty="0"/>
            </a:br>
            <a:endParaRPr lang="en-GB" altLang="en-US" sz="2400" dirty="0">
              <a:ea typeface="MS PGothic" panose="020B0600070205080204" pitchFamily="34" charset="-128"/>
            </a:endParaRPr>
          </a:p>
        </p:txBody>
      </p:sp>
    </p:spTree>
    <p:extLst>
      <p:ext uri="{BB962C8B-B14F-4D97-AF65-F5344CB8AC3E}">
        <p14:creationId xmlns:p14="http://schemas.microsoft.com/office/powerpoint/2010/main" val="115687795"/>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a:noFill/>
        </p:spPr>
        <p:txBody>
          <a:bodyPr/>
          <a:lstStyle/>
          <a:p>
            <a:endParaRPr lang="en-US" sz="2000" dirty="0"/>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p:txBody>
      </p:sp>
      <p:sp>
        <p:nvSpPr>
          <p:cNvPr id="2" name="Titel 1"/>
          <p:cNvSpPr>
            <a:spLocks noGrp="1"/>
          </p:cNvSpPr>
          <p:nvPr>
            <p:ph type="title"/>
          </p:nvPr>
        </p:nvSpPr>
        <p:spPr>
          <a:xfrm>
            <a:off x="490009" y="125515"/>
            <a:ext cx="10972800" cy="415719"/>
          </a:xfrm>
        </p:spPr>
        <p:txBody>
          <a:bodyPr/>
          <a:lstStyle/>
          <a:p>
            <a:r>
              <a:rPr lang="en-US" sz="3600" dirty="0">
                <a:highlight>
                  <a:srgbClr val="FFFF00"/>
                </a:highlight>
              </a:rPr>
              <a:t>Incoming RF/RRM LS’s</a:t>
            </a:r>
            <a:endParaRPr lang="en-US" sz="3600" dirty="0">
              <a:highlight>
                <a:srgbClr val="FFFF00"/>
              </a:highlight>
              <a:cs typeface="ヒラギノ角ゴ Pro W3"/>
            </a:endParaRPr>
          </a:p>
        </p:txBody>
      </p:sp>
      <p:graphicFrame>
        <p:nvGraphicFramePr>
          <p:cNvPr id="4" name="Table 3">
            <a:extLst>
              <a:ext uri="{FF2B5EF4-FFF2-40B4-BE49-F238E27FC236}">
                <a16:creationId xmlns:a16="http://schemas.microsoft.com/office/drawing/2014/main" id="{8C3D5237-6113-4A80-A6DE-D0067B2198F4}"/>
              </a:ext>
            </a:extLst>
          </p:cNvPr>
          <p:cNvGraphicFramePr>
            <a:graphicFrameLocks noGrp="1"/>
          </p:cNvGraphicFramePr>
          <p:nvPr>
            <p:extLst>
              <p:ext uri="{D42A27DB-BD31-4B8C-83A1-F6EECF244321}">
                <p14:modId xmlns:p14="http://schemas.microsoft.com/office/powerpoint/2010/main" val="2778367803"/>
              </p:ext>
            </p:extLst>
          </p:nvPr>
        </p:nvGraphicFramePr>
        <p:xfrm>
          <a:off x="1417109" y="965413"/>
          <a:ext cx="6216873" cy="2106173"/>
        </p:xfrm>
        <a:graphic>
          <a:graphicData uri="http://schemas.openxmlformats.org/drawingml/2006/table">
            <a:tbl>
              <a:tblPr firstRow="1" firstCol="1" bandRow="1">
                <a:tableStyleId>{5C22544A-7EE6-4342-B048-85BDC9FD1C3A}</a:tableStyleId>
              </a:tblPr>
              <a:tblGrid>
                <a:gridCol w="1073666">
                  <a:extLst>
                    <a:ext uri="{9D8B030D-6E8A-4147-A177-3AD203B41FA5}">
                      <a16:colId xmlns:a16="http://schemas.microsoft.com/office/drawing/2014/main" val="1519126326"/>
                    </a:ext>
                  </a:extLst>
                </a:gridCol>
                <a:gridCol w="883177">
                  <a:extLst>
                    <a:ext uri="{9D8B030D-6E8A-4147-A177-3AD203B41FA5}">
                      <a16:colId xmlns:a16="http://schemas.microsoft.com/office/drawing/2014/main" val="4032540261"/>
                    </a:ext>
                  </a:extLst>
                </a:gridCol>
                <a:gridCol w="4260030">
                  <a:extLst>
                    <a:ext uri="{9D8B030D-6E8A-4147-A177-3AD203B41FA5}">
                      <a16:colId xmlns:a16="http://schemas.microsoft.com/office/drawing/2014/main" val="3102951224"/>
                    </a:ext>
                  </a:extLst>
                </a:gridCol>
              </a:tblGrid>
              <a:tr h="322567">
                <a:tc>
                  <a:txBody>
                    <a:bodyPr/>
                    <a:lstStyle/>
                    <a:p>
                      <a:pPr marL="0" marR="0" algn="ctr">
                        <a:spcBef>
                          <a:spcPts val="0"/>
                        </a:spcBef>
                        <a:spcAft>
                          <a:spcPts val="0"/>
                        </a:spcAft>
                      </a:pPr>
                      <a:r>
                        <a:rPr lang="en-US" sz="1050" dirty="0" err="1">
                          <a:effectLst/>
                        </a:rPr>
                        <a:t>Tdoc</a:t>
                      </a:r>
                      <a:r>
                        <a:rPr lang="en-US" sz="1050" dirty="0">
                          <a:effectLst/>
                        </a:rPr>
                        <a:t>  </a:t>
                      </a:r>
                      <a:endParaRPr lang="en-US"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rPr>
                        <a:t>AI</a:t>
                      </a:r>
                      <a:endParaRPr lang="en-US"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050" dirty="0">
                          <a:effectLst/>
                        </a:rPr>
                        <a:t>Incoming Liaison Statements</a:t>
                      </a:r>
                      <a:endParaRPr lang="en-US" sz="16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2927613231"/>
                  </a:ext>
                </a:extLst>
              </a:tr>
              <a:tr h="569236">
                <a:tc>
                  <a:txBody>
                    <a:bodyPr/>
                    <a:lstStyle/>
                    <a:p>
                      <a:pPr marL="0" marR="0">
                        <a:spcBef>
                          <a:spcPts val="0"/>
                        </a:spcBef>
                        <a:spcAft>
                          <a:spcPts val="0"/>
                        </a:spcAft>
                      </a:pPr>
                      <a:endParaRPr lang="en-US" sz="1050" kern="1200" dirty="0">
                        <a:solidFill>
                          <a:schemeClr val="dk1"/>
                        </a:solidFill>
                        <a:effectLst/>
                        <a:latin typeface="+mn-lt"/>
                        <a:ea typeface="+mn-ea"/>
                        <a:cs typeface="+mn-cs"/>
                      </a:endParaRPr>
                    </a:p>
                  </a:txBody>
                  <a:tcPr marL="68580" marR="68580" marT="0" marB="0" anchor="b"/>
                </a:tc>
                <a:tc>
                  <a:txBody>
                    <a:bodyPr/>
                    <a:lstStyle/>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382862244"/>
                  </a:ext>
                </a:extLst>
              </a:tr>
              <a:tr h="322567">
                <a:tc>
                  <a:txBody>
                    <a:bodyPr/>
                    <a:lstStyle/>
                    <a:p>
                      <a:pPr marL="0" marR="0">
                        <a:spcBef>
                          <a:spcPts val="0"/>
                        </a:spcBef>
                        <a:spcAft>
                          <a:spcPts val="0"/>
                        </a:spcAft>
                      </a:pPr>
                      <a:endParaRPr lang="en-US" sz="1050" kern="1200" dirty="0">
                        <a:solidFill>
                          <a:schemeClr val="dk1"/>
                        </a:solidFill>
                        <a:effectLst/>
                        <a:latin typeface="+mn-lt"/>
                        <a:ea typeface="+mn-ea"/>
                        <a:cs typeface="+mn-cs"/>
                      </a:endParaRPr>
                    </a:p>
                  </a:txBody>
                  <a:tcPr marL="68580" marR="68580" marT="0" marB="0" anchor="b"/>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endParaRPr lang="en-US" sz="11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813610"/>
                  </a:ext>
                </a:extLst>
              </a:tr>
              <a:tr h="569236">
                <a:tc>
                  <a:txBody>
                    <a:bodyPr/>
                    <a:lstStyle/>
                    <a:p>
                      <a:pPr marL="0" marR="0">
                        <a:spcBef>
                          <a:spcPts val="0"/>
                        </a:spcBef>
                        <a:spcAft>
                          <a:spcPts val="0"/>
                        </a:spcAft>
                      </a:pPr>
                      <a:endParaRPr lang="en-US" sz="1050" kern="1200" dirty="0">
                        <a:solidFill>
                          <a:schemeClr val="dk1"/>
                        </a:solidFill>
                        <a:effectLst/>
                        <a:latin typeface="+mn-lt"/>
                        <a:ea typeface="+mn-ea"/>
                        <a:cs typeface="+mn-cs"/>
                      </a:endParaRPr>
                    </a:p>
                  </a:txBody>
                  <a:tcPr marL="68580" marR="68580" marT="0" marB="0" anchor="b"/>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endParaRPr lang="en-US" sz="10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81816051"/>
                  </a:ext>
                </a:extLst>
              </a:tr>
              <a:tr h="322567">
                <a:tc>
                  <a:txBody>
                    <a:bodyPr/>
                    <a:lstStyle/>
                    <a:p>
                      <a:pPr marL="0" marR="0">
                        <a:spcBef>
                          <a:spcPts val="0"/>
                        </a:spcBef>
                        <a:spcAft>
                          <a:spcPts val="0"/>
                        </a:spcAft>
                      </a:pPr>
                      <a:endParaRPr lang="en-US" sz="1050" kern="1200" dirty="0">
                        <a:solidFill>
                          <a:schemeClr val="dk1"/>
                        </a:solidFill>
                        <a:effectLst/>
                        <a:latin typeface="+mn-lt"/>
                        <a:ea typeface="+mn-ea"/>
                        <a:cs typeface="+mn-cs"/>
                      </a:endParaRPr>
                    </a:p>
                  </a:txBody>
                  <a:tcPr marL="68580" marR="68580" marT="0" marB="0" anchor="b"/>
                </a:tc>
                <a:tc>
                  <a:txBody>
                    <a:bodyPr/>
                    <a:lstStyle/>
                    <a:p>
                      <a:pPr marL="0" marR="0">
                        <a:spcBef>
                          <a:spcPts val="0"/>
                        </a:spcBef>
                        <a:spcAft>
                          <a:spcPts val="0"/>
                        </a:spcAft>
                      </a:pPr>
                      <a:endParaRPr lang="en-US" sz="160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endParaRPr lang="en-US" sz="16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958592592"/>
                  </a:ext>
                </a:extLst>
              </a:tr>
            </a:tbl>
          </a:graphicData>
        </a:graphic>
      </p:graphicFrame>
    </p:spTree>
    <p:extLst>
      <p:ext uri="{BB962C8B-B14F-4D97-AF65-F5344CB8AC3E}">
        <p14:creationId xmlns:p14="http://schemas.microsoft.com/office/powerpoint/2010/main" val="354229735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Thank You !</a:t>
            </a:r>
            <a:br>
              <a:rPr lang="en-US" sz="3733" dirty="0">
                <a:effectLst>
                  <a:outerShdw blurRad="38100" dist="38100" dir="2700000" algn="tl">
                    <a:srgbClr val="C0C0C0"/>
                  </a:outerShdw>
                </a:effectLst>
              </a:rPr>
            </a:br>
            <a:endParaRPr lang="en-GB" sz="3733" dirty="0">
              <a:effectLst>
                <a:outerShdw blurRad="38100" dist="38100" dir="2700000" algn="tl">
                  <a:srgbClr val="C0C0C0"/>
                </a:outerShdw>
              </a:effectLst>
            </a:endParaRPr>
          </a:p>
        </p:txBody>
      </p:sp>
    </p:spTree>
    <p:extLst>
      <p:ext uri="{BB962C8B-B14F-4D97-AF65-F5344CB8AC3E}">
        <p14:creationId xmlns:p14="http://schemas.microsoft.com/office/powerpoint/2010/main" val="3058699436"/>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1221264"/>
            <a:ext cx="10972800" cy="4526392"/>
          </a:xfrm>
        </p:spPr>
        <p:txBody>
          <a:bodyPr/>
          <a:lstStyle/>
          <a:p>
            <a:r>
              <a:rPr lang="en-US" sz="2400" dirty="0">
                <a:cs typeface="ヒラギノ角ゴ Pro W3"/>
              </a:rPr>
              <a:t>Conference calls summary</a:t>
            </a:r>
          </a:p>
          <a:p>
            <a:r>
              <a:rPr lang="en-US" sz="2400" dirty="0">
                <a:cs typeface="ヒラギノ角ゴ Pro W3"/>
              </a:rPr>
              <a:t>RAN5#94-e RF Documents landscape</a:t>
            </a:r>
          </a:p>
          <a:p>
            <a:r>
              <a:rPr lang="en-US" sz="2400" dirty="0">
                <a:cs typeface="ヒラギノ角ゴ Pro W3"/>
              </a:rPr>
              <a:t>RAN5#94-e RF Document handling plan</a:t>
            </a:r>
          </a:p>
          <a:p>
            <a:r>
              <a:rPr lang="en-US" sz="2400" dirty="0"/>
              <a:t>Prior meeting(s) RF Action point update</a:t>
            </a:r>
          </a:p>
          <a:p>
            <a:r>
              <a:rPr lang="en-US" sz="2400" dirty="0"/>
              <a:t>Moderators for different topics</a:t>
            </a:r>
          </a:p>
          <a:p>
            <a:r>
              <a:rPr lang="en-US" sz="2400" dirty="0"/>
              <a:t>Incoming RF/RRM LS’s</a:t>
            </a:r>
            <a:endParaRPr lang="en-US" sz="2400" dirty="0">
              <a:cs typeface="ヒラギノ角ゴ Pro W3"/>
            </a:endParaRPr>
          </a:p>
        </p:txBody>
      </p:sp>
      <p:sp>
        <p:nvSpPr>
          <p:cNvPr id="2" name="Titel 1"/>
          <p:cNvSpPr>
            <a:spLocks noGrp="1"/>
          </p:cNvSpPr>
          <p:nvPr>
            <p:ph type="title"/>
          </p:nvPr>
        </p:nvSpPr>
        <p:spPr/>
        <p:txBody>
          <a:bodyPr/>
          <a:lstStyle/>
          <a:p>
            <a:r>
              <a:rPr lang="en-GB" dirty="0"/>
              <a:t>Agenda</a:t>
            </a:r>
            <a:endParaRPr lang="en-US" dirty="0"/>
          </a:p>
        </p:txBody>
      </p:sp>
    </p:spTree>
    <p:extLst>
      <p:ext uri="{BB962C8B-B14F-4D97-AF65-F5344CB8AC3E}">
        <p14:creationId xmlns:p14="http://schemas.microsoft.com/office/powerpoint/2010/main" val="12811737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762001"/>
            <a:ext cx="10972800" cy="5762624"/>
          </a:xfrm>
        </p:spPr>
        <p:txBody>
          <a:bodyPr/>
          <a:lstStyle/>
          <a:p>
            <a:r>
              <a:rPr lang="en-US" sz="2000" dirty="0">
                <a:cs typeface="ヒラギノ角ゴ Pro W3"/>
              </a:rPr>
              <a:t>Currently planned sessions </a:t>
            </a:r>
          </a:p>
          <a:p>
            <a:pPr marL="1066785" lvl="1" indent="-457200">
              <a:buFont typeface="+mj-lt"/>
              <a:buAutoNum type="arabicPeriod"/>
            </a:pPr>
            <a:r>
              <a:rPr lang="en-US" sz="1200" dirty="0"/>
              <a:t>Non-FR2 MU discussion papers and related CRs 22 Feb 13h – 15h UTC (5 – 7 PST)(Pradeep) (</a:t>
            </a:r>
            <a:r>
              <a:rPr lang="en-US" sz="1200" dirty="0" err="1"/>
              <a:t>Tohru</a:t>
            </a:r>
            <a:r>
              <a:rPr lang="en-US" sz="1200" dirty="0"/>
              <a:t> meeting id: RAN5#94e RF 2)</a:t>
            </a:r>
          </a:p>
          <a:p>
            <a:pPr marL="1066785" lvl="1" indent="-457200">
              <a:buFont typeface="+mj-lt"/>
              <a:buAutoNum type="arabicPeriod"/>
            </a:pPr>
            <a:r>
              <a:rPr lang="en-US" sz="1200" dirty="0"/>
              <a:t>FR2 MU session discussions 23 Feb 13h – 15h UTC (5 – 7 PST ) (Ron) (</a:t>
            </a:r>
            <a:r>
              <a:rPr lang="en-US" sz="1200" dirty="0" err="1"/>
              <a:t>Tohru</a:t>
            </a:r>
            <a:r>
              <a:rPr lang="en-US" sz="1200" dirty="0"/>
              <a:t> meeting id: RAN5#94e FR2 MU)</a:t>
            </a:r>
          </a:p>
          <a:p>
            <a:pPr marL="1066785" lvl="1" indent="-457200">
              <a:buFont typeface="+mj-lt"/>
              <a:buAutoNum type="arabicPeriod"/>
            </a:pPr>
            <a:r>
              <a:rPr lang="en-US" sz="1200" dirty="0"/>
              <a:t>FR2 MU session discussions 28 Feb 13h – 15h UTC (5 – 7 PST) (Ron) (</a:t>
            </a:r>
            <a:r>
              <a:rPr lang="en-US" sz="1200" dirty="0" err="1"/>
              <a:t>Tohru</a:t>
            </a:r>
            <a:r>
              <a:rPr lang="en-US" sz="1200" dirty="0"/>
              <a:t> meeting id: RAN5#94e FR2 MU)</a:t>
            </a:r>
          </a:p>
          <a:p>
            <a:pPr marL="1066785" lvl="1" indent="-457200">
              <a:buFont typeface="+mj-lt"/>
              <a:buAutoNum type="arabicPeriod"/>
            </a:pPr>
            <a:r>
              <a:rPr lang="en-US" sz="1200" dirty="0"/>
              <a:t>Concluding RF Discussion  2 Mar 13h – 15h UTC (5 – 7 PST) (Pradeep) (</a:t>
            </a:r>
            <a:r>
              <a:rPr lang="en-US" sz="1200" dirty="0" err="1"/>
              <a:t>Tohru</a:t>
            </a:r>
            <a:r>
              <a:rPr lang="en-US" sz="1200" dirty="0"/>
              <a:t> meeting id: RAN5#94e RF Close)</a:t>
            </a:r>
          </a:p>
          <a:p>
            <a:r>
              <a:rPr lang="en-GB" altLang="en-US" sz="2000" dirty="0"/>
              <a:t>Additional conference calls to be set up on an absolute need basis for specific topics (Convenors to decide and announce with 24-hours notice period)</a:t>
            </a:r>
          </a:p>
          <a:p>
            <a:pPr lvl="1"/>
            <a:r>
              <a:rPr lang="en-GB" altLang="en-US" sz="1200" dirty="0"/>
              <a:t>Open only to known contributors (not for the whole group)</a:t>
            </a:r>
          </a:p>
          <a:p>
            <a:pPr lvl="1"/>
            <a:r>
              <a:rPr lang="en-GB" altLang="en-US" sz="1200" dirty="0"/>
              <a:t>Calls recommended to be scheduled 13h-15h UTC  (5-7am PST)</a:t>
            </a:r>
          </a:p>
          <a:p>
            <a:pPr lvl="1"/>
            <a:r>
              <a:rPr lang="en-GB" altLang="en-US" sz="1200" dirty="0"/>
              <a:t>Recommended to be held during the first week of E-meeting</a:t>
            </a:r>
          </a:p>
          <a:p>
            <a:pPr lvl="1"/>
            <a:r>
              <a:rPr lang="en-GB" altLang="en-US" sz="1200" dirty="0"/>
              <a:t>MCC can be requested to set up GoToMeeting, if needed</a:t>
            </a:r>
          </a:p>
          <a:p>
            <a:endParaRPr lang="en-US" sz="1867" dirty="0">
              <a:cs typeface="ヒラギノ角ゴ Pro W3"/>
            </a:endParaRPr>
          </a:p>
          <a:p>
            <a:pPr lvl="1"/>
            <a:endParaRPr lang="en-US" sz="1867" dirty="0">
              <a:cs typeface="ヒラギノ角ゴ Pro W3"/>
            </a:endParaRPr>
          </a:p>
        </p:txBody>
      </p:sp>
      <p:sp>
        <p:nvSpPr>
          <p:cNvPr id="2" name="Titel 1"/>
          <p:cNvSpPr>
            <a:spLocks noGrp="1"/>
          </p:cNvSpPr>
          <p:nvPr>
            <p:ph type="title"/>
          </p:nvPr>
        </p:nvSpPr>
        <p:spPr>
          <a:xfrm>
            <a:off x="470959" y="257175"/>
            <a:ext cx="10972800" cy="415719"/>
          </a:xfrm>
        </p:spPr>
        <p:txBody>
          <a:bodyPr/>
          <a:lstStyle/>
          <a:p>
            <a:r>
              <a:rPr lang="en-GB" sz="4000" dirty="0"/>
              <a:t>Conference calls</a:t>
            </a:r>
            <a:endParaRPr lang="en-US" sz="4000" dirty="0"/>
          </a:p>
        </p:txBody>
      </p:sp>
    </p:spTree>
    <p:extLst>
      <p:ext uri="{BB962C8B-B14F-4D97-AF65-F5344CB8AC3E}">
        <p14:creationId xmlns:p14="http://schemas.microsoft.com/office/powerpoint/2010/main" val="5356154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762001"/>
            <a:ext cx="10972800" cy="5762624"/>
          </a:xfrm>
        </p:spPr>
        <p:txBody>
          <a:bodyPr/>
          <a:lstStyle/>
          <a:p>
            <a:r>
              <a:rPr lang="en-US" sz="2000" dirty="0">
                <a:cs typeface="ヒラギノ角ゴ Pro W3"/>
              </a:rPr>
              <a:t>~</a:t>
            </a:r>
            <a:r>
              <a:rPr lang="en-US" sz="2000" dirty="0">
                <a:highlight>
                  <a:srgbClr val="FFFF00"/>
                </a:highlight>
                <a:cs typeface="ヒラギノ角ゴ Pro W3"/>
              </a:rPr>
              <a:t>690</a:t>
            </a:r>
            <a:r>
              <a:rPr lang="en-US" sz="2000" dirty="0">
                <a:cs typeface="ヒラギノ角ゴ Pro W3"/>
              </a:rPr>
              <a:t> AI5.x t-docs across different WIC</a:t>
            </a:r>
          </a:p>
          <a:p>
            <a:pPr lvl="1" fontAlgn="ctr"/>
            <a:r>
              <a:rPr lang="en-US" sz="1600" dirty="0"/>
              <a:t>~</a:t>
            </a:r>
            <a:r>
              <a:rPr lang="en-US" sz="1600" dirty="0">
                <a:highlight>
                  <a:srgbClr val="FFFF00"/>
                </a:highlight>
              </a:rPr>
              <a:t>287</a:t>
            </a:r>
            <a:r>
              <a:rPr lang="en-US" sz="1600" dirty="0"/>
              <a:t> CR’s with 3GU Issues/Overlap</a:t>
            </a:r>
          </a:p>
          <a:p>
            <a:pPr lvl="1" fontAlgn="ctr"/>
            <a:r>
              <a:rPr lang="en-US" sz="1600" dirty="0">
                <a:highlight>
                  <a:srgbClr val="FFFF00"/>
                </a:highlight>
              </a:rPr>
              <a:t>Late </a:t>
            </a:r>
            <a:r>
              <a:rPr lang="en-US" sz="1600" dirty="0" err="1">
                <a:highlight>
                  <a:srgbClr val="FFFF00"/>
                </a:highlight>
              </a:rPr>
              <a:t>Tdocs</a:t>
            </a:r>
            <a:r>
              <a:rPr lang="en-US" sz="1600" dirty="0">
                <a:highlight>
                  <a:srgbClr val="FFFF00"/>
                </a:highlight>
              </a:rPr>
              <a:t> requests</a:t>
            </a:r>
            <a:endParaRPr lang="en-US" sz="1600" dirty="0"/>
          </a:p>
          <a:p>
            <a:pPr fontAlgn="ctr"/>
            <a:r>
              <a:rPr lang="en-US" sz="2000" dirty="0"/>
              <a:t>Authors to upload LATE t-docs by 22 Feb 16:00 UTC for the meeting to consider them for verdict.</a:t>
            </a:r>
          </a:p>
          <a:p>
            <a:pPr fontAlgn="ctr"/>
            <a:r>
              <a:rPr lang="en-US" sz="2000" dirty="0"/>
              <a:t>Delegates to provide the following via email to convener/secretary by 22 Feb 16:00 UTC</a:t>
            </a:r>
          </a:p>
          <a:p>
            <a:pPr lvl="1" fontAlgn="ctr"/>
            <a:r>
              <a:rPr lang="en-US" sz="1467" dirty="0"/>
              <a:t> </a:t>
            </a:r>
            <a:r>
              <a:rPr lang="en-US" sz="1600" dirty="0"/>
              <a:t>list of editorial CR’s</a:t>
            </a:r>
          </a:p>
          <a:p>
            <a:pPr lvl="1" fontAlgn="ctr"/>
            <a:r>
              <a:rPr lang="en-US" sz="1600" b="1" i="1" dirty="0"/>
              <a:t>discussion paper t-doc# </a:t>
            </a:r>
            <a:r>
              <a:rPr lang="en-US" sz="1600" dirty="0"/>
              <a:t>associated with </a:t>
            </a:r>
            <a:r>
              <a:rPr lang="en-US" sz="1600" b="1" i="1" dirty="0"/>
              <a:t>CR t-doc#</a:t>
            </a:r>
            <a:r>
              <a:rPr lang="en-US" sz="1600" dirty="0"/>
              <a:t>, </a:t>
            </a:r>
          </a:p>
          <a:p>
            <a:pPr lvl="1" fontAlgn="ctr"/>
            <a:r>
              <a:rPr lang="en-US" sz="1600" b="1" i="1" dirty="0"/>
              <a:t>test point analysis t-doc# </a:t>
            </a:r>
            <a:r>
              <a:rPr lang="en-US" sz="1600" dirty="0"/>
              <a:t>associated with </a:t>
            </a:r>
            <a:r>
              <a:rPr lang="en-US" sz="1600" b="1" dirty="0"/>
              <a:t>test case CR t-doc#</a:t>
            </a:r>
            <a:endParaRPr lang="en-US" sz="934" dirty="0">
              <a:ea typeface="+mn-ea"/>
            </a:endParaRPr>
          </a:p>
        </p:txBody>
      </p:sp>
      <p:sp>
        <p:nvSpPr>
          <p:cNvPr id="2" name="Titel 1"/>
          <p:cNvSpPr>
            <a:spLocks noGrp="1"/>
          </p:cNvSpPr>
          <p:nvPr>
            <p:ph type="title"/>
          </p:nvPr>
        </p:nvSpPr>
        <p:spPr>
          <a:xfrm>
            <a:off x="470959" y="257175"/>
            <a:ext cx="10972800" cy="415719"/>
          </a:xfrm>
        </p:spPr>
        <p:txBody>
          <a:bodyPr/>
          <a:lstStyle/>
          <a:p>
            <a:r>
              <a:rPr lang="en-US" sz="3600" dirty="0">
                <a:cs typeface="ヒラギノ角ゴ Pro W3"/>
              </a:rPr>
              <a:t>RAN5#94-e RF Documents landscape</a:t>
            </a:r>
            <a:endParaRPr lang="en-US" sz="3600" dirty="0"/>
          </a:p>
        </p:txBody>
      </p:sp>
    </p:spTree>
    <p:extLst>
      <p:ext uri="{BB962C8B-B14F-4D97-AF65-F5344CB8AC3E}">
        <p14:creationId xmlns:p14="http://schemas.microsoft.com/office/powerpoint/2010/main" val="8959057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800099"/>
            <a:ext cx="10972800" cy="5724525"/>
          </a:xfrm>
        </p:spPr>
        <p:txBody>
          <a:bodyPr/>
          <a:lstStyle/>
          <a:p>
            <a:r>
              <a:rPr lang="en-US" sz="2000" dirty="0">
                <a:cs typeface="ヒラギノ角ゴ Pro W3"/>
              </a:rPr>
              <a:t>Email exploders to be used for document discussions</a:t>
            </a:r>
          </a:p>
          <a:p>
            <a:pPr lvl="1"/>
            <a:r>
              <a:rPr lang="de-DE" sz="1600" dirty="0">
                <a:cs typeface="ヒラギノ角ゴ Pro W3"/>
              </a:rPr>
              <a:t>Use </a:t>
            </a:r>
            <a:r>
              <a:rPr lang="en-GB" sz="1600" dirty="0"/>
              <a:t>3GPP_TSG_RAN_WG5_EMEET_RF </a:t>
            </a:r>
            <a:r>
              <a:rPr lang="de-DE" sz="1600" dirty="0"/>
              <a:t> </a:t>
            </a:r>
            <a:r>
              <a:rPr lang="de-DE" sz="1600" dirty="0">
                <a:cs typeface="ヒラギノ角ゴ Pro W3"/>
                <a:hlinkClick r:id="rId3"/>
              </a:rPr>
              <a:t>3GPP_TSG_RAN_WG5_EMEET_RF@LIST.ETSI.ORG</a:t>
            </a:r>
            <a:r>
              <a:rPr lang="de-DE" sz="1600" dirty="0">
                <a:cs typeface="ヒラギノ角ゴ Pro W3"/>
              </a:rPr>
              <a:t> for all AI5.x related documents except the below</a:t>
            </a:r>
            <a:endParaRPr lang="en-US" sz="1600" dirty="0">
              <a:cs typeface="ヒラギノ角ゴ Pro W3"/>
            </a:endParaRPr>
          </a:p>
          <a:p>
            <a:pPr lvl="1"/>
            <a:r>
              <a:rPr lang="en-US" sz="1600" dirty="0">
                <a:cs typeface="ヒラギノ角ゴ Pro W3"/>
              </a:rPr>
              <a:t>Use </a:t>
            </a:r>
            <a:r>
              <a:rPr lang="en-GB" sz="1600" dirty="0"/>
              <a:t>3GPP_TSG_RAN_WG5_EMEET</a:t>
            </a:r>
            <a:r>
              <a:rPr lang="en-US" sz="1600" dirty="0"/>
              <a:t> </a:t>
            </a:r>
            <a:r>
              <a:rPr lang="en-US" sz="1600" dirty="0">
                <a:cs typeface="ヒラギノ角ゴ Pro W3"/>
                <a:hlinkClick r:id="rId4"/>
              </a:rPr>
              <a:t>3GPP_TSG_RAN_WG5_EMEET@LIST.ETSI.ORG</a:t>
            </a:r>
            <a:r>
              <a:rPr lang="en-US" sz="1600" dirty="0">
                <a:cs typeface="ヒラギノ角ゴ Pro W3"/>
              </a:rPr>
              <a:t> for</a:t>
            </a:r>
          </a:p>
          <a:p>
            <a:pPr lvl="3"/>
            <a:r>
              <a:rPr lang="en-GB" altLang="en-US" sz="1400" dirty="0"/>
              <a:t>joint AI documents</a:t>
            </a:r>
          </a:p>
          <a:p>
            <a:pPr lvl="3"/>
            <a:r>
              <a:rPr lang="da-DK" altLang="en-US" sz="1400" dirty="0"/>
              <a:t>for </a:t>
            </a:r>
            <a:r>
              <a:rPr lang="en-GB" altLang="en-US" sz="1400" dirty="0"/>
              <a:t>common topics (impact RF and SIG Group)</a:t>
            </a:r>
          </a:p>
          <a:p>
            <a:pPr lvl="3"/>
            <a:r>
              <a:rPr lang="en-US" altLang="en-US" sz="1400" dirty="0"/>
              <a:t>38.508-1 clauses 1 to 4, Annexes; 38.508-2; 38.509; 36.508, 36.509</a:t>
            </a:r>
            <a:endParaRPr lang="da-DK" altLang="en-US" sz="1400" dirty="0"/>
          </a:p>
          <a:p>
            <a:pPr lvl="1"/>
            <a:r>
              <a:rPr lang="en-US" altLang="en-US" sz="1600" dirty="0"/>
              <a:t>Use </a:t>
            </a:r>
            <a:r>
              <a:rPr lang="de-DE" altLang="en-US" sz="1600" dirty="0"/>
              <a:t>3GPP_TSG_RAN_WG5_FR2_MU </a:t>
            </a:r>
            <a:r>
              <a:rPr lang="de-DE" altLang="en-US" sz="1600" dirty="0">
                <a:hlinkClick r:id="rId5"/>
              </a:rPr>
              <a:t>3GPP_TSG_RAN_WG5_FR2_MU@LIST.ETSI.ORG</a:t>
            </a:r>
            <a:r>
              <a:rPr lang="de-DE" altLang="en-US" sz="1600" dirty="0"/>
              <a:t> for all FR2 MU (RF, RRM, DEMOD) related discussions</a:t>
            </a:r>
          </a:p>
          <a:p>
            <a:pPr lvl="3"/>
            <a:r>
              <a:rPr lang="en-US" sz="1400" dirty="0" err="1"/>
              <a:t>Tdoc</a:t>
            </a:r>
            <a:r>
              <a:rPr lang="en-US" sz="1400" dirty="0"/>
              <a:t> revision/final uploads shall be announced on </a:t>
            </a:r>
            <a:r>
              <a:rPr lang="de-DE" sz="1600" dirty="0">
                <a:cs typeface="ヒラギノ角ゴ Pro W3"/>
                <a:hlinkClick r:id="rId3"/>
              </a:rPr>
              <a:t>3GPP_TSG_RAN_WG5_EMEET_RF@LIST.ETSI.ORG </a:t>
            </a:r>
            <a:endParaRPr lang="en-US" altLang="en-US" sz="1600" dirty="0"/>
          </a:p>
          <a:p>
            <a:pPr lvl="1"/>
            <a:r>
              <a:rPr lang="en-US" altLang="en-US" sz="1600" dirty="0"/>
              <a:t>Email discussion to be suspended over the weekend– refer Slide #5 </a:t>
            </a:r>
            <a:r>
              <a:rPr lang="en-US" sz="1600" dirty="0"/>
              <a:t>of R5-220001</a:t>
            </a:r>
            <a:endParaRPr lang="en-US" altLang="en-US" sz="1600" dirty="0"/>
          </a:p>
          <a:p>
            <a:pPr lvl="1"/>
            <a:r>
              <a:rPr lang="en-US" sz="1600" dirty="0">
                <a:cs typeface="ヒラギノ角ゴ Pro W3"/>
              </a:rPr>
              <a:t>Don’t use RAN5 exploders for RAN5#94-e topics during meeting period.</a:t>
            </a:r>
          </a:p>
          <a:p>
            <a:pPr lvl="1"/>
            <a:endParaRPr lang="en-US" sz="1867" dirty="0"/>
          </a:p>
          <a:p>
            <a:endParaRPr lang="en-US" sz="2400" dirty="0">
              <a:cs typeface="ヒラギノ角ゴ Pro W3"/>
            </a:endParaRPr>
          </a:p>
          <a:p>
            <a:pPr lvl="2"/>
            <a:endParaRPr lang="en-US" sz="1334" dirty="0">
              <a:cs typeface="ヒラギノ角ゴ Pro W3"/>
            </a:endParaRPr>
          </a:p>
          <a:p>
            <a:pPr lvl="2"/>
            <a:endParaRPr lang="en-US" sz="1334" dirty="0">
              <a:cs typeface="ヒラギノ角ゴ Pro W3"/>
            </a:endParaRPr>
          </a:p>
          <a:p>
            <a:pPr lvl="1"/>
            <a:endParaRPr lang="en-US" sz="1867"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RAN5#94-e RF document handling plan</a:t>
            </a:r>
          </a:p>
        </p:txBody>
      </p:sp>
    </p:spTree>
    <p:extLst>
      <p:ext uri="{BB962C8B-B14F-4D97-AF65-F5344CB8AC3E}">
        <p14:creationId xmlns:p14="http://schemas.microsoft.com/office/powerpoint/2010/main" val="303273453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0009" y="669470"/>
            <a:ext cx="10972800" cy="5724525"/>
          </a:xfrm>
        </p:spPr>
        <p:txBody>
          <a:bodyPr/>
          <a:lstStyle/>
          <a:p>
            <a:pPr fontAlgn="ctr"/>
            <a:r>
              <a:rPr lang="en-US" sz="1800" dirty="0"/>
              <a:t>RAN4#102-e dependent RAN5 CR's plan for RAN5#94-e</a:t>
            </a:r>
          </a:p>
          <a:p>
            <a:pPr lvl="1"/>
            <a:r>
              <a:rPr lang="en-US" sz="1400" dirty="0"/>
              <a:t>RAN4 and RAN5 meetings run concurrently , with RAN4 meeting ending on Thu 3 March</a:t>
            </a:r>
          </a:p>
          <a:p>
            <a:pPr lvl="1"/>
            <a:r>
              <a:rPr lang="en-US" sz="1400" dirty="0"/>
              <a:t>Discussions on RAN5 CR and revisions shall be handled via email on </a:t>
            </a:r>
            <a:r>
              <a:rPr lang="en-GB" sz="1400" dirty="0"/>
              <a:t>RAN5#EMEET RF </a:t>
            </a:r>
            <a:r>
              <a:rPr lang="en-US" sz="1400" dirty="0"/>
              <a:t>reflector.</a:t>
            </a:r>
          </a:p>
          <a:p>
            <a:pPr lvl="1"/>
            <a:r>
              <a:rPr lang="en-US" sz="1400" dirty="0"/>
              <a:t>Author to provide convener /secretary the RAN4 CR/</a:t>
            </a:r>
            <a:r>
              <a:rPr lang="en-US" sz="1400" dirty="0" err="1"/>
              <a:t>draftCR</a:t>
            </a:r>
            <a:r>
              <a:rPr lang="en-US" sz="1400" dirty="0"/>
              <a:t>/BIG CR verdict as soon as it is available</a:t>
            </a:r>
          </a:p>
          <a:p>
            <a:pPr lvl="1"/>
            <a:r>
              <a:rPr lang="en-US" sz="1400" dirty="0"/>
              <a:t>Revisions of RAN5 CR , which has dependent RAN4 CR/</a:t>
            </a:r>
            <a:r>
              <a:rPr lang="en-US" sz="1400" dirty="0" err="1"/>
              <a:t>draftCR</a:t>
            </a:r>
            <a:r>
              <a:rPr lang="en-US" sz="1400" dirty="0"/>
              <a:t> verdict, shall be uploaded by t-doc revision deadline </a:t>
            </a:r>
            <a:r>
              <a:rPr lang="en-US" altLang="en-US" sz="1400" dirty="0"/>
              <a:t>Thu 3 Mar 16:00 UTC</a:t>
            </a:r>
            <a:r>
              <a:rPr lang="en-US" sz="1400" dirty="0"/>
              <a:t>, to be considered for RAN5 CR verdict.</a:t>
            </a:r>
          </a:p>
          <a:p>
            <a:pPr lvl="1"/>
            <a:r>
              <a:rPr lang="en-US" sz="1400" dirty="0"/>
              <a:t>If RAN4 CR/</a:t>
            </a:r>
            <a:r>
              <a:rPr lang="en-US" sz="1400" dirty="0" err="1"/>
              <a:t>draftCR</a:t>
            </a:r>
            <a:r>
              <a:rPr lang="en-US" sz="1400" dirty="0"/>
              <a:t> verdict is issued on Thursday (March 3rd), allowing time for revisions and discussions to be handled post RAN4 CR verdict ,the corresponding RAN5 CR verdict will be issued by Monday 7 March 16:00 UTC.</a:t>
            </a:r>
          </a:p>
          <a:p>
            <a:pPr lvl="2"/>
            <a:r>
              <a:rPr lang="en-US" sz="1200" dirty="0"/>
              <a:t>Deadline to upload final t-doc Monday 7 March 20:00 UTC</a:t>
            </a:r>
          </a:p>
          <a:p>
            <a:pPr lvl="1"/>
            <a:r>
              <a:rPr lang="en-US" altLang="zh-TW" sz="1400" dirty="0"/>
              <a:t>Any misalignment between RAN5 agreed CR(s) and RAN4 BIGCR(s) shall be alerted by authors directly to RAN5 leadership post meeting. Discussions and/or revisions will NOT be allowed on these misaligned CR’s, identified misaligned CRs will be requested to RAN to be withdrawn from RAN#95e CR plenary package not to be implemented in RAN5 spec.</a:t>
            </a:r>
            <a:endParaRPr lang="en-US" sz="1400" dirty="0"/>
          </a:p>
          <a:p>
            <a:pPr fontAlgn="ctr"/>
            <a:r>
              <a:rPr lang="en-US" sz="1800" dirty="0"/>
              <a:t>Guidelines to handle of TEI16_Test NR RF/RRM spec CR’s aligned to RP guidance(in RP-200931).</a:t>
            </a:r>
          </a:p>
          <a:p>
            <a:pPr lvl="1"/>
            <a:r>
              <a:rPr lang="en-US" sz="1400" dirty="0"/>
              <a:t>All CR contributions to TS38.521-3/TS38.508-2/TS38.521-1/TS38.522  under AI5.4.x (WIC </a:t>
            </a:r>
            <a:r>
              <a:rPr lang="en-US" sz="1400" dirty="0" err="1"/>
              <a:t>TEIx_Test</a:t>
            </a:r>
            <a:r>
              <a:rPr lang="en-US" sz="1400" dirty="0"/>
              <a:t>) shall be towards the list of tests in the WP endorsed in R5-206840, R5-217217</a:t>
            </a:r>
          </a:p>
          <a:p>
            <a:pPr marL="1219170" lvl="2" indent="0">
              <a:buNone/>
            </a:pPr>
            <a:r>
              <a:rPr lang="en-US" sz="1200" dirty="0"/>
              <a:t>- Maintenance WIC (</a:t>
            </a:r>
            <a:r>
              <a:rPr lang="en-US" sz="1200" dirty="0" err="1"/>
              <a:t>TEIx_Test</a:t>
            </a:r>
            <a:r>
              <a:rPr lang="en-US" sz="1200" dirty="0"/>
              <a:t>) shall not be used for any other NR RF/RRM/DEMOD Spec (TS/TR 38 series) CR’s . </a:t>
            </a:r>
          </a:p>
          <a:p>
            <a:pPr lvl="1"/>
            <a:r>
              <a:rPr lang="en-US" sz="1400" dirty="0"/>
              <a:t>Until ‘5G system with NR and LTE - 5GS_NR_LTE-UEConTest’ WI is completed , if any other NR RF/RRM/DEMOD specs are deemed necessary to be added under 5G NR maintenance agenda (under AI5.4.x)  ,proponents shall bring a justification discussion paper (not CR’s) indicating which NR spec needs to be added under 5G NR maintenance agenda and the background for it to be considered for AI inclusion in the following meeting.</a:t>
            </a:r>
            <a:endParaRPr lang="en-US" sz="1800" dirty="0"/>
          </a:p>
          <a:p>
            <a:pPr lvl="1"/>
            <a:endParaRPr lang="en-US" sz="1800" dirty="0"/>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RAN5#94-e RF document handling plan Cntd…</a:t>
            </a:r>
            <a:endParaRPr lang="en-US" sz="4000" dirty="0"/>
          </a:p>
        </p:txBody>
      </p:sp>
    </p:spTree>
    <p:extLst>
      <p:ext uri="{BB962C8B-B14F-4D97-AF65-F5344CB8AC3E}">
        <p14:creationId xmlns:p14="http://schemas.microsoft.com/office/powerpoint/2010/main" val="312871357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p:spPr>
        <p:txBody>
          <a:bodyPr/>
          <a:lstStyle/>
          <a:p>
            <a:r>
              <a:rPr lang="en-US" sz="2400" dirty="0"/>
              <a:t>T-doc discussions shall follow the guideline listed in Slide#7#8 of R5-220001</a:t>
            </a:r>
          </a:p>
          <a:p>
            <a:pPr lvl="1"/>
            <a:r>
              <a:rPr lang="en-US" sz="1800" dirty="0"/>
              <a:t>Any t-doc related discussions sent on reflector or over emails with convener/secretary copied will be marked as ‘DEFERRED’ in the MH.xls</a:t>
            </a:r>
          </a:p>
          <a:p>
            <a:pPr lvl="2">
              <a:buFont typeface="Wingdings" panose="05000000000000000000" pitchFamily="2" charset="2"/>
              <a:buChar char="ü"/>
            </a:pPr>
            <a:r>
              <a:rPr lang="en-US" sz="1400" dirty="0"/>
              <a:t>Periodically Convener/Secretary will ask for confirmation of DEFERRED CR’s to be P.AGREED allowing 24 hours for the verdict to be changed</a:t>
            </a:r>
          </a:p>
          <a:p>
            <a:pPr lvl="1"/>
            <a:r>
              <a:rPr lang="en-US" sz="1800" dirty="0"/>
              <a:t>Company/delegate can explicitly request Convener/Secretary to ‘flag’ a CR if after initial discussions with CR Author it is determined to be ‘flagged’ to handle the corrections. Such documents will be assigned ‘FLAGGED’ verdict in the MH.xls. </a:t>
            </a:r>
          </a:p>
          <a:p>
            <a:pPr lvl="2">
              <a:buFont typeface="Wingdings" panose="05000000000000000000" pitchFamily="2" charset="2"/>
              <a:buChar char="ü"/>
            </a:pPr>
            <a:r>
              <a:rPr lang="en-US" sz="1400" dirty="0"/>
              <a:t>Flag is cleared once a revision is uploaded by the author or author indicates company raising the flag agreed to clear FLAG without a revision.</a:t>
            </a:r>
          </a:p>
          <a:p>
            <a:r>
              <a:rPr lang="en-US" sz="2400" dirty="0"/>
              <a:t>FR2-MU/FR2-RRM TT/FR1 RRM TT tagged t-docs will be discussed/followed up by Ron/Jakub and verdict summary will be provided to Convener/Secretary periodically during the 2 weeks.</a:t>
            </a:r>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a:p>
            <a:pPr marL="0" indent="0">
              <a:buNone/>
            </a:pPr>
            <a:endParaRPr lang="en-US" sz="1334"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RAN5#94-e RF document handling plan Cntd…</a:t>
            </a:r>
            <a:endParaRPr lang="en-US" sz="3600" dirty="0"/>
          </a:p>
        </p:txBody>
      </p:sp>
    </p:spTree>
    <p:extLst>
      <p:ext uri="{BB962C8B-B14F-4D97-AF65-F5344CB8AC3E}">
        <p14:creationId xmlns:p14="http://schemas.microsoft.com/office/powerpoint/2010/main" val="36829852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a:noFill/>
        </p:spPr>
        <p:txBody>
          <a:bodyPr/>
          <a:lstStyle/>
          <a:p>
            <a:r>
              <a:rPr lang="en-US" sz="2000" dirty="0"/>
              <a:t>Documents NOT Deferred/ NOT Flagged or NOT commented by end of first week of e-meeting will be set to ‘P.AGREED’ (for CR’s)/’Noted’ (for documents)/’endorsed’(for </a:t>
            </a:r>
            <a:r>
              <a:rPr lang="en-US" sz="2000" dirty="0" err="1"/>
              <a:t>draftCR’s</a:t>
            </a:r>
            <a:r>
              <a:rPr lang="en-US" sz="2000" dirty="0"/>
              <a:t>) status in the RF</a:t>
            </a:r>
            <a:r>
              <a:rPr lang="en-US" sz="2000" dirty="0">
                <a:solidFill>
                  <a:srgbClr val="00B0F0"/>
                </a:solidFill>
              </a:rPr>
              <a:t> </a:t>
            </a:r>
            <a:r>
              <a:rPr lang="en-US" sz="2000" dirty="0"/>
              <a:t>MH.xls sent on 25 Feb </a:t>
            </a:r>
            <a:endParaRPr lang="en-US" sz="2000" baseline="30000" dirty="0"/>
          </a:p>
          <a:p>
            <a:pPr lvl="1"/>
            <a:r>
              <a:rPr lang="en-US" sz="1600" dirty="0"/>
              <a:t>P.AGREED/Noted/endorsed docs can be reopened for discussions during the 2nd week, by explicitly requesting the author (with convener/secretary in copy), providing clear justification for reopening the discussions. Such documents verdict will be set back to ‘DEFERRED’ for more discussions.</a:t>
            </a:r>
          </a:p>
          <a:p>
            <a:r>
              <a:rPr lang="en-US" sz="2000" dirty="0"/>
              <a:t>Post conclusion of discussions, revised t-docs will be assigned final t-docs on 3 March 16:00 UTC</a:t>
            </a:r>
            <a:endParaRPr lang="en-US" sz="1800" dirty="0"/>
          </a:p>
          <a:p>
            <a:r>
              <a:rPr lang="en-US" sz="2000" dirty="0"/>
              <a:t>All “final” t-docs are to be uploaded “after” final verdict is indicated in the RF meeting handling </a:t>
            </a:r>
            <a:r>
              <a:rPr lang="en-US" sz="2000" dirty="0" err="1"/>
              <a:t>xls</a:t>
            </a:r>
            <a:r>
              <a:rPr lang="en-US" sz="2000" dirty="0"/>
              <a:t>.</a:t>
            </a:r>
          </a:p>
          <a:p>
            <a:r>
              <a:rPr lang="en-US" sz="2000" dirty="0"/>
              <a:t>RF meeting handling </a:t>
            </a:r>
            <a:r>
              <a:rPr lang="en-US" sz="2000" dirty="0" err="1"/>
              <a:t>xls</a:t>
            </a:r>
            <a:r>
              <a:rPr lang="en-US" sz="2000" dirty="0"/>
              <a:t> will be uploaded into </a:t>
            </a:r>
            <a:r>
              <a:rPr lang="en-GB" sz="2000" dirty="0">
                <a:hlinkClick r:id="rId3">
                  <a:extLst>
                    <a:ext uri="{A12FA001-AC4F-418D-AE19-62706E023703}">
                      <ahyp:hlinkClr xmlns:ahyp="http://schemas.microsoft.com/office/drawing/2018/hyperlinkcolor" val="tx"/>
                    </a:ext>
                  </a:extLst>
                </a:hlinkClick>
              </a:rPr>
              <a:t>http://www.3gpp.org/ftp/tsg_ran/WG5_Test_ex-T1/TSGR5_94_Electronic/Inbox/meeting_handling/</a:t>
            </a:r>
            <a:r>
              <a:rPr lang="en-GB" sz="2000" dirty="0"/>
              <a:t> </a:t>
            </a:r>
            <a:r>
              <a:rPr lang="en-US" sz="2000" dirty="0"/>
              <a:t>with the updated status on each day(except Saturday/Sunday)</a:t>
            </a:r>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a:p>
            <a:pPr marL="0" indent="0">
              <a:buNone/>
            </a:pPr>
            <a:endParaRPr lang="en-US" sz="1334"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RAN5#94-e RF document handling plan Cntd…</a:t>
            </a:r>
            <a:endParaRPr lang="en-US" sz="3600" dirty="0"/>
          </a:p>
        </p:txBody>
      </p:sp>
    </p:spTree>
    <p:extLst>
      <p:ext uri="{BB962C8B-B14F-4D97-AF65-F5344CB8AC3E}">
        <p14:creationId xmlns:p14="http://schemas.microsoft.com/office/powerpoint/2010/main" val="1580024861"/>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a:noFill/>
        </p:spPr>
        <p:txBody>
          <a:bodyPr/>
          <a:lstStyle/>
          <a:p>
            <a:endParaRPr lang="en-US" sz="2000" dirty="0"/>
          </a:p>
          <a:p>
            <a:r>
              <a:rPr lang="en-US" sz="2400" dirty="0">
                <a:highlight>
                  <a:srgbClr val="FFFF00"/>
                </a:highlight>
              </a:rPr>
              <a:t>https://www.3gpp.org/ftp/tsg_ran/WG5_Test_ex-T1/TSGR5_91_Electronic/Inbox/meeting_handling/R5-212xxxx_Action_Points_RAN5%2391_RF_Start_v2.doc</a:t>
            </a:r>
            <a:endParaRPr lang="en-US" sz="1933" dirty="0">
              <a:highlight>
                <a:srgbClr val="FFFF00"/>
              </a:highlight>
            </a:endParaRPr>
          </a:p>
          <a:p>
            <a:pPr lvl="2">
              <a:buFont typeface="Wingdings" panose="05000000000000000000" pitchFamily="2" charset="2"/>
              <a:buChar char="ü"/>
            </a:pPr>
            <a:endParaRPr lang="en-US" sz="1400" dirty="0"/>
          </a:p>
        </p:txBody>
      </p:sp>
      <p:sp>
        <p:nvSpPr>
          <p:cNvPr id="2" name="Titel 1"/>
          <p:cNvSpPr>
            <a:spLocks noGrp="1"/>
          </p:cNvSpPr>
          <p:nvPr>
            <p:ph type="title"/>
          </p:nvPr>
        </p:nvSpPr>
        <p:spPr>
          <a:xfrm>
            <a:off x="490009" y="125515"/>
            <a:ext cx="10972800" cy="415719"/>
          </a:xfrm>
        </p:spPr>
        <p:txBody>
          <a:bodyPr/>
          <a:lstStyle/>
          <a:p>
            <a:r>
              <a:rPr lang="en-GB" sz="3600" dirty="0"/>
              <a:t>Prior meeting(s) RF Action point update</a:t>
            </a:r>
            <a:endParaRPr lang="en-US" sz="3600" dirty="0"/>
          </a:p>
        </p:txBody>
      </p:sp>
      <p:sp>
        <p:nvSpPr>
          <p:cNvPr id="4" name="Titel 1">
            <a:extLst>
              <a:ext uri="{FF2B5EF4-FFF2-40B4-BE49-F238E27FC236}">
                <a16:creationId xmlns:a16="http://schemas.microsoft.com/office/drawing/2014/main" id="{FB073205-D025-4206-8589-64691A024278}"/>
              </a:ext>
            </a:extLst>
          </p:cNvPr>
          <p:cNvSpPr txBox="1">
            <a:spLocks/>
          </p:cNvSpPr>
          <p:nvPr/>
        </p:nvSpPr>
        <p:spPr bwMode="auto">
          <a:xfrm>
            <a:off x="0" y="2823053"/>
            <a:ext cx="10972800" cy="41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267">
                <a:solidFill>
                  <a:srgbClr val="FF0000"/>
                </a:solidFill>
                <a:latin typeface="+mj-lt"/>
                <a:ea typeface="+mj-ea"/>
                <a:cs typeface="+mj-cs"/>
              </a:defRPr>
            </a:lvl1pPr>
            <a:lvl2pPr algn="ctr" rtl="0" eaLnBrk="0" fontAlgn="base" hangingPunct="0">
              <a:spcBef>
                <a:spcPct val="0"/>
              </a:spcBef>
              <a:spcAft>
                <a:spcPct val="0"/>
              </a:spcAft>
              <a:defRPr sz="4267">
                <a:solidFill>
                  <a:srgbClr val="FF0000"/>
                </a:solidFill>
                <a:latin typeface="Calibri" pitchFamily="34" charset="0"/>
              </a:defRPr>
            </a:lvl2pPr>
            <a:lvl3pPr algn="ctr" rtl="0" eaLnBrk="0" fontAlgn="base" hangingPunct="0">
              <a:spcBef>
                <a:spcPct val="0"/>
              </a:spcBef>
              <a:spcAft>
                <a:spcPct val="0"/>
              </a:spcAft>
              <a:defRPr sz="4267">
                <a:solidFill>
                  <a:srgbClr val="FF0000"/>
                </a:solidFill>
                <a:latin typeface="Calibri" pitchFamily="34" charset="0"/>
              </a:defRPr>
            </a:lvl3pPr>
            <a:lvl4pPr algn="ctr" rtl="0" eaLnBrk="0" fontAlgn="base" hangingPunct="0">
              <a:spcBef>
                <a:spcPct val="0"/>
              </a:spcBef>
              <a:spcAft>
                <a:spcPct val="0"/>
              </a:spcAft>
              <a:defRPr sz="4267">
                <a:solidFill>
                  <a:srgbClr val="FF0000"/>
                </a:solidFill>
                <a:latin typeface="Calibri" pitchFamily="34" charset="0"/>
              </a:defRPr>
            </a:lvl4pPr>
            <a:lvl5pPr algn="ctr" rtl="0" eaLnBrk="0" fontAlgn="base" hangingPunct="0">
              <a:spcBef>
                <a:spcPct val="0"/>
              </a:spcBef>
              <a:spcAft>
                <a:spcPct val="0"/>
              </a:spcAft>
              <a:defRPr sz="4267">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a:lstStyle>
          <a:p>
            <a:r>
              <a:rPr lang="en-GB" sz="3600" kern="0" dirty="0">
                <a:highlight>
                  <a:srgbClr val="FFFF00"/>
                </a:highlight>
              </a:rPr>
              <a:t>Moderators for different topics</a:t>
            </a:r>
            <a:endParaRPr lang="en-US" sz="3600" kern="0" dirty="0">
              <a:highlight>
                <a:srgbClr val="FFFF00"/>
              </a:highlight>
            </a:endParaRPr>
          </a:p>
        </p:txBody>
      </p:sp>
      <p:graphicFrame>
        <p:nvGraphicFramePr>
          <p:cNvPr id="5" name="Table 4">
            <a:extLst>
              <a:ext uri="{FF2B5EF4-FFF2-40B4-BE49-F238E27FC236}">
                <a16:creationId xmlns:a16="http://schemas.microsoft.com/office/drawing/2014/main" id="{1789DAD9-CBC4-4D7C-80E3-F915BA9510B9}"/>
              </a:ext>
            </a:extLst>
          </p:cNvPr>
          <p:cNvGraphicFramePr>
            <a:graphicFrameLocks noGrp="1"/>
          </p:cNvGraphicFramePr>
          <p:nvPr>
            <p:extLst>
              <p:ext uri="{D42A27DB-BD31-4B8C-83A1-F6EECF244321}">
                <p14:modId xmlns:p14="http://schemas.microsoft.com/office/powerpoint/2010/main" val="2059196516"/>
              </p:ext>
            </p:extLst>
          </p:nvPr>
        </p:nvGraphicFramePr>
        <p:xfrm>
          <a:off x="1191503" y="3375071"/>
          <a:ext cx="6216873" cy="2922078"/>
        </p:xfrm>
        <a:graphic>
          <a:graphicData uri="http://schemas.openxmlformats.org/drawingml/2006/table">
            <a:tbl>
              <a:tblPr firstRow="1" firstCol="1" bandRow="1">
                <a:tableStyleId>{5C22544A-7EE6-4342-B048-85BDC9FD1C3A}</a:tableStyleId>
              </a:tblPr>
              <a:tblGrid>
                <a:gridCol w="1799256">
                  <a:extLst>
                    <a:ext uri="{9D8B030D-6E8A-4147-A177-3AD203B41FA5}">
                      <a16:colId xmlns:a16="http://schemas.microsoft.com/office/drawing/2014/main" val="1519126326"/>
                    </a:ext>
                  </a:extLst>
                </a:gridCol>
                <a:gridCol w="1172755">
                  <a:extLst>
                    <a:ext uri="{9D8B030D-6E8A-4147-A177-3AD203B41FA5}">
                      <a16:colId xmlns:a16="http://schemas.microsoft.com/office/drawing/2014/main" val="4032540261"/>
                    </a:ext>
                  </a:extLst>
                </a:gridCol>
                <a:gridCol w="3244862">
                  <a:extLst>
                    <a:ext uri="{9D8B030D-6E8A-4147-A177-3AD203B41FA5}">
                      <a16:colId xmlns:a16="http://schemas.microsoft.com/office/drawing/2014/main" val="3102951224"/>
                    </a:ext>
                  </a:extLst>
                </a:gridCol>
              </a:tblGrid>
              <a:tr h="322567">
                <a:tc>
                  <a:txBody>
                    <a:bodyPr/>
                    <a:lstStyle/>
                    <a:p>
                      <a:pPr marL="0" marR="0" algn="ctr">
                        <a:spcBef>
                          <a:spcPts val="0"/>
                        </a:spcBef>
                        <a:spcAft>
                          <a:spcPts val="0"/>
                        </a:spcAft>
                      </a:pPr>
                      <a:r>
                        <a:rPr lang="en-US" sz="1050" dirty="0">
                          <a:effectLst/>
                        </a:rPr>
                        <a:t>T-doc(s)  </a:t>
                      </a:r>
                      <a:endParaRPr lang="en-US"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rPr>
                        <a:t>Doc tag</a:t>
                      </a:r>
                      <a:endParaRPr lang="en-US"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0"/>
                        </a:spcAft>
                      </a:pPr>
                      <a:r>
                        <a:rPr lang="en-US" sz="1050" dirty="0">
                          <a:effectLst/>
                        </a:rPr>
                        <a:t>Moderator </a:t>
                      </a:r>
                      <a:endParaRPr lang="en-US" sz="16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2927613231"/>
                  </a:ext>
                </a:extLst>
              </a:tr>
              <a:tr h="569236">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nchor="b"/>
                </a:tc>
                <a:tc>
                  <a:txBody>
                    <a:bodyPr/>
                    <a:lstStyle/>
                    <a:p>
                      <a:pPr marL="0" marR="0">
                        <a:spcBef>
                          <a:spcPts val="0"/>
                        </a:spcBef>
                        <a:spcAft>
                          <a:spcPts val="0"/>
                        </a:spcAft>
                      </a:pPr>
                      <a:endParaRPr lang="en-US" sz="8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1109814909"/>
                  </a:ext>
                </a:extLst>
              </a:tr>
              <a:tr h="569236">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nchor="b"/>
                </a:tc>
                <a:tc>
                  <a:txBody>
                    <a:bodyPr/>
                    <a:lstStyle/>
                    <a:p>
                      <a:pPr marL="0" marR="0">
                        <a:spcBef>
                          <a:spcPts val="0"/>
                        </a:spcBef>
                        <a:spcAft>
                          <a:spcPts val="0"/>
                        </a:spcAft>
                      </a:pPr>
                      <a:endParaRPr lang="en-US" sz="8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lgn="l" defTabSz="1219170" rtl="0" eaLnBrk="1" latinLnBrk="0" hangingPunct="1">
                        <a:spcBef>
                          <a:spcPts val="0"/>
                        </a:spcBef>
                        <a:spcAft>
                          <a:spcPts val="0"/>
                        </a:spcAft>
                      </a:pPr>
                      <a:endParaRPr lang="en-US" sz="900" b="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4051528066"/>
                  </a:ext>
                </a:extLst>
              </a:tr>
              <a:tr h="569236">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nchor="b"/>
                </a:tc>
                <a:tc>
                  <a:txBody>
                    <a:bodyPr/>
                    <a:lstStyle/>
                    <a:p>
                      <a:pPr marL="0" marR="0">
                        <a:spcBef>
                          <a:spcPts val="0"/>
                        </a:spcBef>
                        <a:spcAft>
                          <a:spcPts val="0"/>
                        </a:spcAft>
                      </a:pPr>
                      <a:endParaRPr lang="en-US" sz="800" dirty="0">
                        <a:effectLst/>
                        <a:latin typeface="Calibri" panose="020F0502020204030204" pitchFamily="34" charset="0"/>
                        <a:ea typeface="Calibri" panose="020F0502020204030204" pitchFamily="34" charset="0"/>
                      </a:endParaRPr>
                    </a:p>
                  </a:txBody>
                  <a:tcPr marL="68580" marR="68580" marT="0" marB="0"/>
                </a:tc>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1382862244"/>
                  </a:ext>
                </a:extLst>
              </a:tr>
              <a:tr h="322567">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nchor="b"/>
                </a:tc>
                <a:tc>
                  <a:txBody>
                    <a:bodyPr/>
                    <a:lstStyle/>
                    <a:p>
                      <a:pPr marL="0" marR="0" algn="l" defTabSz="1219170" rtl="0" eaLnBrk="1" latinLnBrk="0" hangingPunct="1">
                        <a:spcBef>
                          <a:spcPts val="0"/>
                        </a:spcBef>
                        <a:spcAft>
                          <a:spcPts val="0"/>
                        </a:spcAft>
                      </a:pPr>
                      <a:endParaRPr lang="en-US" sz="800" kern="1200" dirty="0">
                        <a:solidFill>
                          <a:schemeClr val="dk1"/>
                        </a:solidFill>
                        <a:effectLst/>
                        <a:latin typeface="Calibri" panose="020F0502020204030204" pitchFamily="34" charset="0"/>
                        <a:ea typeface="Calibri" panose="020F0502020204030204" pitchFamily="34" charset="0"/>
                        <a:cs typeface="+mn-cs"/>
                      </a:endParaRPr>
                    </a:p>
                  </a:txBody>
                  <a:tcPr marL="68580" marR="68580" marT="0" marB="0"/>
                </a:tc>
                <a:tc>
                  <a:txBody>
                    <a:bodyPr/>
                    <a:lstStyle/>
                    <a:p>
                      <a:pPr marL="0" marR="0">
                        <a:spcBef>
                          <a:spcPts val="0"/>
                        </a:spcBef>
                        <a:spcAft>
                          <a:spcPts val="0"/>
                        </a:spcAft>
                      </a:pPr>
                      <a:endParaRPr lang="en-US" sz="900" b="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1813610"/>
                  </a:ext>
                </a:extLst>
              </a:tr>
              <a:tr h="569236">
                <a:tc>
                  <a:txBody>
                    <a:bodyPr/>
                    <a:lstStyle/>
                    <a:p>
                      <a:pPr marL="0" marR="0" algn="l" defTabSz="1219170" rtl="0" eaLnBrk="1" latinLnBrk="0" hangingPunct="1">
                        <a:spcBef>
                          <a:spcPts val="0"/>
                        </a:spcBef>
                        <a:spcAft>
                          <a:spcPts val="0"/>
                        </a:spcAft>
                      </a:pPr>
                      <a:endParaRPr lang="en-US" sz="900" b="0" kern="1200" dirty="0">
                        <a:solidFill>
                          <a:schemeClr val="dk1"/>
                        </a:solidFill>
                        <a:effectLst/>
                        <a:latin typeface="+mn-lt"/>
                        <a:ea typeface="+mn-ea"/>
                        <a:cs typeface="+mn-cs"/>
                      </a:endParaRPr>
                    </a:p>
                  </a:txBody>
                  <a:tcPr marL="68580" marR="68580" marT="0" marB="0" anchor="b"/>
                </a:tc>
                <a:tc>
                  <a:txBody>
                    <a:bodyPr/>
                    <a:lstStyle/>
                    <a:p>
                      <a:pPr marL="0" marR="0" algn="l" defTabSz="1219170" rtl="0" eaLnBrk="1" latinLnBrk="0" hangingPunct="1">
                        <a:spcBef>
                          <a:spcPts val="0"/>
                        </a:spcBef>
                        <a:spcAft>
                          <a:spcPts val="0"/>
                        </a:spcAft>
                      </a:pPr>
                      <a:endParaRPr lang="en-US" sz="800" kern="1200" dirty="0">
                        <a:solidFill>
                          <a:schemeClr val="dk1"/>
                        </a:solidFill>
                        <a:effectLst/>
                        <a:latin typeface="Calibri" panose="020F0502020204030204" pitchFamily="34" charset="0"/>
                        <a:ea typeface="Calibri" panose="020F0502020204030204" pitchFamily="34" charset="0"/>
                        <a:cs typeface="+mn-cs"/>
                      </a:endParaRPr>
                    </a:p>
                  </a:txBody>
                  <a:tcPr marL="68580" marR="68580" marT="0" marB="0"/>
                </a:tc>
                <a:tc>
                  <a:txBody>
                    <a:bodyPr/>
                    <a:lstStyle/>
                    <a:p>
                      <a:pPr marL="0" marR="0" algn="l" defTabSz="1219170" rtl="0" eaLnBrk="1" latinLnBrk="0" hangingPunct="1">
                        <a:spcBef>
                          <a:spcPts val="0"/>
                        </a:spcBef>
                        <a:spcAft>
                          <a:spcPts val="0"/>
                        </a:spcAft>
                      </a:pPr>
                      <a:endParaRPr lang="en-US" sz="900" b="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281816051"/>
                  </a:ext>
                </a:extLst>
              </a:tr>
            </a:tbl>
          </a:graphicData>
        </a:graphic>
      </p:graphicFrame>
    </p:spTree>
    <p:extLst>
      <p:ext uri="{BB962C8B-B14F-4D97-AF65-F5344CB8AC3E}">
        <p14:creationId xmlns:p14="http://schemas.microsoft.com/office/powerpoint/2010/main" val="172853820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theme/theme1.xml><?xml version="1.0" encoding="utf-8"?>
<a:theme xmlns:a="http://schemas.openxmlformats.org/drawingml/2006/main" name="Nokia White Master with headline">
  <a:themeElements>
    <a:clrScheme name="Nokia April 2016">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0645AD"/>
      </a:hlink>
      <a:folHlink>
        <a:srgbClr val="0B0080"/>
      </a:folHlink>
    </a:clrScheme>
    <a:fontScheme name="Nokia Arial">
      <a:majorFont>
        <a:latin typeface="Arial"/>
        <a:ea typeface=""/>
        <a:cs typeface=""/>
      </a:majorFont>
      <a:minorFont>
        <a:latin typeface="Arial"/>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a:noFill/>
          <a:prstDash val="solid"/>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defRPr sz="1200" dirty="0" err="1" smtClean="0">
            <a:solidFill>
              <a:schemeClr val="tx2"/>
            </a:solidFill>
            <a:ea typeface="Nokia Pure Text Light" panose="020B04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defTabSz="360000">
          <a:spcAft>
            <a:spcPts val="600"/>
          </a:spcAft>
          <a:tabLst>
            <a:tab pos="360000" algn="l"/>
          </a:tabLst>
          <a:defRPr sz="1200" dirty="0" smtClean="0">
            <a:solidFill>
              <a:schemeClr val="tx2"/>
            </a:solidFill>
            <a:latin typeface="Arial" panose="020B0604020202020204" pitchFamily="34" charset="0"/>
            <a:ea typeface="Nokia Pure Text Light" panose="020B0403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Arial PowerPoint.potx" id="{0E061A61-7E57-432B-907A-AB1A22788084}" vid="{E3207492-1C8E-486E-90C1-42382B5C6009}"/>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30329</TotalTime>
  <Words>1403</Words>
  <Application>Microsoft Office PowerPoint</Application>
  <PresentationFormat>Widescreen</PresentationFormat>
  <Paragraphs>98</Paragraphs>
  <Slides>11</Slides>
  <Notes>11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Calibri</vt:lpstr>
      <vt:lpstr>Nokia Pure Headline Ultra Light</vt:lpstr>
      <vt:lpstr>Nokia Pure Text</vt:lpstr>
      <vt:lpstr>Nokia Pure Text Light</vt:lpstr>
      <vt:lpstr>Times New Roman</vt:lpstr>
      <vt:lpstr>Wingdings</vt:lpstr>
      <vt:lpstr>Nokia White Master with headline</vt:lpstr>
      <vt:lpstr>2_Office Theme</vt:lpstr>
      <vt:lpstr>   RAN5#94-e RF Opening Session DRAFT  </vt:lpstr>
      <vt:lpstr>Agenda</vt:lpstr>
      <vt:lpstr>Conference calls</vt:lpstr>
      <vt:lpstr>RAN5#94-e RF Documents landscape</vt:lpstr>
      <vt:lpstr>RAN5#94-e RF document handling plan</vt:lpstr>
      <vt:lpstr>RAN5#94-e RF document handling plan Cntd…</vt:lpstr>
      <vt:lpstr>RAN5#94-e RF document handling plan Cntd…</vt:lpstr>
      <vt:lpstr>RAN5#94-e RF document handling plan Cntd…</vt:lpstr>
      <vt:lpstr>Prior meeting(s) RF Action point update</vt:lpstr>
      <vt:lpstr>Incoming RF/RRM LS’s</vt:lpstr>
      <vt:lpstr>   Thank You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balazs.bertenyi@nokia.com</dc:creator>
  <cp:keywords>CTPClassification=CTP_NT</cp:keywords>
  <cp:lastModifiedBy>Pradeep Gowda</cp:lastModifiedBy>
  <cp:revision>636</cp:revision>
  <dcterms:created xsi:type="dcterms:W3CDTF">2018-05-24T11:49:12Z</dcterms:created>
  <dcterms:modified xsi:type="dcterms:W3CDTF">2022-01-21T18:09:53Z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a5af123f-c90f-447d-ba37-4428aae2e3d0</vt:lpwstr>
  </property>
  <property fmtid="{D5CDD505-2E9C-101B-9397-08002B2CF9AE}" pid="3" name="CTP_TimeStamp">
    <vt:lpwstr>2018-06-14 23:21:33Z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