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0" r:id="rId3"/>
    <p:sldId id="308" r:id="rId5"/>
    <p:sldId id="352" r:id="rId6"/>
    <p:sldId id="314" r:id="rId7"/>
    <p:sldId id="321" r:id="rId8"/>
    <p:sldId id="340" r:id="rId9"/>
    <p:sldId id="341" r:id="rId10"/>
    <p:sldId id="320" r:id="rId11"/>
    <p:sldId id="332" r:id="rId12"/>
    <p:sldId id="323" r:id="rId13"/>
    <p:sldId id="322" r:id="rId14"/>
    <p:sldId id="331" r:id="rId15"/>
    <p:sldId id="324" r:id="rId16"/>
    <p:sldId id="317" r:id="rId17"/>
    <p:sldId id="312" r:id="rId18"/>
    <p:sldId id="293" r:id="rId19"/>
  </p:sldIdLst>
  <p:sldSz cx="12190095" cy="6859270"/>
  <p:notesSz cx="6858000" cy="9144000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8330" indent="-1511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7930" indent="-3035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7530" indent="-4559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7130" indent="-60833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88" autoAdjust="0"/>
    <p:restoredTop sz="94103" autoAdjust="0"/>
  </p:normalViewPr>
  <p:slideViewPr>
    <p:cSldViewPr snapToGrid="0">
      <p:cViewPr varScale="1">
        <p:scale>
          <a:sx n="63" d="100"/>
          <a:sy n="63" d="100"/>
        </p:scale>
        <p:origin x="-581" y="-58"/>
      </p:cViewPr>
      <p:guideLst>
        <p:guide orient="horz" pos="2151"/>
        <p:guide pos="3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gs" Target="tags/tag17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C6BEBE5-1D2E-4BBB-B5B5-B5B0DDA0484F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3077" name="备注占位符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E9BCF5-12D1-4D51-BB26-20A5554EDFD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3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9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5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13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5122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endParaRPr lang="en-US" altLang="zh-CN" u="none" dirty="0" smtClean="0"/>
          </a:p>
        </p:txBody>
      </p:sp>
      <p:sp>
        <p:nvSpPr>
          <p:cNvPr id="512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1255B2E5-2FCE-436A-B4A8-B33C8ED88E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>
                <a:sym typeface="+mn-ea"/>
              </a:rPr>
              <a:t>additionalDMRS-DL-Alt</a:t>
            </a:r>
            <a:endParaRPr lang="en-US" altLang="en-US" smtClean="0"/>
          </a:p>
          <a:p>
            <a:r>
              <a:rPr lang="en-US" altLang="en-US" smtClean="0">
                <a:sym typeface="+mn-ea"/>
              </a:rPr>
              <a:t>rateMatchingLTE-CRS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mtClean="0"/>
              <a:t>User Equipment (UE) radio access capabilities</a:t>
            </a:r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ln>
            <a:solidFill>
              <a:srgbClr val="000000"/>
            </a:solidFill>
            <a:miter lim="800000"/>
          </a:ln>
        </p:spPr>
      </p:sp>
      <p:sp>
        <p:nvSpPr>
          <p:cNvPr id="7170" name="备注占位符 2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717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fld id="{36D1EDA7-33BC-41D6-89B0-BD236D92192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3802" y="1122622"/>
            <a:ext cx="9142810" cy="2388153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3802" y="3602871"/>
            <a:ext cx="9142810" cy="1656146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600" indent="0" algn="ctr">
              <a:buNone/>
              <a:defRPr sz="2700"/>
            </a:lvl2pPr>
            <a:lvl3pPr marL="1219200" indent="0" algn="ctr">
              <a:buNone/>
              <a:defRPr sz="2400"/>
            </a:lvl3pPr>
            <a:lvl4pPr marL="1828800" indent="0" algn="ctr">
              <a:buNone/>
              <a:defRPr sz="2100"/>
            </a:lvl4pPr>
            <a:lvl5pPr marL="2438400" indent="0" algn="ctr">
              <a:buNone/>
              <a:defRPr sz="2100"/>
            </a:lvl5pPr>
            <a:lvl6pPr marL="3048000" indent="0" algn="ctr">
              <a:buNone/>
              <a:defRPr sz="2100"/>
            </a:lvl6pPr>
            <a:lvl7pPr marL="3657600" indent="0" algn="ctr">
              <a:buNone/>
              <a:defRPr sz="2100"/>
            </a:lvl7pPr>
            <a:lvl8pPr marL="4267200" indent="0" algn="ctr">
              <a:buNone/>
              <a:defRPr sz="2100"/>
            </a:lvl8pPr>
            <a:lvl9pPr marL="4876800" indent="0" algn="ctr">
              <a:buNone/>
              <a:defRPr sz="2100"/>
            </a:lvl9pPr>
          </a:lstStyle>
          <a:p>
            <a:r>
              <a:rPr lang="zh-CN" altLang="en-US" noProof="1"/>
              <a:t>单击此处编辑母版副标题样式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29BB-4B58-48F0-8816-507D728BD8A0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E2109C-B8F2-45FB-BCEC-95E3A0D8993E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3766" y="365211"/>
            <a:ext cx="2628558" cy="5813184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093" y="365211"/>
            <a:ext cx="7733293" cy="5813184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6885C-24B6-4E1E-8492-16D36C584FA6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802C2-E10E-49A8-8A3E-31E7DD595A64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745" y="1710135"/>
            <a:ext cx="10514231" cy="2853398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745" y="4590528"/>
            <a:ext cx="10514231" cy="1500534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D7B6F-1070-41B6-A8A6-1C1D30145B6C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092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1398" y="1826048"/>
            <a:ext cx="5180926" cy="435234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7804F-C22F-4105-B851-BB69C5DFCE82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1" y="365210"/>
            <a:ext cx="10514231" cy="1325870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680" y="1681552"/>
            <a:ext cx="5157115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680" y="2505657"/>
            <a:ext cx="5157115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1403" y="1681552"/>
            <a:ext cx="5182513" cy="82410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1403" y="2505657"/>
            <a:ext cx="5182513" cy="368544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4E12-DEE3-41B9-AD38-8CF39C66016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21EFE-4BC2-495B-900A-501AA63EF991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DF91A-2561-4F59-AF99-6D7034613CDA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2518" y="987655"/>
            <a:ext cx="6171398" cy="4874754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37606-E014-4704-BCFA-F34B12E08119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685" y="457306"/>
            <a:ext cx="3931724" cy="160057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zh-CN" altLang="en-US" noProof="1"/>
              <a:t>单击此处编辑母版标题样式</a:t>
            </a:r>
            <a:endParaRPr 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2518" y="987655"/>
            <a:ext cx="6171398" cy="4874754"/>
          </a:xfrm>
        </p:spPr>
        <p:txBody>
          <a:bodyPr rtlCol="0">
            <a:normAutofit/>
          </a:bodyPr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8800" indent="0">
              <a:buNone/>
              <a:defRPr sz="2700"/>
            </a:lvl4pPr>
            <a:lvl5pPr marL="2438400" indent="0">
              <a:buNone/>
              <a:defRPr sz="2700"/>
            </a:lvl5pPr>
            <a:lvl6pPr marL="3048000" indent="0">
              <a:buNone/>
              <a:defRPr sz="2700"/>
            </a:lvl6pPr>
            <a:lvl7pPr marL="3657600" indent="0">
              <a:buNone/>
              <a:defRPr sz="2700"/>
            </a:lvl7pPr>
            <a:lvl8pPr marL="4267200" indent="0">
              <a:buNone/>
              <a:defRPr sz="2700"/>
            </a:lvl8pPr>
            <a:lvl9pPr marL="4876800" indent="0">
              <a:buNone/>
              <a:defRPr sz="2700"/>
            </a:lvl9pPr>
          </a:lstStyle>
          <a:p>
            <a:pPr lvl="0"/>
            <a:endParaRPr 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685" y="2057877"/>
            <a:ext cx="3931724" cy="3812471"/>
          </a:xfrm>
        </p:spPr>
        <p:txBody>
          <a:bodyPr/>
          <a:lstStyle>
            <a:lvl1pPr marL="0" indent="0">
              <a:buNone/>
              <a:defRPr sz="2100"/>
            </a:lvl1pPr>
            <a:lvl2pPr marL="609600" indent="0">
              <a:buNone/>
              <a:defRPr sz="1900"/>
            </a:lvl2pPr>
            <a:lvl3pPr marL="1219200" indent="0">
              <a:buNone/>
              <a:defRPr sz="1600"/>
            </a:lvl3pPr>
            <a:lvl4pPr marL="1828800" indent="0">
              <a:buNone/>
              <a:defRPr sz="1300"/>
            </a:lvl4pPr>
            <a:lvl5pPr marL="2438400" indent="0">
              <a:buNone/>
              <a:defRPr sz="1300"/>
            </a:lvl5pPr>
            <a:lvl6pPr marL="3048000" indent="0">
              <a:buNone/>
              <a:defRPr sz="1300"/>
            </a:lvl6pPr>
            <a:lvl7pPr marL="3657600" indent="0">
              <a:buNone/>
              <a:defRPr sz="1300"/>
            </a:lvl7pPr>
            <a:lvl8pPr marL="4267200" indent="0">
              <a:buNone/>
              <a:defRPr sz="1300"/>
            </a:lvl8pPr>
            <a:lvl9pPr marL="4876800" indent="0">
              <a:buNone/>
              <a:defRPr sz="13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5A0F-A7F1-4B44-83DC-2C3B4A18B875}" type="slidenum">
              <a:rPr lang="en-US" altLang="zh-CN"/>
            </a:fld>
            <a:endParaRPr lang="en-US" altLang="zh-CN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4013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838200" y="1825625"/>
            <a:ext cx="10514013" cy="4352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121917" tIns="60958" rIns="121917" bIns="60958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CE4BE257-38BD-4C44-A63E-50E8E80B7A5D}" type="datetimeFigureOut">
              <a:rPr lang="en-US" altLang="zh-CN"/>
            </a:fld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7938"/>
            <a:ext cx="4113213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ctr" eaLnBrk="1" hangingPunct="1">
              <a:defRPr sz="1600">
                <a:solidFill>
                  <a:srgbClr val="898989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013" y="6357938"/>
            <a:ext cx="2743200" cy="365125"/>
          </a:xfrm>
          <a:prstGeom prst="rect">
            <a:avLst/>
          </a:prstGeom>
        </p:spPr>
        <p:txBody>
          <a:bodyPr vert="horz" wrap="square" lIns="121917" tIns="60958" rIns="121917" bIns="60958" numCol="1" anchor="ctr" anchorCtr="0" compatLnSpc="1"/>
          <a:lstStyle>
            <a:lvl1pPr algn="r">
              <a:defRPr sz="16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129759E-47CE-4A4C-B3CD-32BD4A364F0F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5pPr>
      <a:lvl6pPr marL="6096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6pPr>
      <a:lvl7pPr marL="12192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7pPr>
      <a:lvl8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8pPr>
      <a:lvl9pPr marL="2438400" algn="l" rtl="0" fontAlgn="base">
        <a:lnSpc>
          <a:spcPct val="90000"/>
        </a:lnSpc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03530" indent="-303530" algn="l" rtl="0" eaLnBrk="0" fontAlgn="base" hangingPunct="0">
        <a:lnSpc>
          <a:spcPct val="90000"/>
        </a:lnSpc>
        <a:spcBef>
          <a:spcPts val="134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31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7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3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741930" indent="-303530" algn="l" rtl="0" eaLnBrk="0" fontAlgn="base" hangingPunct="0">
        <a:lnSpc>
          <a:spcPct val="90000"/>
        </a:lnSpc>
        <a:spcBef>
          <a:spcPts val="66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lnSpc>
          <a:spcPct val="90000"/>
        </a:lnSpc>
        <a:spcBef>
          <a:spcPts val="665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.xml"/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11.xml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3.x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1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image" Target="../media/image2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8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782638" y="1885950"/>
            <a:ext cx="10626725" cy="2337134"/>
          </a:xfrm>
        </p:spPr>
        <p:txBody>
          <a:bodyPr anchor="ctr"/>
          <a:lstStyle/>
          <a:p>
            <a:pPr eaLnBrk="1" hangingPunct="1">
              <a:lnSpc>
                <a:spcPts val="6280"/>
              </a:lnSpc>
              <a:defRPr/>
            </a:pPr>
            <a:r>
              <a:rPr lang="en-US" altLang="zh-CN" sz="2800" dirty="0" smtClean="0">
                <a:latin typeface="+mn-lt"/>
              </a:rPr>
              <a:t>Discussion </a:t>
            </a:r>
            <a:r>
              <a:rPr lang="en-US" altLang="zh-CN" sz="2800" dirty="0">
                <a:latin typeface="+mn-lt"/>
              </a:rPr>
              <a:t>on how to </a:t>
            </a:r>
            <a:r>
              <a:rPr lang="en-US" altLang="zh-CN" sz="2800" dirty="0" smtClean="0">
                <a:latin typeface="+mn-lt"/>
              </a:rPr>
              <a:t>handle Dynamic Spectrum Sharing (DSS) Conformance Testing for B34/n34 and B39/n39</a:t>
            </a:r>
            <a:endParaRPr lang="en-US" altLang="zh-CN" sz="2800" dirty="0">
              <a:latin typeface="+mn-lt"/>
            </a:endParaRPr>
          </a:p>
        </p:txBody>
      </p:sp>
      <p:sp>
        <p:nvSpPr>
          <p:cNvPr id="4098" name="副标题 2"/>
          <p:cNvSpPr>
            <a:spLocks noGrp="1" noChangeArrowheads="1"/>
          </p:cNvSpPr>
          <p:nvPr>
            <p:ph type="subTitle" idx="1"/>
          </p:nvPr>
        </p:nvSpPr>
        <p:spPr>
          <a:xfrm>
            <a:off x="215900" y="5227638"/>
            <a:ext cx="11703050" cy="1033462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altLang="zh-CN" sz="2800" dirty="0" smtClean="0"/>
              <a:t>CMCC, </a:t>
            </a:r>
            <a:r>
              <a:rPr lang="en-US" altLang="zh-CN" sz="2800" dirty="0" err="1" smtClean="0"/>
              <a:t>Huawei</a:t>
            </a:r>
            <a:r>
              <a:rPr lang="en-US" altLang="zh-CN" sz="2800" dirty="0" smtClean="0"/>
              <a:t>, </a:t>
            </a:r>
            <a:r>
              <a:rPr lang="en-US" altLang="zh-CN" sz="2800" dirty="0" err="1" smtClean="0"/>
              <a:t>Hisilicon</a:t>
            </a:r>
            <a:endParaRPr lang="en-US" altLang="zh-CN" sz="2800" dirty="0" smtClean="0"/>
          </a:p>
        </p:txBody>
      </p:sp>
      <p:sp>
        <p:nvSpPr>
          <p:cNvPr id="4099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3" name="Subtitle 4"/>
          <p:cNvSpPr txBox="1"/>
          <p:nvPr/>
        </p:nvSpPr>
        <p:spPr bwMode="auto">
          <a:xfrm>
            <a:off x="195263" y="88900"/>
            <a:ext cx="11757025" cy="11096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72000" tIns="0" rIns="72000" bIns="0" anchor="ctr"/>
          <a:lstStyle>
            <a:lvl1pPr marL="0" indent="0" algn="l" rtl="0" eaLnBrk="1" fontAlgn="base" hangingPunct="1">
              <a:lnSpc>
                <a:spcPct val="75000"/>
              </a:lnSpc>
              <a:spcBef>
                <a:spcPts val="0"/>
              </a:spcBef>
              <a:spcAft>
                <a:spcPct val="0"/>
              </a:spcAft>
              <a:buClr>
                <a:srgbClr val="00A9D4"/>
              </a:buClr>
              <a:buFont typeface="Arial" panose="020B0604020202020204" pitchFamily="34" charset="0"/>
              <a:buNone/>
              <a:defRPr sz="30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3400" indent="-1778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92175" indent="-17970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2CCE5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3pPr>
            <a:lvl4pPr marL="125285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-"/>
              <a:defRPr sz="2000">
                <a:solidFill>
                  <a:schemeClr val="tx1"/>
                </a:solidFill>
                <a:latin typeface="+mn-lt"/>
              </a:defRPr>
            </a:lvl4pPr>
            <a:lvl5pPr marL="16148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5pPr>
            <a:lvl6pPr marL="20720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6pPr>
            <a:lvl7pPr marL="25292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7pPr>
            <a:lvl8pPr marL="29864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8pPr>
            <a:lvl9pPr marL="3443605" indent="-18097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Ericsson Capital TT" pitchFamily="2" charset="0"/>
              <a:buChar char="›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3GPP TSG-RAN5 Meeting #</a:t>
            </a:r>
            <a:r>
              <a:rPr lang="en-US" altLang="en-GB" sz="2400" b="1" dirty="0" smtClean="0"/>
              <a:t>93</a:t>
            </a:r>
            <a:r>
              <a:rPr lang="en-GB" altLang="zh-CN" sz="2400" b="1" dirty="0" smtClean="0"/>
              <a:t>-e</a:t>
            </a:r>
            <a:r>
              <a:rPr lang="en-US" sz="2400" kern="0" dirty="0" smtClean="0"/>
              <a:t> 							 </a:t>
            </a:r>
            <a:r>
              <a:rPr lang="en-US" altLang="zh-CN" sz="2400" b="1" dirty="0" smtClean="0"/>
              <a:t>R5-21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XXXX</a:t>
            </a:r>
            <a:endParaRPr lang="en-US" altLang="zh-CN" sz="2400" b="1" dirty="0" smtClean="0"/>
          </a:p>
          <a:p>
            <a:pPr>
              <a:lnSpc>
                <a:spcPct val="100000"/>
              </a:lnSpc>
              <a:defRPr/>
            </a:pPr>
            <a:r>
              <a:rPr lang="en-GB" altLang="zh-CN" sz="2400" b="1" dirty="0" smtClean="0"/>
              <a:t>Electronic Meeting, </a:t>
            </a:r>
            <a:r>
              <a:rPr lang="en-US" altLang="en-GB" sz="2400" b="1" dirty="0" smtClean="0"/>
              <a:t>8</a:t>
            </a:r>
            <a:r>
              <a:rPr lang="en-GB" altLang="zh-CN" sz="2400" b="1" dirty="0" smtClean="0"/>
              <a:t> – </a:t>
            </a:r>
            <a:r>
              <a:rPr lang="en-US" altLang="en-GB" sz="2400" b="1" dirty="0" smtClean="0"/>
              <a:t>19</a:t>
            </a:r>
            <a:r>
              <a:rPr lang="en-GB" altLang="zh-CN" sz="2400" b="1" dirty="0" smtClean="0"/>
              <a:t> </a:t>
            </a:r>
            <a:r>
              <a:rPr lang="en-US" altLang="en-GB" sz="2400" b="1" dirty="0" smtClean="0"/>
              <a:t>November</a:t>
            </a:r>
            <a:r>
              <a:rPr lang="en-GB" altLang="zh-CN" sz="2400" b="1" dirty="0" smtClean="0"/>
              <a:t> 2021</a:t>
            </a:r>
            <a:endParaRPr lang="en-GB" altLang="zh-CN" sz="2400" b="1" dirty="0" smtClean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38.508-2</a:t>
            </a:r>
            <a:endParaRPr lang="en-US" altLang="zh-CN" sz="3200" b="1" dirty="0" smtClean="0"/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2835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9</a:t>
            </a:r>
            <a:r>
              <a:rPr lang="en-US" altLang="zh-CN" sz="2400" dirty="0" smtClean="0">
                <a:latin typeface="+mn-lt"/>
              </a:rPr>
              <a:t>: </a:t>
            </a:r>
            <a:endParaRPr lang="en-US" altLang="zh-CN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UE Physical Layer Baseline Implementation Capabilities “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pc_additionalDMRS_DL_Al</a:t>
            </a:r>
            <a:r>
              <a:rPr lang="en-US" sz="2400" dirty="0" smtClean="0">
                <a:latin typeface="+mn-lt"/>
              </a:rPr>
              <a:t>” captured as Rel-15 </a:t>
            </a:r>
            <a:r>
              <a:rPr lang="en-US" sz="2400" b="1" dirty="0" smtClean="0">
                <a:solidFill>
                  <a:srgbClr val="0000FF"/>
                </a:solidFill>
                <a:latin typeface="+mn-lt"/>
              </a:rPr>
              <a:t>optional</a:t>
            </a:r>
            <a:r>
              <a:rPr lang="en-US" sz="2400" dirty="0" smtClean="0">
                <a:latin typeface="+mn-lt"/>
              </a:rPr>
              <a:t> capability. 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“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pc_rateMatchingLTE_CRS</a:t>
            </a:r>
            <a:r>
              <a:rPr lang="en-US" sz="2400" dirty="0" smtClean="0">
                <a:latin typeface="+mn-lt"/>
                <a:sym typeface="+mn-ea"/>
              </a:rPr>
              <a:t>” captured as Rel-15 </a:t>
            </a:r>
            <a:r>
              <a:rPr lang="en-US" sz="2400" b="1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</a:rPr>
              <a:t>capability.</a:t>
            </a:r>
            <a:endParaRPr lang="en-US" sz="2400" dirty="0" smtClean="0">
              <a:latin typeface="+mn-lt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In TS 38.508-2, there are no </a:t>
            </a:r>
            <a:r>
              <a:rPr lang="en-US" sz="2400" dirty="0" smtClean="0">
                <a:latin typeface="+mn-lt"/>
                <a:sym typeface="+mn-ea"/>
              </a:rPr>
              <a:t>UE Physical Layer Baseline Implementation Capabilities  for “</a:t>
            </a:r>
            <a:r>
              <a:rPr lang="en-US" sz="2400" strike="sngStrike" dirty="0" smtClean="0">
                <a:solidFill>
                  <a:srgbClr val="0000FF"/>
                </a:solidFill>
                <a:uFillTx/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”.</a:t>
            </a:r>
            <a:endParaRPr lang="en-US" sz="2400" dirty="0" smtClean="0">
              <a:latin typeface="+mn-lt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2325370" y="3615690"/>
            <a:ext cx="7576185" cy="3016250"/>
            <a:chOff x="3662" y="5101"/>
            <a:chExt cx="11690" cy="4667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662" y="5101"/>
              <a:ext cx="11690" cy="2740"/>
            </a:xfrm>
            <a:prstGeom prst="rect">
              <a:avLst/>
            </a:prstGeom>
          </p:spPr>
        </p:pic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700" y="7808"/>
              <a:ext cx="11630" cy="750"/>
            </a:xfrm>
            <a:prstGeom prst="rect">
              <a:avLst/>
            </a:prstGeom>
          </p:spPr>
        </p:pic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689" y="8558"/>
              <a:ext cx="11640" cy="1210"/>
            </a:xfrm>
            <a:prstGeom prst="rect">
              <a:avLst/>
            </a:prstGeom>
          </p:spPr>
        </p:pic>
      </p:grpSp>
    </p:spTree>
    <p:custDataLst>
      <p:tags r:id="rId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99485" y="4723765"/>
            <a:ext cx="4398645" cy="15614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0610" y="2125980"/>
            <a:ext cx="6962140" cy="15519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38.521-1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-635" y="728345"/>
            <a:ext cx="12178030" cy="837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10</a:t>
            </a:r>
            <a:r>
              <a:rPr lang="en-US" altLang="zh-CN" sz="2400" dirty="0" smtClean="0">
                <a:latin typeface="+mn-lt"/>
              </a:rPr>
              <a:t>: In TS 38.101-1,  for the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”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</a:rPr>
              <a:t> directly impacted requirement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“6.4.1 Frequency Error”</a:t>
            </a:r>
            <a:r>
              <a:rPr lang="en-US" altLang="zh-CN" sz="2400" dirty="0" smtClean="0">
                <a:latin typeface="+mn-lt"/>
              </a:rPr>
              <a:t>, there is no limits to the value of “frequencyShift7p5khz” </a:t>
            </a:r>
            <a:r>
              <a:rPr lang="en-US" sz="2400" dirty="0" smtClean="0">
                <a:latin typeface="+mn-lt"/>
              </a:rPr>
              <a:t>which can be interpreted as 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requirement “6.4.1 Frequency Error” apply to both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frequencyShift7p5khz=Not present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 and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”</a:t>
            </a:r>
            <a:r>
              <a:rPr lang="en-US" sz="2400" dirty="0" smtClean="0">
                <a:latin typeface="+mn-lt"/>
              </a:rPr>
              <a:t>. 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-635" y="3679190"/>
            <a:ext cx="12178030" cy="1372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</a:t>
            </a:r>
            <a:r>
              <a:rPr lang="en-US" altLang="zh-CN" sz="2400" b="1" dirty="0" smtClean="0">
                <a:latin typeface="+mn-lt"/>
              </a:rPr>
              <a:t>Observation 11</a:t>
            </a:r>
            <a:r>
              <a:rPr lang="en-US" altLang="zh-CN" sz="2400" dirty="0" smtClean="0">
                <a:latin typeface="+mn-lt"/>
              </a:rPr>
              <a:t>: A</a:t>
            </a:r>
            <a:r>
              <a:rPr lang="en-US" sz="2400" dirty="0" smtClean="0">
                <a:latin typeface="+mn-lt"/>
                <a:sym typeface="+mn-ea"/>
              </a:rPr>
              <a:t>s per </a:t>
            </a:r>
            <a:r>
              <a:rPr lang="en-US" altLang="zh-CN" sz="2400" dirty="0" smtClean="0">
                <a:latin typeface="+mn-lt"/>
                <a:sym typeface="+mn-ea"/>
              </a:rPr>
              <a:t>Table 4.6.3-61 and Table 4.6.3-62 in TS 38.508-1, </a:t>
            </a:r>
            <a:r>
              <a:rPr lang="en-US" altLang="zh-CN" sz="2400" dirty="0" smtClean="0">
                <a:latin typeface="+mn-lt"/>
              </a:rPr>
              <a:t>only </a:t>
            </a:r>
            <a:r>
              <a:rPr lang="en-US" sz="2400" dirty="0" smtClean="0">
                <a:latin typeface="+mn-lt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</a:rPr>
              <a:t>frequencyShift7p5khz=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400" dirty="0" smtClean="0">
                <a:latin typeface="+mn-lt"/>
              </a:rPr>
              <a:t>” has been covered in </a:t>
            </a:r>
            <a:r>
              <a:rPr lang="en-US" altLang="zh-CN" sz="2400" dirty="0" smtClean="0">
                <a:latin typeface="+mn-lt"/>
                <a:sym typeface="+mn-ea"/>
              </a:rPr>
              <a:t>the corresponding TC “6.4.1 Frequency Error” in TS 38.521-1</a:t>
            </a:r>
            <a:r>
              <a:rPr lang="en-US" altLang="zh-CN" sz="2400" dirty="0" smtClean="0"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so far</a:t>
            </a:r>
            <a:r>
              <a:rPr lang="en-US" altLang="zh-CN" sz="2400" dirty="0" smtClean="0">
                <a:latin typeface="+mn-lt"/>
                <a:sym typeface="+mn-ea"/>
              </a:rPr>
              <a:t>, and</a:t>
            </a:r>
            <a:r>
              <a:rPr lang="en-US" altLang="zh-CN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latin typeface="+mn-lt"/>
                <a:sym typeface="+mn-ea"/>
              </a:rPr>
              <a:t>” has NOT been covered </a:t>
            </a:r>
            <a:r>
              <a:rPr lang="en-US" altLang="zh-CN" sz="2400" dirty="0" smtClean="0">
                <a:latin typeface="+mn-lt"/>
                <a:sym typeface="+mn-ea"/>
              </a:rPr>
              <a:t>yet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latin typeface="+mn-lt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-1270" y="6291580"/>
            <a:ext cx="12191365" cy="4502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8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sym typeface="+mn-ea"/>
              </a:rPr>
              <a:t> Proposal 2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frequencyShift7p5khz=true</a:t>
            </a:r>
            <a:r>
              <a:rPr lang="en-US" sz="2400" dirty="0" smtClean="0">
                <a:latin typeface="+mn-lt"/>
                <a:sym typeface="+mn-ea"/>
              </a:rPr>
              <a:t>” should be covered by </a:t>
            </a:r>
            <a:r>
              <a:rPr lang="en-US" sz="2400" dirty="0" smtClean="0">
                <a:latin typeface="+mn-lt"/>
                <a:sym typeface="+mn-ea"/>
              </a:rPr>
              <a:t>TC </a:t>
            </a:r>
            <a:r>
              <a:rPr lang="en-US" altLang="zh-CN" sz="2400" dirty="0" smtClean="0">
                <a:latin typeface="+mn-lt"/>
                <a:sym typeface="+mn-ea"/>
              </a:rPr>
              <a:t>“Frequency Error”</a:t>
            </a:r>
            <a:r>
              <a:rPr lang="en-US" sz="2400" dirty="0" smtClean="0">
                <a:latin typeface="+mn-lt"/>
                <a:sym typeface="+mn-ea"/>
              </a:rPr>
              <a:t> also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38.521-4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940435"/>
            <a:ext cx="12332335" cy="15855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</a:t>
            </a:r>
            <a:r>
              <a:rPr lang="en-US" altLang="zh-CN" sz="2400" dirty="0" smtClean="0">
                <a:latin typeface="+mn-lt"/>
                <a:sym typeface="+mn-ea"/>
              </a:rPr>
              <a:t>38.521-4-90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test case for TDD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TDD/5.2.2.2.4 2Rx TDD FR1 PDSCH mapping Type A and LTE-NR coexistence performance</a:t>
            </a:r>
            <a:endParaRPr lang="en-US" altLang="zh-CN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5.2.2.2.4.0	Minimum conformance requirements</a:t>
            </a:r>
            <a:endParaRPr lang="en-US" sz="1800" dirty="0" smtClean="0">
              <a:latin typeface="+mn-lt"/>
            </a:endParaRPr>
          </a:p>
          <a:p>
            <a:pPr marL="1200150" lvl="1" indent="-285750" eaLnBrk="1" latinLnBrk="0" hangingPunct="1">
              <a:lnSpc>
                <a:spcPts val="2400"/>
              </a:lnSpc>
              <a:buFont typeface="Wingdings" panose="05000000000000000000" charset="0"/>
              <a:buChar char="Ø"/>
            </a:pPr>
            <a:r>
              <a:rPr lang="en-US" sz="1800" dirty="0" smtClean="0">
                <a:latin typeface="+mn-lt"/>
              </a:rPr>
              <a:t>5.2.2.2.4_1	2Rx TDD FR1 PDSCH Mapping Type A and LTE-NR coexistence performance - 4x2 MIMO with baseline receiver for both SA and NSA</a:t>
            </a:r>
            <a:endParaRPr lang="en-US" sz="1800" dirty="0" smtClean="0">
              <a:latin typeface="+mn-lt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1475" y="2871470"/>
            <a:ext cx="5678170" cy="33064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" name="内容占位符 2"/>
          <p:cNvSpPr>
            <a:spLocks noGrp="1" noChangeArrowheads="1"/>
          </p:cNvSpPr>
          <p:nvPr/>
        </p:nvSpPr>
        <p:spPr bwMode="auto">
          <a:xfrm>
            <a:off x="6130925" y="3018155"/>
            <a:ext cx="5908675" cy="31597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12</a:t>
            </a:r>
            <a:r>
              <a:rPr lang="en-US" sz="2400" dirty="0" smtClean="0">
                <a:latin typeface="+mn-lt"/>
                <a:sym typeface="+mn-ea"/>
              </a:rPr>
              <a:t>: The feature of “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TDD NR UL transmission with a 7.5kHz shift to the LTE raster</a:t>
            </a:r>
            <a:r>
              <a:rPr lang="en-US" sz="2400" dirty="0" smtClean="0">
                <a:latin typeface="+mn-lt"/>
                <a:sym typeface="+mn-ea"/>
              </a:rPr>
              <a:t>” can be tested as mandaroty requirement since </a:t>
            </a:r>
            <a:r>
              <a:rPr lang="en-US" sz="2400" dirty="0" smtClean="0">
                <a:latin typeface="+mn-lt"/>
                <a:sym typeface="+mn-ea"/>
              </a:rPr>
              <a:t>Rel-16 by TC 5.2.2.2.4_1 of TS 38.521-4.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224790" y="5841365"/>
            <a:ext cx="11724640" cy="946785"/>
            <a:chOff x="895" y="9554"/>
            <a:chExt cx="15683" cy="11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895" y="9554"/>
              <a:ext cx="15670" cy="79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8" y="10304"/>
              <a:ext cx="15680" cy="44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RAN5 TS 38.522</a:t>
            </a:r>
            <a:endParaRPr lang="en-US" altLang="zh-CN" sz="3200" b="1" dirty="0" smtClean="0"/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763905"/>
            <a:ext cx="12332335" cy="4146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38.522-h20 (2021-09), there is demod TC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</a:rPr>
              <a:t>” for TDD with 7.5kHz shift as below</a:t>
            </a:r>
            <a:endParaRPr lang="en-US" sz="1800" dirty="0" smtClean="0">
              <a:latin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1440" y="3236595"/>
            <a:ext cx="11841480" cy="614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“</a:t>
            </a:r>
            <a:r>
              <a:rPr lang="zh-CN" altLang="en-US">
                <a:solidFill>
                  <a:srgbClr val="0000FF"/>
                </a:solidFill>
              </a:rPr>
              <a:t>C016y</a:t>
            </a:r>
            <a:r>
              <a:rPr lang="en-US" altLang="zh-CN"/>
              <a:t>” can be interpreted as &gt;&gt;&gt; </a:t>
            </a:r>
            <a:r>
              <a:rPr lang="zh-CN" altLang="en-US" sz="1600"/>
              <a:t>IF </a:t>
            </a:r>
            <a:r>
              <a:rPr lang="en-US" altLang="zh-CN" sz="1600">
                <a:solidFill>
                  <a:srgbClr val="0000FF"/>
                </a:solidFill>
              </a:rPr>
              <a:t>NR TDD</a:t>
            </a:r>
            <a:r>
              <a:rPr lang="zh-CN" altLang="en-US" sz="1600"/>
              <a:t> AND (</a:t>
            </a:r>
            <a:r>
              <a:rPr lang="zh-CN" altLang="en-US" sz="1600">
                <a:solidFill>
                  <a:srgbClr val="0000FF"/>
                </a:solidFill>
              </a:rPr>
              <a:t>NG-RAN NR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EN-DC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NE-DC</a:t>
            </a:r>
            <a:r>
              <a:rPr lang="zh-CN" altLang="en-US" sz="1600"/>
              <a:t> OR </a:t>
            </a:r>
            <a:r>
              <a:rPr lang="zh-CN" altLang="en-US" sz="1600">
                <a:solidFill>
                  <a:srgbClr val="0000FF"/>
                </a:solidFill>
              </a:rPr>
              <a:t>NGEN-DC</a:t>
            </a:r>
            <a:r>
              <a:rPr lang="zh-CN" altLang="en-US" sz="1600"/>
              <a:t>) AND </a:t>
            </a:r>
            <a:r>
              <a:rPr lang="zh-CN" altLang="en-US" sz="1600">
                <a:solidFill>
                  <a:srgbClr val="0000FF"/>
                </a:solidFill>
              </a:rPr>
              <a:t>Support alternative additional DMRS position for co-existence with LTE CRS</a:t>
            </a:r>
            <a:r>
              <a:rPr lang="zh-CN" altLang="en-US" sz="1600"/>
              <a:t> AND NOT </a:t>
            </a:r>
            <a:r>
              <a:rPr lang="zh-CN" altLang="en-US" sz="1600">
                <a:solidFill>
                  <a:srgbClr val="0000FF"/>
                </a:solidFill>
              </a:rPr>
              <a:t>UE TDD 4Rx in FR1</a:t>
            </a:r>
            <a:r>
              <a:rPr lang="zh-CN" altLang="en-US" sz="1600"/>
              <a:t> THEN R ELSE N/A</a:t>
            </a:r>
            <a:endParaRPr lang="zh-CN" altLang="en-US" sz="160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675" y="2653665"/>
            <a:ext cx="11755755" cy="5715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675" y="4669155"/>
            <a:ext cx="11546205" cy="5397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8" name="组合 17"/>
          <p:cNvGrpSpPr/>
          <p:nvPr/>
        </p:nvGrpSpPr>
        <p:grpSpPr>
          <a:xfrm>
            <a:off x="208280" y="1245235"/>
            <a:ext cx="11771630" cy="1358900"/>
            <a:chOff x="328" y="1961"/>
            <a:chExt cx="18538" cy="214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8" name="组合 7"/>
            <p:cNvGrpSpPr/>
            <p:nvPr/>
          </p:nvGrpSpPr>
          <p:grpSpPr>
            <a:xfrm>
              <a:off x="328" y="1961"/>
              <a:ext cx="18539" cy="2140"/>
              <a:chOff x="2338" y="5056"/>
              <a:chExt cx="14520" cy="1580"/>
            </a:xfrm>
          </p:grpSpPr>
          <p:pic>
            <p:nvPicPr>
              <p:cNvPr id="4" name="图片 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58" y="5056"/>
                <a:ext cx="14480" cy="690"/>
              </a:xfrm>
              <a:prstGeom prst="rect">
                <a:avLst/>
              </a:prstGeom>
            </p:spPr>
          </p:pic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338" y="5726"/>
                <a:ext cx="14520" cy="910"/>
              </a:xfrm>
              <a:prstGeom prst="rect">
                <a:avLst/>
              </a:prstGeom>
            </p:spPr>
          </p:pic>
        </p:grpSp>
        <p:sp>
          <p:nvSpPr>
            <p:cNvPr id="12" name="圆角矩形 11"/>
            <p:cNvSpPr/>
            <p:nvPr/>
          </p:nvSpPr>
          <p:spPr>
            <a:xfrm>
              <a:off x="8663" y="2833"/>
              <a:ext cx="965" cy="418"/>
            </a:xfrm>
            <a:prstGeom prst="roundRect">
              <a:avLst/>
            </a:prstGeom>
            <a:noFill/>
            <a:ln w="28575">
              <a:solidFill>
                <a:srgbClr val="0000FF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13" name="圆角矩形 12"/>
            <p:cNvSpPr/>
            <p:nvPr/>
          </p:nvSpPr>
          <p:spPr>
            <a:xfrm>
              <a:off x="14080" y="2853"/>
              <a:ext cx="965" cy="418"/>
            </a:xfrm>
            <a:prstGeom prst="roundRect">
              <a:avLst/>
            </a:prstGeom>
            <a:noFill/>
            <a:ln w="28575">
              <a:solidFill>
                <a:srgbClr val="C00000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020" y="5219700"/>
            <a:ext cx="11983085" cy="7296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4</a:t>
            </a:r>
            <a:r>
              <a:rPr lang="en-US" sz="2400" dirty="0" smtClean="0">
                <a:latin typeface="+mn-lt"/>
                <a:sym typeface="+mn-ea"/>
              </a:rPr>
              <a:t>: A new “Tested Bands Selection Criteria” should be defined for </a:t>
            </a:r>
            <a:r>
              <a:rPr lang="en-US" altLang="zh-CN" sz="2400" dirty="0" smtClean="0">
                <a:latin typeface="+mn-lt"/>
                <a:sym typeface="+mn-ea"/>
              </a:rPr>
              <a:t>demod TC “</a:t>
            </a:r>
            <a:r>
              <a:rPr lang="en-US" sz="2400" dirty="0" smtClean="0"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  <a:sym typeface="+mn-ea"/>
              </a:rPr>
              <a:t>” </a:t>
            </a:r>
            <a:r>
              <a:rPr lang="en-US" sz="2400" dirty="0" smtClean="0">
                <a:latin typeface="+mn-lt"/>
                <a:sym typeface="+mn-ea"/>
              </a:rPr>
              <a:t>in TS 38.522 to indicate the applied NR TDD bands as below.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sp>
        <p:nvSpPr>
          <p:cNvPr id="19" name="圆角矩形 18"/>
          <p:cNvSpPr/>
          <p:nvPr/>
        </p:nvSpPr>
        <p:spPr>
          <a:xfrm>
            <a:off x="224155" y="6401435"/>
            <a:ext cx="9062720" cy="384810"/>
          </a:xfrm>
          <a:prstGeom prst="round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内容占位符 2"/>
          <p:cNvSpPr>
            <a:spLocks noGrp="1" noChangeArrowheads="1"/>
          </p:cNvSpPr>
          <p:nvPr/>
        </p:nvSpPr>
        <p:spPr bwMode="auto">
          <a:xfrm>
            <a:off x="160020" y="3796665"/>
            <a:ext cx="12050395" cy="7296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Proposal 3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latin typeface="+mn-lt"/>
                <a:sym typeface="+mn-ea"/>
              </a:rPr>
              <a:t>Rate-matching around LTE CRS</a:t>
            </a:r>
            <a:r>
              <a:rPr lang="en-US" sz="2400" dirty="0" smtClean="0">
                <a:latin typeface="+mn-lt"/>
                <a:sym typeface="+mn-ea"/>
              </a:rPr>
              <a:t>” should also be reflected in “Condition” C016y for </a:t>
            </a:r>
            <a:r>
              <a:rPr lang="en-US" altLang="zh-CN" sz="2400" dirty="0" smtClean="0">
                <a:latin typeface="+mn-lt"/>
                <a:sym typeface="+mn-ea"/>
              </a:rPr>
              <a:t>demod TC “</a:t>
            </a:r>
            <a:r>
              <a:rPr lang="en-US" sz="2400" dirty="0" smtClean="0">
                <a:latin typeface="+mn-lt"/>
                <a:sym typeface="+mn-ea"/>
              </a:rPr>
              <a:t>5.2.2.2.4_1</a:t>
            </a:r>
            <a:r>
              <a:rPr lang="en-US" altLang="zh-CN" sz="2400" dirty="0" smtClean="0">
                <a:latin typeface="+mn-lt"/>
                <a:sym typeface="+mn-ea"/>
              </a:rPr>
              <a:t>” </a:t>
            </a:r>
            <a:r>
              <a:rPr lang="en-US" sz="2400" dirty="0" smtClean="0">
                <a:latin typeface="+mn-lt"/>
                <a:sym typeface="+mn-ea"/>
              </a:rPr>
              <a:t>in TS 38.522.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S_Classification_Standard"/>
          <p:cNvSpPr txBox="1">
            <a:spLocks noChangeArrowheads="1"/>
          </p:cNvSpPr>
          <p:nvPr/>
        </p:nvSpPr>
        <p:spPr bwMode="auto">
          <a:xfrm>
            <a:off x="12163425" y="6397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4" name="RS_Classification_Standard"/>
          <p:cNvSpPr txBox="1">
            <a:spLocks noChangeArrowheads="1"/>
          </p:cNvSpPr>
          <p:nvPr/>
        </p:nvSpPr>
        <p:spPr bwMode="auto">
          <a:xfrm>
            <a:off x="12304713" y="7605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76200" tIns="36830" rIns="76200" bIns="36830" anchor="ctr">
            <a:spAutoFit/>
          </a:bodyPr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172403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Which RAN5 specs will be impacted by the DSS Conformance Testing for B34/n34 and B39/n39?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7094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1378585"/>
            <a:ext cx="11635105" cy="18999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600"/>
              </a:lnSpc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altLang="zh-CN" sz="2800" b="1" dirty="0" smtClean="0">
                <a:latin typeface="+mn-lt"/>
              </a:rPr>
              <a:t>Proposal 5</a:t>
            </a:r>
            <a:r>
              <a:rPr lang="en-US" altLang="zh-CN" sz="2800" dirty="0" smtClean="0">
                <a:latin typeface="+mn-lt"/>
              </a:rPr>
              <a:t>: In R5-217505 “New WID - UE Conformance Test Aspects - LTE/NR spectrum sharing in Band 34/n34 and Band 39/n39”, the following RAN5 specs need to be captured into the table of “impacted existing TS” to cater for the DSS Conformance Testing for B34/n34 and B39/n39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2935" y="3650615"/>
            <a:ext cx="10892790" cy="20808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2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20638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Reference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855980"/>
            <a:ext cx="11635105" cy="57683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[1] </a:t>
            </a:r>
            <a:r>
              <a:rPr lang="en-US" sz="2800" dirty="0" smtClean="0">
                <a:latin typeface="+mn-lt"/>
                <a:sym typeface="+mn-ea"/>
              </a:rPr>
              <a:t>RP-211509 New WID on LTE/NR spectrum sharing in Band 34/n34 and Band 39/n39, </a:t>
            </a:r>
            <a:r>
              <a:rPr lang="en-US" sz="2800" dirty="0" smtClean="0">
                <a:latin typeface="+mn-lt"/>
                <a:sym typeface="+mn-ea"/>
              </a:rPr>
              <a:t>3GPP TSG-RAN Meeting #92-e, 14 – 18 June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[2] RP-211996 New WID on LTE/NR spectrum sharing in Band 34/n34 and Band 39/n39,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[3] RP-211995</a:t>
            </a:r>
            <a:r>
              <a:rPr lang="en-US" sz="2800" dirty="0" smtClean="0">
                <a:latin typeface="+mn-lt"/>
                <a:sym typeface="+mn-ea"/>
              </a:rPr>
              <a:t> </a:t>
            </a:r>
            <a:r>
              <a:rPr lang="en-US" altLang="zh-CN" sz="2800" dirty="0" smtClean="0">
                <a:latin typeface="+mn-lt"/>
                <a:sym typeface="+mn-ea"/>
              </a:rPr>
              <a:t>Status report for </a:t>
            </a:r>
            <a:r>
              <a:rPr lang="en-US" sz="2800" dirty="0" smtClean="0">
                <a:latin typeface="+mn-lt"/>
                <a:sym typeface="+mn-ea"/>
              </a:rPr>
              <a:t>LTE/NR spectrum sharing in Band 34/n34 and Band 39/n39 WI; 3GPP TSG-RAN Meeting #93-e, 13 – 17 September 2021;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[4] R4-2115088 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[5] R4- 2115087 </a:t>
            </a:r>
            <a:r>
              <a:rPr lang="en-US" sz="2800" dirty="0" smtClean="0">
                <a:latin typeface="+mn-lt"/>
                <a:sym typeface="+mn-ea"/>
              </a:rPr>
              <a:t>Introduction of the UL 7.5kHz shift for NR TDD band n34 and n39, 3GPP TSG-WG4 Meeting #100e, 16 – 27th August 2021, Apple Inc., CMCC</a:t>
            </a:r>
            <a:endParaRPr lang="en-US" sz="2800" dirty="0" smtClean="0">
              <a:latin typeface="+mn-lt"/>
              <a:sym typeface="+mn-ea"/>
            </a:endParaRPr>
          </a:p>
          <a:p>
            <a:pPr algn="l"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sz="2800" dirty="0" smtClean="0">
                <a:latin typeface="+mn-lt"/>
                <a:sym typeface="+mn-ea"/>
              </a:rPr>
              <a:t>[6] </a:t>
            </a:r>
            <a:r>
              <a:rPr lang="en-US" sz="2800" dirty="0" smtClean="0">
                <a:latin typeface="+mn-lt"/>
                <a:sym typeface="+mn-ea"/>
              </a:rPr>
              <a:t>R4-2114376</a:t>
            </a:r>
            <a:r>
              <a:rPr lang="en-US" sz="2800" dirty="0" smtClean="0">
                <a:latin typeface="+mn-lt"/>
                <a:sym typeface="+mn-ea"/>
              </a:rPr>
              <a:t> Introduction of the UL 7.5kHz shift for NR TDD band n34 and n39, 3GPP TSG-WG4 Meeting #100e, 16 – 27th August 2021, Apple Inc.,</a:t>
            </a:r>
            <a:endParaRPr lang="en-US" sz="28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标题 2"/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2413" cy="2389187"/>
          </a:xfrm>
        </p:spPr>
        <p:txBody>
          <a:bodyPr/>
          <a:lstStyle/>
          <a:p>
            <a:pPr eaLnBrk="1" hangingPunct="1"/>
            <a:r>
              <a:rPr lang="en-US" altLang="zh-CN" sz="6000" smtClean="0"/>
              <a:t>Thank you!</a:t>
            </a:r>
            <a:endParaRPr lang="en-US" altLang="zh-CN" sz="6000" smtClean="0"/>
          </a:p>
        </p:txBody>
      </p:sp>
      <p:sp>
        <p:nvSpPr>
          <p:cNvPr id="20482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RAN4 </a:t>
            </a:r>
            <a:r>
              <a:rPr lang="en-US" sz="3200" dirty="0" smtClean="0">
                <a:latin typeface="+mn-lt"/>
                <a:sym typeface="+mn-ea"/>
              </a:rPr>
              <a:t>DSS for B34/n34 B39/n39 WI </a:t>
            </a:r>
            <a:r>
              <a:rPr lang="en-US" altLang="zh-CN" sz="3200" b="1" dirty="0" smtClean="0"/>
              <a:t>Progress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91210"/>
            <a:ext cx="11635105" cy="49295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2010- 2025 MHz was widely deployed as TD-SCDMA in China before, and started to refarm to LTE Band 34 in recent years. LTE Band 39 (1880-1920 MHz) is a widely deployed TDD band in China. There are also 5G NR band n34 and band n39, which has been specified in Rel-15. Enabling co-existence of existing LTE deployment along with a NR addition in same band is essential to allow operators to refarm the existing LTE band 34 and n39, and improve the spectrum efficiency</a:t>
            </a:r>
            <a:r>
              <a:rPr lang="en-US" sz="2800" dirty="0" smtClean="0">
                <a:latin typeface="+mn-lt"/>
              </a:rPr>
              <a:t>.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A New RAN4 Rel-17 WI “LTE/NR spectrum sharing in Band 34/n34 and Band 39/n39” (DSS_LTE_B34_NR_Bn34_LTE_B39_NR_Bn39) has been set up in RAN#92-e. Please check the WID in RP-211509[1] and RP-211996[2]. </a:t>
            </a:r>
            <a:endParaRPr lang="en-US" sz="2800" dirty="0" smtClean="0">
              <a:latin typeface="+mn-lt"/>
            </a:endParaRPr>
          </a:p>
          <a:p>
            <a:pPr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n-lt"/>
              </a:rPr>
              <a:t> The completion level of the 3GPP Rel-17 work item on LTE/NR spectrum sharing in Band 34/n34 and Band 39/n39 has achieved </a:t>
            </a:r>
            <a:r>
              <a:rPr lang="en-US" sz="2800" b="1" dirty="0" smtClean="0">
                <a:latin typeface="+mn-lt"/>
              </a:rPr>
              <a:t>100%</a:t>
            </a:r>
            <a:r>
              <a:rPr lang="en-US" sz="2800" dirty="0" smtClean="0">
                <a:latin typeface="+mn-lt"/>
              </a:rPr>
              <a:t> at RP#93-e (Sep-2021). Please check the SR in RP-211995[3].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35" y="5754370"/>
            <a:ext cx="12189460" cy="10915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2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1</a:t>
            </a:r>
            <a:r>
              <a:rPr lang="en-US" sz="2800" dirty="0" smtClean="0">
                <a:latin typeface="+mn-lt"/>
                <a:sym typeface="+mn-ea"/>
              </a:rPr>
              <a:t>: It is reasonable to introduce an associated RAN5 work item to enable UE conformance testing for LTE/NR spectrum sharing in Band 34/n34 and Band 39/n39 UEs.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 - </a:t>
            </a:r>
            <a:r>
              <a:rPr lang="en-US" sz="3200" dirty="0" smtClean="0">
                <a:latin typeface="+mn-lt"/>
                <a:sym typeface="+mn-ea"/>
              </a:rPr>
              <a:t>DSS Conformance Test for B34/n34 B39/n39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207010" y="1009650"/>
            <a:ext cx="11742420" cy="52812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There is a need to introduce an associated RAN5 work item to enable UE conformance testing for LTE/NR spectrum sharing in Band 34/n34 and Band 39/n39 UEs. Please check the WID in R5-217505.</a:t>
            </a: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</a:endParaRPr>
          </a:p>
          <a:p>
            <a:pPr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 There are 2 capabilities and 1 feature being important for DSS testing</a:t>
            </a:r>
            <a:endParaRPr lang="en-US" sz="2400" dirty="0" smtClean="0">
              <a:latin typeface="+mn-lt"/>
            </a:endParaRPr>
          </a:p>
          <a:p>
            <a:pPr marL="914400" lvl="3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mandatory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latin typeface="+mn-lt"/>
                <a:sym typeface="+mn-ea"/>
              </a:rPr>
              <a:t> 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TDD UE feature/capability since Rel-16 TS 38.101-4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0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r>
              <a:rPr lang="en-US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NR UL transmission with a 7.5 kHz shift to the LTE raster(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), </a:t>
            </a:r>
            <a:r>
              <a:rPr lang="en-US" sz="2400" dirty="0" smtClean="0">
                <a:solidFill>
                  <a:srgbClr val="00B05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TDD UE feature since Rel-16 TS 38.101-1</a:t>
            </a:r>
            <a:endParaRPr lang="en-US" sz="2400" dirty="0" smtClean="0">
              <a:latin typeface="+mn-lt"/>
              <a:sym typeface="+mn-ea"/>
            </a:endParaRPr>
          </a:p>
          <a:p>
            <a:pPr marL="914400" lvl="1" indent="-457200" eaLnBrk="1" latinLnBrk="0" hangingPunct="1">
              <a:lnSpc>
                <a:spcPts val="28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charset="0"/>
              <a:buChar char="ü"/>
            </a:pPr>
            <a:endParaRPr lang="en-US" sz="2400" dirty="0" smtClean="0">
              <a:latin typeface="+mn-lt"/>
              <a:sym typeface="+mn-ea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/>
              <a:t>Background</a:t>
            </a:r>
            <a:r>
              <a:rPr lang="en-US" altLang="zh-CN" sz="3200" b="1" dirty="0" smtClean="0">
                <a:sym typeface="+mn-ea"/>
              </a:rPr>
              <a:t> - RAN4 </a:t>
            </a:r>
            <a:r>
              <a:rPr lang="en-US" altLang="zh-CN" sz="3200" b="1" dirty="0" smtClean="0">
                <a:sym typeface="+mn-ea"/>
              </a:rPr>
              <a:t>TS 38.101-1</a:t>
            </a:r>
            <a:r>
              <a:rPr lang="en-US" sz="3200" dirty="0" smtClean="0">
                <a:latin typeface="+mn-lt"/>
                <a:sym typeface="+mn-ea"/>
              </a:rPr>
              <a:t>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60730"/>
            <a:ext cx="11635105" cy="1981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2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As</a:t>
            </a:r>
            <a:r>
              <a:rPr lang="en-US" sz="2400" dirty="0" smtClean="0">
                <a:latin typeface="+mn-lt"/>
              </a:rPr>
              <a:t> the outputs of this Rel-17 RAN4 </a:t>
            </a:r>
            <a:r>
              <a:rPr lang="en-US" sz="2400" dirty="0" smtClean="0">
                <a:latin typeface="+mn-lt"/>
                <a:sym typeface="+mn-ea"/>
              </a:rPr>
              <a:t>“DSS on B34/n34 and B39/n39” </a:t>
            </a:r>
            <a:r>
              <a:rPr lang="en-US" sz="2400" dirty="0" smtClean="0">
                <a:latin typeface="+mn-lt"/>
              </a:rPr>
              <a:t>WI, similar changes have been introduced into Section </a:t>
            </a:r>
            <a:r>
              <a:rPr lang="en-US" sz="2400" dirty="0" smtClean="0">
                <a:latin typeface="+mn-lt"/>
                <a:sym typeface="+mn-ea"/>
              </a:rPr>
              <a:t>5.4.2 </a:t>
            </a:r>
            <a:r>
              <a:rPr lang="en-US" sz="2400" dirty="0" smtClean="0">
                <a:latin typeface="+mn-lt"/>
              </a:rPr>
              <a:t>“Channel raster” of TS 38.101-1 by 3 </a:t>
            </a:r>
            <a:r>
              <a:rPr lang="en-US" sz="2400" dirty="0" smtClean="0">
                <a:latin typeface="+mn-lt"/>
                <a:sym typeface="+mn-ea"/>
              </a:rPr>
              <a:t>agreed CRs “Introduction of the UL 7.5kHz shift for NR TDD band n34 and n39” for Rel-17 (R4-2115088 [4]), Rel-16 (R4-2115087 [5]) and Rel-15 (R4-2114376 [6]) TS 38.101-1, respectively.</a:t>
            </a:r>
            <a:r>
              <a:rPr lang="en-US" sz="2400" dirty="0" smtClean="0">
                <a:latin typeface="+mn-lt"/>
              </a:rPr>
              <a:t> </a:t>
            </a:r>
            <a:endParaRPr lang="en-US" sz="24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58775" y="2564765"/>
            <a:ext cx="6899910" cy="1236345"/>
            <a:chOff x="565" y="4832"/>
            <a:chExt cx="9820" cy="1720"/>
          </a:xfrm>
        </p:grpSpPr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565" y="4832"/>
              <a:ext cx="9820" cy="172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5" name="文本框 4"/>
            <p:cNvSpPr txBox="1"/>
            <p:nvPr/>
          </p:nvSpPr>
          <p:spPr>
            <a:xfrm>
              <a:off x="585" y="5441"/>
              <a:ext cx="3486" cy="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Rel-17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14325" y="3946525"/>
            <a:ext cx="6948805" cy="1140460"/>
            <a:chOff x="495" y="6739"/>
            <a:chExt cx="9890" cy="1600"/>
          </a:xfrm>
        </p:grpSpPr>
        <p:pic>
          <p:nvPicPr>
            <p:cNvPr id="3" name="图片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5" y="6739"/>
              <a:ext cx="9890" cy="160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6" name="文本框 5"/>
            <p:cNvSpPr txBox="1"/>
            <p:nvPr/>
          </p:nvSpPr>
          <p:spPr>
            <a:xfrm>
              <a:off x="585" y="7279"/>
              <a:ext cx="3478" cy="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C00000"/>
                  </a:solidFill>
                </a:rPr>
                <a:t>Rel-16 Mandatory</a:t>
              </a:r>
              <a:endParaRPr lang="en-US" altLang="zh-CN" b="1">
                <a:solidFill>
                  <a:srgbClr val="C00000"/>
                </a:solidFill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314325" y="5143500"/>
            <a:ext cx="6948805" cy="1426845"/>
            <a:chOff x="495" y="8495"/>
            <a:chExt cx="9890" cy="2090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95" y="8495"/>
              <a:ext cx="9890" cy="2090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7" name="文本框 6"/>
            <p:cNvSpPr txBox="1"/>
            <p:nvPr/>
          </p:nvSpPr>
          <p:spPr>
            <a:xfrm>
              <a:off x="585" y="8794"/>
              <a:ext cx="3372" cy="5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b="1">
                  <a:solidFill>
                    <a:srgbClr val="0000FF"/>
                  </a:solidFill>
                </a:rPr>
                <a:t>Rel-15 Optional</a:t>
              </a:r>
              <a:endParaRPr lang="en-US" altLang="zh-CN" b="1">
                <a:solidFill>
                  <a:srgbClr val="0000FF"/>
                </a:solidFill>
              </a:endParaRPr>
            </a:p>
          </p:txBody>
        </p:sp>
      </p:grpSp>
      <p:sp>
        <p:nvSpPr>
          <p:cNvPr id="8" name="内容占位符 2"/>
          <p:cNvSpPr>
            <a:spLocks noGrp="1" noChangeArrowheads="1"/>
          </p:cNvSpPr>
          <p:nvPr/>
        </p:nvSpPr>
        <p:spPr bwMode="auto">
          <a:xfrm>
            <a:off x="7355205" y="2645410"/>
            <a:ext cx="4524375" cy="10820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NO additional changes have been introduced into Section 6/7 of TS 38.101-1 so far.</a:t>
            </a: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2400" dirty="0" smtClean="0">
              <a:latin typeface="+mn-lt"/>
              <a:sym typeface="+mn-ea"/>
            </a:endParaRPr>
          </a:p>
          <a:p>
            <a:pPr eaLnBrk="1" latinLnBrk="0" hangingPunct="1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1158240" y="6526530"/>
            <a:ext cx="561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6498590" y="6343650"/>
            <a:ext cx="684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7355840" y="4178935"/>
            <a:ext cx="4594225" cy="241871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32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2</a:t>
            </a:r>
            <a:r>
              <a:rPr lang="en-US" sz="2400" dirty="0" smtClean="0">
                <a:latin typeface="+mn-lt"/>
                <a:sym typeface="+mn-ea"/>
              </a:rPr>
              <a:t>: 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b="1" dirty="0" smtClean="0">
                <a:solidFill>
                  <a:srgbClr val="00B050"/>
                </a:solidFill>
                <a:latin typeface="+mn-lt"/>
                <a:sym typeface="+mn-ea"/>
              </a:rPr>
              <a:t>UL 7.5kHz shift</a:t>
            </a:r>
            <a:r>
              <a:rPr lang="en-US" sz="2400" b="1" dirty="0" smtClean="0">
                <a:solidFill>
                  <a:schemeClr val="tx1"/>
                </a:solidFill>
                <a:latin typeface="+mn-lt"/>
                <a:sym typeface="+mn-ea"/>
              </a:rPr>
              <a:t>”</a:t>
            </a:r>
            <a:r>
              <a:rPr lang="en-US" sz="2400" dirty="0" smtClean="0">
                <a:latin typeface="+mn-lt"/>
                <a:sym typeface="+mn-ea"/>
              </a:rPr>
              <a:t> for NR </a:t>
            </a:r>
            <a:r>
              <a:rPr lang="en-US" sz="2400" b="1" dirty="0" smtClean="0">
                <a:latin typeface="+mn-lt"/>
                <a:sym typeface="+mn-ea"/>
              </a:rPr>
              <a:t>TDD</a:t>
            </a:r>
            <a:r>
              <a:rPr lang="en-US" sz="2400" dirty="0" smtClean="0">
                <a:latin typeface="+mn-lt"/>
                <a:sym typeface="+mn-ea"/>
              </a:rPr>
              <a:t> band n34 and n39 has been mandatory requirement since Rel-16 TS 38.101-1, and is optional in </a:t>
            </a:r>
            <a:r>
              <a:rPr lang="en-US" sz="2400" dirty="0" smtClean="0">
                <a:latin typeface="+mn-lt"/>
                <a:sym typeface="+mn-ea"/>
              </a:rPr>
              <a:t>Rel-15 TS 38.101-1.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4645" y="3125470"/>
            <a:ext cx="5431790" cy="28022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(1/2) 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635" y="690245"/>
            <a:ext cx="12176760" cy="10236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38.101-4-fb0 </a:t>
            </a:r>
            <a:r>
              <a:rPr lang="en-US" altLang="zh-CN" sz="2400" dirty="0" smtClean="0">
                <a:latin typeface="+mn-lt"/>
                <a:sym typeface="+mn-ea"/>
              </a:rPr>
              <a:t>(2021-09)</a:t>
            </a:r>
            <a:r>
              <a:rPr lang="en-US" altLang="zh-CN" sz="2400" dirty="0" smtClean="0">
                <a:latin typeface="+mn-lt"/>
              </a:rPr>
              <a:t>, there are demod requirements for FDD DSS with 7.5kHz shift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requirements/5.2.2.1 FDD/5.2.2.1.4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requirements/5.2.3.1 FDD/</a:t>
            </a:r>
            <a:r>
              <a:rPr lang="en-US" sz="1800" dirty="0" smtClean="0">
                <a:latin typeface="+mn-lt"/>
              </a:rPr>
              <a:t>5.2.3.1.4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" name="内容占位符 2"/>
          <p:cNvSpPr>
            <a:spLocks noGrp="1" noChangeArrowheads="1"/>
          </p:cNvSpPr>
          <p:nvPr/>
        </p:nvSpPr>
        <p:spPr bwMode="auto">
          <a:xfrm>
            <a:off x="-635" y="1702435"/>
            <a:ext cx="12332335" cy="13449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indent="0" eaLnBrk="1" latinLnBrk="0" hangingPunct="1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latin typeface="+mn-lt"/>
              </a:rPr>
              <a:t> In 38.101-4-g60 (2021-09), besides FDD, there are also demod requirements for </a:t>
            </a:r>
            <a:r>
              <a:rPr lang="en-US" altLang="zh-CN" sz="2400" b="1" dirty="0" smtClean="0">
                <a:latin typeface="+mn-lt"/>
              </a:rPr>
              <a:t>TDD</a:t>
            </a:r>
            <a:r>
              <a:rPr lang="en-US" altLang="zh-CN" sz="2400" dirty="0" smtClean="0">
                <a:latin typeface="+mn-lt"/>
              </a:rPr>
              <a:t> DSS with 7.5kHz shift as below</a:t>
            </a:r>
            <a:endParaRPr lang="en-US" altLang="zh-CN" sz="24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5.2.2 2RX requirements/5.2.2.2 TDD/</a:t>
            </a:r>
            <a:r>
              <a:rPr lang="en-US" altLang="zh-CN" sz="1800" b="1" dirty="0" smtClean="0">
                <a:latin typeface="+mn-lt"/>
              </a:rPr>
              <a:t>5.2.2.2.4</a:t>
            </a:r>
            <a:r>
              <a:rPr lang="en-US" altLang="zh-CN" sz="1800" dirty="0" smtClean="0">
                <a:latin typeface="+mn-lt"/>
              </a:rPr>
              <a:t> Minimum requirements for PDSCH Mapping Type A and LTE-NR coexistence</a:t>
            </a:r>
            <a:endParaRPr lang="en-US" altLang="zh-CN" sz="1800" dirty="0" smtClean="0">
              <a:latin typeface="+mn-lt"/>
            </a:endParaRPr>
          </a:p>
          <a:p>
            <a:pPr marL="457200" lvl="0" indent="0" eaLnBrk="1" latinLnBrk="0" hangingPunct="1">
              <a:lnSpc>
                <a:spcPts val="2400"/>
              </a:lnSpc>
              <a:buFont typeface="Wingdings" panose="05000000000000000000" charset="0"/>
              <a:buChar char="ü"/>
            </a:pPr>
            <a:r>
              <a:rPr lang="en-US" altLang="zh-CN" sz="1800" dirty="0" smtClean="0">
                <a:latin typeface="+mn-lt"/>
              </a:rPr>
              <a:t>5.2.3 4RX requirements/5.2.3.2 TDD/</a:t>
            </a:r>
            <a:r>
              <a:rPr lang="en-US" sz="1800" b="1" dirty="0" smtClean="0">
                <a:latin typeface="+mn-lt"/>
              </a:rPr>
              <a:t>5.2.3.2.4</a:t>
            </a:r>
            <a:r>
              <a:rPr lang="en-US" sz="1800" dirty="0" smtClean="0">
                <a:latin typeface="+mn-lt"/>
              </a:rPr>
              <a:t> Minimum requirements for PDSCH Mapping Type A and LTE-NR coexistence </a:t>
            </a:r>
            <a:endParaRPr lang="en-US" sz="1800" dirty="0" smtClean="0">
              <a:latin typeface="+mn-lt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7920" y="3110865"/>
            <a:ext cx="5647055" cy="28168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94310" y="5975350"/>
            <a:ext cx="11996420" cy="7588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algn="l"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3</a:t>
            </a:r>
            <a:r>
              <a:rPr lang="en-US" sz="2400" dirty="0" smtClean="0">
                <a:latin typeface="+mn-lt"/>
                <a:sym typeface="+mn-ea"/>
              </a:rPr>
              <a:t>: Demod requirements for TDD DSS with 7.5kHz shift has been defined since </a:t>
            </a:r>
            <a:r>
              <a:rPr lang="en-US" sz="2400" dirty="0" smtClean="0">
                <a:latin typeface="+mn-lt"/>
                <a:sym typeface="+mn-ea"/>
              </a:rPr>
              <a:t>Rel-16 TS 38.101-4.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RAN4 TS 38.101-4 (2/2) 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160655" y="3849370"/>
            <a:ext cx="5795645" cy="284670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4</a:t>
            </a:r>
            <a:r>
              <a:rPr lang="en-US" sz="2400" dirty="0" smtClean="0">
                <a:latin typeface="+mn-lt"/>
                <a:sym typeface="+mn-ea"/>
              </a:rPr>
              <a:t>: As per Section 5.1.1.3 and 5.1.1.4 of Rel-16 TS 38.101-4, “Alternative additional DMRS position for co-existence with LTE CRS (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sz="2400" dirty="0" smtClean="0">
                <a:latin typeface="+mn-lt"/>
                <a:sym typeface="+mn-ea"/>
              </a:rPr>
              <a:t> for DSS, while “Rate-matching around LTE CRS (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)” is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mandaroty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 </a:t>
            </a:r>
            <a:r>
              <a:rPr lang="en-US" sz="2400" dirty="0" smtClean="0">
                <a:latin typeface="+mn-lt"/>
                <a:sym typeface="+mn-ea"/>
              </a:rPr>
              <a:t>for DSS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145" y="953135"/>
            <a:ext cx="6159500" cy="27051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7730" y="974725"/>
            <a:ext cx="6153150" cy="456565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 - RAN2 TS 38.306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14" name="内容占位符 2"/>
          <p:cNvSpPr>
            <a:spLocks noGrp="1" noChangeArrowheads="1"/>
          </p:cNvSpPr>
          <p:nvPr/>
        </p:nvSpPr>
        <p:spPr bwMode="auto">
          <a:xfrm>
            <a:off x="8256905" y="925195"/>
            <a:ext cx="3933825" cy="45440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  <a:sym typeface="+mn-ea"/>
              </a:rPr>
              <a:t> </a:t>
            </a:r>
            <a:r>
              <a:rPr lang="en-US" sz="2400" b="1" dirty="0" smtClean="0">
                <a:latin typeface="+mn-lt"/>
                <a:sym typeface="+mn-ea"/>
              </a:rPr>
              <a:t>Observation 5</a:t>
            </a:r>
            <a:r>
              <a:rPr lang="en-US" sz="2400" dirty="0" smtClean="0">
                <a:latin typeface="+mn-lt"/>
                <a:sym typeface="+mn-ea"/>
              </a:rPr>
              <a:t>: In Rel-15 TS 38.306, “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rateMatchingLTE-CRS</a:t>
            </a:r>
            <a:r>
              <a:rPr lang="en-US" sz="2400" dirty="0" smtClean="0">
                <a:latin typeface="+mn-lt"/>
                <a:sym typeface="+mn-ea"/>
              </a:rPr>
              <a:t>” has been defined as a </a:t>
            </a:r>
            <a:r>
              <a:rPr lang="en-US" sz="2400" dirty="0" smtClean="0">
                <a:solidFill>
                  <a:srgbClr val="C00000"/>
                </a:solidFill>
                <a:latin typeface="+mn-lt"/>
                <a:sym typeface="+mn-ea"/>
              </a:rPr>
              <a:t>madatory</a:t>
            </a:r>
            <a:r>
              <a:rPr lang="en-US" sz="2400" dirty="0" smtClean="0">
                <a:latin typeface="+mn-lt"/>
                <a:sym typeface="+mn-ea"/>
              </a:rPr>
              <a:t> per Band NR UE radio access capabiliy “BandNR parameter”.</a:t>
            </a:r>
            <a:endParaRPr lang="en-US" altLang="zh-CN" sz="2400" dirty="0" smtClean="0">
              <a:solidFill>
                <a:schemeClr val="tx1"/>
              </a:solidFill>
              <a:latin typeface="+mn-lt"/>
              <a:sym typeface="+mn-ea"/>
            </a:endParaRPr>
          </a:p>
          <a:p>
            <a:pPr eaLnBrk="1" latinLnBrk="0" hangingPunct="1">
              <a:lnSpc>
                <a:spcPts val="2600"/>
              </a:lnSpc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+mn-lt"/>
                <a:sym typeface="+mn-ea"/>
              </a:rPr>
              <a:t>Observation 6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: </a:t>
            </a:r>
            <a:r>
              <a:rPr lang="en-US" sz="2400" dirty="0" smtClean="0">
                <a:latin typeface="+mn-lt"/>
                <a:sym typeface="+mn-ea"/>
              </a:rPr>
              <a:t>In Rel-15 TS 38.306, 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additionalDMRS-DL-Alt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” has been defined as an </a:t>
            </a:r>
            <a:r>
              <a:rPr lang="en-US" altLang="zh-CN" sz="2400" dirty="0" smtClean="0">
                <a:solidFill>
                  <a:srgbClr val="0000FF"/>
                </a:solidFill>
                <a:latin typeface="+mn-lt"/>
                <a:sym typeface="+mn-ea"/>
              </a:rPr>
              <a:t>optional</a:t>
            </a:r>
            <a:r>
              <a:rPr lang="en-US" altLang="zh-CN" sz="2400" dirty="0" smtClean="0">
                <a:solidFill>
                  <a:schemeClr val="tx1"/>
                </a:solidFill>
                <a:latin typeface="+mn-lt"/>
                <a:sym typeface="+mn-ea"/>
              </a:rPr>
              <a:t> per </a:t>
            </a:r>
            <a:r>
              <a:rPr lang="en-US" sz="2400" dirty="0" smtClean="0">
                <a:latin typeface="+mn-lt"/>
                <a:sym typeface="+mn-ea"/>
              </a:rPr>
              <a:t>Feature Set (FS) NR </a:t>
            </a:r>
            <a:r>
              <a:rPr lang="en-US" sz="2400" dirty="0" smtClean="0">
                <a:latin typeface="+mn-lt"/>
                <a:sym typeface="+mn-ea"/>
              </a:rPr>
              <a:t>UE radio access capabiliy </a:t>
            </a:r>
            <a:r>
              <a:rPr lang="en-US" sz="2400" dirty="0" smtClean="0">
                <a:latin typeface="+mn-lt"/>
                <a:sym typeface="+mn-ea"/>
              </a:rPr>
              <a:t>“FeatureSetDownlink parameter”</a:t>
            </a:r>
            <a:endParaRPr lang="en-US" altLang="zh-CN" sz="2400" dirty="0" smtClean="0">
              <a:solidFill>
                <a:srgbClr val="0000FF"/>
              </a:solidFill>
              <a:latin typeface="+mn-lt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800" y="3423285"/>
            <a:ext cx="8079105" cy="1715135"/>
          </a:xfrm>
          <a:prstGeom prst="rect">
            <a:avLst/>
          </a:prstGeom>
        </p:spPr>
      </p:pic>
      <p:grpSp>
        <p:nvGrpSpPr>
          <p:cNvPr id="3" name="组合 2"/>
          <p:cNvGrpSpPr/>
          <p:nvPr/>
        </p:nvGrpSpPr>
        <p:grpSpPr>
          <a:xfrm>
            <a:off x="92710" y="1043305"/>
            <a:ext cx="8223885" cy="1727200"/>
            <a:chOff x="666" y="1345"/>
            <a:chExt cx="12752" cy="2468"/>
          </a:xfrm>
        </p:grpSpPr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6" y="1345"/>
              <a:ext cx="12753" cy="1347"/>
            </a:xfrm>
            <a:prstGeom prst="rect">
              <a:avLst/>
            </a:prstGeom>
          </p:spPr>
        </p:pic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17" y="2653"/>
              <a:ext cx="12677" cy="1160"/>
            </a:xfrm>
            <a:prstGeom prst="rect">
              <a:avLst/>
            </a:prstGeom>
          </p:spPr>
        </p:pic>
      </p:grpSp>
      <p:sp>
        <p:nvSpPr>
          <p:cNvPr id="9" name="文本框 8"/>
          <p:cNvSpPr txBox="1"/>
          <p:nvPr/>
        </p:nvSpPr>
        <p:spPr>
          <a:xfrm>
            <a:off x="635" y="5881370"/>
            <a:ext cx="12176760" cy="4756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400" b="1" dirty="0" smtClean="0">
                <a:latin typeface="+mn-lt"/>
                <a:sym typeface="+mn-ea"/>
              </a:rPr>
              <a:t> Observation 7</a:t>
            </a:r>
            <a:r>
              <a:rPr lang="en-US" sz="2400" dirty="0" smtClean="0">
                <a:latin typeface="+mn-lt"/>
                <a:sym typeface="+mn-ea"/>
              </a:rPr>
              <a:t>: “</a:t>
            </a:r>
            <a:r>
              <a:rPr lang="en-US" sz="24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400" dirty="0" smtClean="0">
                <a:latin typeface="+mn-lt"/>
                <a:sym typeface="+mn-ea"/>
              </a:rPr>
              <a:t>” has not been defined as NR UE </a:t>
            </a:r>
            <a:r>
              <a:rPr lang="en-US" sz="2400" dirty="0" smtClean="0">
                <a:latin typeface="+mn-lt"/>
                <a:sym typeface="+mn-ea"/>
              </a:rPr>
              <a:t>radio access capabiliy</a:t>
            </a:r>
            <a:r>
              <a:rPr lang="en-US" sz="2400" dirty="0" smtClean="0">
                <a:latin typeface="+mn-lt"/>
                <a:sym typeface="+mn-ea"/>
              </a:rPr>
              <a:t>.</a:t>
            </a:r>
            <a:endParaRPr lang="en-US" sz="2400" dirty="0" smtClean="0">
              <a:latin typeface="+mn-lt"/>
              <a:sym typeface="+mn-ea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(1/2)</a:t>
            </a:r>
            <a:endParaRPr lang="en-US" altLang="zh-CN" sz="3200" b="1" dirty="0" smtClean="0"/>
          </a:p>
        </p:txBody>
      </p:sp>
      <p:sp>
        <p:nvSpPr>
          <p:cNvPr id="6146" name="RS_Classification_Standard"/>
          <p:cNvSpPr txBox="1">
            <a:spLocks noChangeArrowheads="1"/>
          </p:cNvSpPr>
          <p:nvPr/>
        </p:nvSpPr>
        <p:spPr bwMode="auto">
          <a:xfrm>
            <a:off x="12036425" y="6291263"/>
            <a:ext cx="153988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781050"/>
            <a:ext cx="11635105" cy="11588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6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 In TS 38.508-1, there are DSS related information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frequencyShift7p5khz</a:t>
            </a:r>
            <a:r>
              <a:rPr lang="en-US" sz="2800" dirty="0" smtClean="0">
                <a:latin typeface="+mn-lt"/>
              </a:rPr>
              <a:t>” as below. However, the Value/remark for </a:t>
            </a:r>
            <a:r>
              <a:rPr lang="en-US" sz="2800" dirty="0" smtClean="0">
                <a:latin typeface="+mn-lt"/>
                <a:sym typeface="+mn-ea"/>
              </a:rPr>
              <a:t>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</a:t>
            </a:r>
            <a:r>
              <a:rPr lang="en-US" sz="2800" dirty="0" smtClean="0">
                <a:latin typeface="+mn-lt"/>
              </a:rPr>
              <a:t>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</a:rPr>
              <a:t>Not present</a:t>
            </a:r>
            <a:r>
              <a:rPr lang="en-US" sz="2800" dirty="0" smtClean="0">
                <a:latin typeface="+mn-lt"/>
              </a:rPr>
              <a:t>”. 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175" y="2160905"/>
            <a:ext cx="5726430" cy="258064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8545" y="2160905"/>
            <a:ext cx="5705475" cy="25800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文本框 13"/>
          <p:cNvSpPr txBox="1"/>
          <p:nvPr/>
        </p:nvSpPr>
        <p:spPr>
          <a:xfrm>
            <a:off x="635" y="5463540"/>
            <a:ext cx="1243647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eaLnBrk="1" latinLnBrk="0" hangingPunct="1">
              <a:lnSpc>
                <a:spcPts val="36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+mn-lt"/>
                <a:sym typeface="+mn-ea"/>
              </a:rPr>
              <a:t> Observation 8</a:t>
            </a:r>
            <a:r>
              <a:rPr lang="en-US" sz="2800" dirty="0" smtClean="0">
                <a:latin typeface="+mn-lt"/>
                <a:sym typeface="+mn-ea"/>
              </a:rPr>
              <a:t>: For RAN5 specs, unless otherwise stated, the default value/remark for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 is 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Not present</a:t>
            </a:r>
            <a:r>
              <a:rPr lang="en-US" sz="2800" dirty="0" smtClean="0">
                <a:latin typeface="+mn-lt"/>
                <a:sym typeface="+mn-ea"/>
              </a:rPr>
              <a:t>”.</a:t>
            </a:r>
            <a:endParaRPr lang="en-US" sz="2800" dirty="0" smtClean="0">
              <a:latin typeface="+mn-lt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35" y="1922145"/>
            <a:ext cx="5967095" cy="43326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6955" y="2064385"/>
            <a:ext cx="6073775" cy="41795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145" name="标题 1"/>
          <p:cNvSpPr>
            <a:spLocks noGrp="1" noChangeArrowheads="1"/>
          </p:cNvSpPr>
          <p:nvPr>
            <p:ph type="title"/>
          </p:nvPr>
        </p:nvSpPr>
        <p:spPr>
          <a:xfrm>
            <a:off x="371475" y="-317"/>
            <a:ext cx="11577638" cy="100965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ym typeface="+mn-ea"/>
              </a:rPr>
              <a:t>Background</a:t>
            </a:r>
            <a:r>
              <a:rPr lang="en-US" altLang="zh-CN" sz="3200" b="1" dirty="0" smtClean="0">
                <a:sym typeface="+mn-ea"/>
              </a:rPr>
              <a:t> - RAN5 TS 38.508-1 (2/2)</a:t>
            </a:r>
            <a:endParaRPr lang="en-US" altLang="zh-CN" sz="3200" b="1" dirty="0" smtClean="0"/>
          </a:p>
        </p:txBody>
      </p:sp>
      <p:sp>
        <p:nvSpPr>
          <p:cNvPr id="6148" name="内容占位符 2"/>
          <p:cNvSpPr>
            <a:spLocks noGrp="1" noChangeArrowheads="1"/>
          </p:cNvSpPr>
          <p:nvPr/>
        </p:nvSpPr>
        <p:spPr bwMode="auto">
          <a:xfrm>
            <a:off x="314325" y="835025"/>
            <a:ext cx="11635105" cy="1433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121917" tIns="60958" rIns="121917" bIns="60958"/>
          <a:lstStyle/>
          <a:p>
            <a:pPr eaLnBrk="1" latinLnBrk="0" hangingPunct="1">
              <a:lnSpc>
                <a:spcPts val="3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altLang="zh-CN" sz="2800" dirty="0" smtClean="0">
                <a:latin typeface="+mn-lt"/>
              </a:rPr>
              <a:t> </a:t>
            </a:r>
            <a:r>
              <a:rPr lang="en-US" sz="2800" b="1" dirty="0" smtClean="0">
                <a:latin typeface="+mn-lt"/>
                <a:sym typeface="+mn-ea"/>
              </a:rPr>
              <a:t>Proposal 1</a:t>
            </a:r>
            <a:r>
              <a:rPr lang="en-US" sz="2800" dirty="0" smtClean="0">
                <a:latin typeface="+mn-lt"/>
                <a:sym typeface="+mn-ea"/>
              </a:rPr>
              <a:t>: </a:t>
            </a:r>
            <a:r>
              <a:rPr lang="en-US" sz="2800" dirty="0" smtClean="0">
                <a:latin typeface="+mn-lt"/>
              </a:rPr>
              <a:t>In </a:t>
            </a:r>
            <a:r>
              <a:rPr lang="en-US" altLang="zh-CN" sz="2800" dirty="0" smtClean="0">
                <a:latin typeface="+mn-lt"/>
                <a:sym typeface="+mn-ea"/>
              </a:rPr>
              <a:t>Table 4.6.3-61 and Table 4.6.3-62 of </a:t>
            </a:r>
            <a:r>
              <a:rPr lang="en-US" sz="2800" dirty="0" smtClean="0">
                <a:latin typeface="+mn-lt"/>
              </a:rPr>
              <a:t>TS 38.508-1, </a:t>
            </a:r>
            <a:r>
              <a:rPr lang="en-US" altLang="zh-CN" sz="2800" dirty="0" smtClean="0">
                <a:latin typeface="+mn-lt"/>
                <a:sym typeface="+mn-ea"/>
              </a:rPr>
              <a:t>to add</a:t>
            </a:r>
            <a:r>
              <a:rPr lang="en-US" altLang="zh-CN" sz="2800" dirty="0" smtClean="0">
                <a:latin typeface="+mn-lt"/>
                <a:sym typeface="+mn-ea"/>
              </a:rPr>
              <a:t> “Value/remark=</a:t>
            </a:r>
            <a:r>
              <a:rPr lang="en-US" altLang="zh-CN" sz="2800" dirty="0" smtClean="0">
                <a:solidFill>
                  <a:srgbClr val="0000FF"/>
                </a:solidFill>
                <a:latin typeface="+mn-lt"/>
                <a:sym typeface="+mn-ea"/>
              </a:rPr>
              <a:t>true</a:t>
            </a:r>
            <a:r>
              <a:rPr lang="en-US" altLang="zh-CN" sz="2800" dirty="0" smtClean="0">
                <a:latin typeface="+mn-lt"/>
                <a:sym typeface="+mn-ea"/>
              </a:rPr>
              <a:t>” for </a:t>
            </a:r>
            <a:r>
              <a:rPr lang="en-US" sz="2800" dirty="0" smtClean="0">
                <a:latin typeface="+mn-lt"/>
                <a:sym typeface="+mn-ea"/>
              </a:rPr>
              <a:t>“</a:t>
            </a:r>
            <a:r>
              <a:rPr lang="en-US" sz="2800" dirty="0" smtClean="0">
                <a:solidFill>
                  <a:srgbClr val="0000FF"/>
                </a:solidFill>
                <a:latin typeface="+mn-lt"/>
                <a:sym typeface="+mn-ea"/>
              </a:rPr>
              <a:t>frequencyShift7p5khz</a:t>
            </a:r>
            <a:r>
              <a:rPr lang="en-US" sz="2800" dirty="0" smtClean="0">
                <a:latin typeface="+mn-lt"/>
                <a:sym typeface="+mn-ea"/>
              </a:rPr>
              <a:t>” </a:t>
            </a:r>
            <a:r>
              <a:rPr lang="en-US" altLang="zh-CN" sz="2800" dirty="0" smtClean="0">
                <a:latin typeface="+mn-lt"/>
                <a:sym typeface="+mn-ea"/>
              </a:rPr>
              <a:t>under the Condition of “DSS”</a:t>
            </a:r>
            <a:r>
              <a:rPr lang="en-US" sz="2800" dirty="0" smtClean="0">
                <a:latin typeface="+mn-lt"/>
              </a:rPr>
              <a:t> as below</a:t>
            </a:r>
            <a:endParaRPr lang="en-US" sz="2800" dirty="0" smtClean="0">
              <a:latin typeface="+mn-lt"/>
            </a:endParaRPr>
          </a:p>
        </p:txBody>
      </p:sp>
      <p:sp>
        <p:nvSpPr>
          <p:cNvPr id="6149" name="RS_Classification_Standard"/>
          <p:cNvSpPr txBox="1">
            <a:spLocks noChangeArrowheads="1"/>
          </p:cNvSpPr>
          <p:nvPr/>
        </p:nvSpPr>
        <p:spPr bwMode="auto">
          <a:xfrm>
            <a:off x="12177713" y="7478713"/>
            <a:ext cx="153987" cy="212725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</a:ln>
        </p:spPr>
        <p:txBody>
          <a:bodyPr wrap="none" lIns="76200" tIns="36830" rIns="76200" bIns="36830" anchor="ctr">
            <a:spAutoFit/>
          </a:bodyPr>
          <a:lstStyle/>
          <a:p>
            <a:pPr eaLnBrk="0" hangingPunct="0"/>
            <a:endParaRPr lang="de-DE" altLang="zh-CN" sz="900" b="1">
              <a:solidFill>
                <a:srgbClr val="00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35" y="6254750"/>
            <a:ext cx="8115300" cy="5842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RS_CLASSIFICATIONID" val="0"/>
  <p:tag name="RS_CLASSIFICATION" val="UNRESTRICTED"/>
</p:tagLst>
</file>

<file path=ppt/tags/tag10.xml><?xml version="1.0" encoding="utf-8"?>
<p:tagLst xmlns:p="http://schemas.openxmlformats.org/presentationml/2006/main">
  <p:tag name="RS_CLASSIFICATIONID" val="0"/>
  <p:tag name="RS_CLASSIFICATION" val="UNRESTRICTED"/>
</p:tagLst>
</file>

<file path=ppt/tags/tag11.xml><?xml version="1.0" encoding="utf-8"?>
<p:tagLst xmlns:p="http://schemas.openxmlformats.org/presentationml/2006/main">
  <p:tag name="RS_CLASSIFICATIONID" val="0"/>
  <p:tag name="RS_CLASSIFICATION" val="UNRESTRICTED"/>
</p:tagLst>
</file>

<file path=ppt/tags/tag12.xml><?xml version="1.0" encoding="utf-8"?>
<p:tagLst xmlns:p="http://schemas.openxmlformats.org/presentationml/2006/main">
  <p:tag name="RS_CLASSIFICATIONID" val="0"/>
  <p:tag name="RS_CLASSIFICATION" val="UNRESTRICTED"/>
</p:tagLst>
</file>

<file path=ppt/tags/tag13.xml><?xml version="1.0" encoding="utf-8"?>
<p:tagLst xmlns:p="http://schemas.openxmlformats.org/presentationml/2006/main">
  <p:tag name="RS_CLASSIFICATIONID" val="0"/>
  <p:tag name="RS_CLASSIFICATION" val="UNRESTRICTED"/>
</p:tagLst>
</file>

<file path=ppt/tags/tag14.xml><?xml version="1.0" encoding="utf-8"?>
<p:tagLst xmlns:p="http://schemas.openxmlformats.org/presentationml/2006/main">
  <p:tag name="RS_CLASSIFICATIONID" val="0"/>
  <p:tag name="RS_CLASSIFICATION" val="UNRESTRICTED"/>
</p:tagLst>
</file>

<file path=ppt/tags/tag15.xml><?xml version="1.0" encoding="utf-8"?>
<p:tagLst xmlns:p="http://schemas.openxmlformats.org/presentationml/2006/main">
  <p:tag name="RS_CLASSIFICATIONID" val="0"/>
  <p:tag name="RS_CLASSIFICATION" val="UNRESTRICTED"/>
</p:tagLst>
</file>

<file path=ppt/tags/tag16.xml><?xml version="1.0" encoding="utf-8"?>
<p:tagLst xmlns:p="http://schemas.openxmlformats.org/presentationml/2006/main">
  <p:tag name="RS_CLASSIFICATIONID" val="0"/>
  <p:tag name="RS_CLASSIFICATION" val="UNRESTRICTED"/>
</p:tagLst>
</file>

<file path=ppt/tags/tag17.xml><?xml version="1.0" encoding="utf-8"?>
<p:tagLst xmlns:p="http://schemas.openxmlformats.org/presentationml/2006/main">
  <p:tag name="RS_CLASSIFICATION_RESETFORMATTING" val="True"/>
</p:tagLst>
</file>

<file path=ppt/tags/tag2.xml><?xml version="1.0" encoding="utf-8"?>
<p:tagLst xmlns:p="http://schemas.openxmlformats.org/presentationml/2006/main">
  <p:tag name="RS_CLASSIFICATIONID" val="0"/>
  <p:tag name="RS_CLASSIFICATION" val="UNRESTRICTED"/>
</p:tagLst>
</file>

<file path=ppt/tags/tag3.xml><?xml version="1.0" encoding="utf-8"?>
<p:tagLst xmlns:p="http://schemas.openxmlformats.org/presentationml/2006/main">
  <p:tag name="RS_CLASSIFICATIONID" val="0"/>
  <p:tag name="RS_CLASSIFICATION" val="UNRESTRICTED"/>
</p:tagLst>
</file>

<file path=ppt/tags/tag4.xml><?xml version="1.0" encoding="utf-8"?>
<p:tagLst xmlns:p="http://schemas.openxmlformats.org/presentationml/2006/main">
  <p:tag name="RS_CLASSIFICATIONID" val="0"/>
  <p:tag name="RS_CLASSIFICATION" val="UNRESTRICTED"/>
</p:tagLst>
</file>

<file path=ppt/tags/tag5.xml><?xml version="1.0" encoding="utf-8"?>
<p:tagLst xmlns:p="http://schemas.openxmlformats.org/presentationml/2006/main">
  <p:tag name="RS_CLASSIFICATIONID" val="0"/>
  <p:tag name="RS_CLASSIFICATION" val="UNRESTRICTED"/>
</p:tagLst>
</file>

<file path=ppt/tags/tag6.xml><?xml version="1.0" encoding="utf-8"?>
<p:tagLst xmlns:p="http://schemas.openxmlformats.org/presentationml/2006/main">
  <p:tag name="RS_CLASSIFICATIONID" val="0"/>
  <p:tag name="RS_CLASSIFICATION" val="UNRESTRICTED"/>
</p:tagLst>
</file>

<file path=ppt/tags/tag7.xml><?xml version="1.0" encoding="utf-8"?>
<p:tagLst xmlns:p="http://schemas.openxmlformats.org/presentationml/2006/main">
  <p:tag name="RS_CLASSIFICATIONID" val="0"/>
  <p:tag name="RS_CLASSIFICATION" val="UNRESTRICTED"/>
</p:tagLst>
</file>

<file path=ppt/tags/tag8.xml><?xml version="1.0" encoding="utf-8"?>
<p:tagLst xmlns:p="http://schemas.openxmlformats.org/presentationml/2006/main">
  <p:tag name="RS_CLASSIFICATIONID" val="0"/>
  <p:tag name="RS_CLASSIFICATION" val="UNRESTRICTED"/>
</p:tagLst>
</file>

<file path=ppt/tags/tag9.xml><?xml version="1.0" encoding="utf-8"?>
<p:tagLst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8296</Words>
  <Application>WPS 演示</Application>
  <PresentationFormat>自定义</PresentationFormat>
  <Paragraphs>123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7" baseType="lpstr">
      <vt:lpstr>Arial</vt:lpstr>
      <vt:lpstr>宋体</vt:lpstr>
      <vt:lpstr>Wingdings</vt:lpstr>
      <vt:lpstr>Calibri</vt:lpstr>
      <vt:lpstr>Calibri Light</vt:lpstr>
      <vt:lpstr>Ericsson Capital TT</vt:lpstr>
      <vt:lpstr>Segoe Print</vt:lpstr>
      <vt:lpstr>Wingdings</vt:lpstr>
      <vt:lpstr>微软雅黑</vt:lpstr>
      <vt:lpstr>Arial Unicode MS</vt:lpstr>
      <vt:lpstr>Office 主题</vt:lpstr>
      <vt:lpstr>Discussion on how to handle Dynamic Spectrum Sharing (DSS) Conformance Testing for B34/n34 and B39/n39</vt:lpstr>
      <vt:lpstr>Background - RAN4 DSS for B34/n34 B39/n39 WI Progress</vt:lpstr>
      <vt:lpstr>Background - DSS Conformance Test for B34/n34 B39/n39</vt:lpstr>
      <vt:lpstr>Background - RAN4 TS 38.101-1 </vt:lpstr>
      <vt:lpstr>Background - RAN4 TS 38.101-4 (1/2)  </vt:lpstr>
      <vt:lpstr>Background - RAN4 TS 38.101-4 (2/2) </vt:lpstr>
      <vt:lpstr>Background - RAN2 TS 38.306</vt:lpstr>
      <vt:lpstr>Background - RAN5 TS 38.508-1 (1/2)</vt:lpstr>
      <vt:lpstr>Background - RAN5 TS 38.508-1 (2/2)</vt:lpstr>
      <vt:lpstr>Background - RAN5 TS 38.508-2</vt:lpstr>
      <vt:lpstr>Background - RAN5 TS 38.521-1</vt:lpstr>
      <vt:lpstr>Background - RAN5 TS 38.521-4 </vt:lpstr>
      <vt:lpstr>Background - RAN5 TS 38.522</vt:lpstr>
      <vt:lpstr>Which RAN5 specs will be impacted by the DSS Conformance Testing for B34/n34 and B39/n39?</vt:lpstr>
      <vt:lpstr>Reference</vt:lpstr>
      <vt:lpstr>Thank you!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Guchunying</dc:creator>
  <cp:lastModifiedBy>Danni SONG(CMCC)</cp:lastModifiedBy>
  <cp:revision>1098</cp:revision>
  <dcterms:created xsi:type="dcterms:W3CDTF">2018-09-20T03:53:00Z</dcterms:created>
  <dcterms:modified xsi:type="dcterms:W3CDTF">2021-11-05T08:44:44Z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1537859212</vt:lpwstr>
  </property>
  <property fmtid="{D5CDD505-2E9C-101B-9397-08002B2CF9AE}" pid="6" name="RS_Classification">
    <vt:lpwstr>UNRESTRICTED</vt:lpwstr>
  </property>
  <property fmtid="{D5CDD505-2E9C-101B-9397-08002B2CF9AE}" pid="7" name="RS_ClassificationID">
    <vt:r8>0</vt:r8>
  </property>
  <property fmtid="{D5CDD505-2E9C-101B-9397-08002B2CF9AE}" pid="8" name="ContentTypeId">
    <vt:lpwstr>0x010100EB28163D68FE8E4D9361964FDD814FC4</vt:lpwstr>
  </property>
  <property fmtid="{D5CDD505-2E9C-101B-9397-08002B2CF9AE}" pid="9" name="KSOProductBuildVer">
    <vt:lpwstr>2052-11.8.2.10229</vt:lpwstr>
  </property>
  <property fmtid="{D5CDD505-2E9C-101B-9397-08002B2CF9AE}" pid="10" name="ICV">
    <vt:lpwstr>06475E1BD0F54B2FAD5D6ECC63AF02E6</vt:lpwstr>
  </property>
</Properties>
</file>