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8"/>
  </p:notesMasterIdLst>
  <p:sldIdLst>
    <p:sldId id="275" r:id="rId3"/>
    <p:sldId id="276" r:id="rId4"/>
    <p:sldId id="279" r:id="rId5"/>
    <p:sldId id="278" r:id="rId6"/>
    <p:sldId id="27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26-Aug-21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RAN5#92-e Meeting Concluding Joint Session Outcomes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26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842" y="771525"/>
            <a:ext cx="11184467" cy="59721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Thu 26 Aug 15:00 UTC (17:00 CEST)– Ingo will allocate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for revised documents (independent of verdict)</a:t>
            </a:r>
          </a:p>
          <a:p>
            <a:pPr lvl="2"/>
            <a:r>
              <a:rPr lang="en-US" altLang="en-US" sz="1600" b="1" dirty="0"/>
              <a:t>Last comments: </a:t>
            </a:r>
            <a:r>
              <a:rPr lang="sv-SE" altLang="en-US" sz="1600" b="1" dirty="0"/>
              <a:t>Fri 27 Aug 15:00 UTC (17:00 CEST)</a:t>
            </a:r>
            <a:r>
              <a:rPr lang="en-US" altLang="en-US" sz="1600" b="1" dirty="0"/>
              <a:t>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</a:t>
            </a:r>
            <a:r>
              <a:rPr lang="sv-SE" altLang="en-US" sz="1600" b="1" dirty="0"/>
              <a:t>Fri 27 Aug 20:00 UTC (22:00 CEST)</a:t>
            </a:r>
            <a:r>
              <a:rPr lang="en-US" altLang="en-US" sz="1600" b="1" dirty="0"/>
              <a:t> – ‘Not Pursued’ verdict for missing final version of agreed 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7.1 – Pointer CRs</a:t>
            </a:r>
          </a:p>
          <a:p>
            <a:pPr lvl="2"/>
            <a:r>
              <a:rPr lang="en-US" sz="1600" dirty="0"/>
              <a:t>R5-215151 Removal of technical content in 36.579-7 v14.2.0 and substitution with pointer to the next Release - </a:t>
            </a:r>
            <a:r>
              <a:rPr lang="en-US" sz="1600" dirty="0">
                <a:solidFill>
                  <a:srgbClr val="FF0000"/>
                </a:solidFill>
              </a:rPr>
              <a:t>Agreed</a:t>
            </a:r>
            <a:endParaRPr lang="en-US" sz="1600" dirty="0"/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R5-215823 NB-IoT Test Frequency Corrections to align with RAN4 and US FCC 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Shared for info. Ericsson request to inform GCF &amp; PTCRB about the branches introduced in NB-IoT test cases accepted - to be included in the RAN5 Chair summary to CAG &amp; PVG</a:t>
            </a:r>
            <a:endParaRPr lang="en-US" sz="1600" dirty="0"/>
          </a:p>
          <a:p>
            <a:pPr lvl="2"/>
            <a:r>
              <a:rPr lang="en-US" sz="1600" dirty="0"/>
              <a:t>R5-215812 Discussion on addition of Rel.16 EN-DC RF tests to 38.521-3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Proposal already endorsed by RF Group, no comments from SIG</a:t>
            </a:r>
          </a:p>
          <a:p>
            <a:pPr lvl="1"/>
            <a:endParaRPr lang="en-US" sz="1600" dirty="0"/>
          </a:p>
          <a:p>
            <a:pPr lvl="2"/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09600"/>
            <a:ext cx="11184467" cy="5972175"/>
          </a:xfrm>
        </p:spPr>
        <p:txBody>
          <a:bodyPr/>
          <a:lstStyle/>
          <a:p>
            <a:r>
              <a:rPr lang="en-US" sz="2400" dirty="0"/>
              <a:t>Closing agenda (Contd.)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/>
              <a:t>R5-215766  Way forward on how to handle Option 4 test cases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Endorsed Proposals – 1; 2; 3; 6; 8; 9; 10; 11; 12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Conditionally Endorsed Proposals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5 – Implementation plan and CRs to be further reviewed</a:t>
            </a:r>
          </a:p>
          <a:p>
            <a:pPr lvl="4"/>
            <a:r>
              <a:rPr lang="en-US" sz="1400" dirty="0">
                <a:solidFill>
                  <a:srgbClr val="FF0000"/>
                </a:solidFill>
              </a:rPr>
              <a:t>7- ‘For Multi-layer, HO test cases for Option4 are needed in TS 38.523-1 clause 11’ to be reviewed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Proposal 4 covers normal way of working in RAN5, i.e. follow up work in RAN5 based on RAN4 core requirements</a:t>
            </a:r>
          </a:p>
          <a:p>
            <a:pPr lvl="2"/>
            <a:r>
              <a:rPr lang="en-US" sz="1600" dirty="0"/>
              <a:t>R5-215129r1 </a:t>
            </a:r>
            <a:r>
              <a:rPr lang="nn-NO" sz="1600" dirty="0"/>
              <a:t>MU workplan for NR FR1 TRP-TRS</a:t>
            </a:r>
          </a:p>
          <a:p>
            <a:pPr lvl="3"/>
            <a:r>
              <a:rPr lang="nn-NO" sz="1600" dirty="0">
                <a:solidFill>
                  <a:srgbClr val="FF0000"/>
                </a:solidFill>
              </a:rPr>
              <a:t>Endorsed in R5-215771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123414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42" y="666750"/>
            <a:ext cx="11184467" cy="5867400"/>
          </a:xfrm>
        </p:spPr>
        <p:txBody>
          <a:bodyPr/>
          <a:lstStyle/>
          <a:p>
            <a:r>
              <a:rPr lang="en-US" sz="2400" dirty="0"/>
              <a:t>Closing agenda</a:t>
            </a:r>
          </a:p>
          <a:p>
            <a:pPr lvl="1"/>
            <a:r>
              <a:rPr lang="en-US" sz="2133" dirty="0"/>
              <a:t>7.3 – </a:t>
            </a:r>
            <a:r>
              <a:rPr lang="en-US" sz="2133" dirty="0" err="1"/>
              <a:t>iWD</a:t>
            </a:r>
            <a:r>
              <a:rPr lang="en-US" sz="2133" dirty="0"/>
              <a:t>/PRD updates</a:t>
            </a:r>
          </a:p>
          <a:p>
            <a:pPr lvl="2"/>
            <a:r>
              <a:rPr lang="en-US" sz="1600" dirty="0"/>
              <a:t>R5-214613 RAN5 PRD12 version 6.7 - </a:t>
            </a:r>
            <a:r>
              <a:rPr lang="en-US" sz="1600" dirty="0">
                <a:solidFill>
                  <a:srgbClr val="FF0000"/>
                </a:solidFill>
              </a:rPr>
              <a:t>Approved</a:t>
            </a:r>
            <a:endParaRPr lang="en-US" sz="1600" dirty="0"/>
          </a:p>
          <a:p>
            <a:pPr lvl="2"/>
            <a:r>
              <a:rPr lang="en-US" sz="1600" dirty="0">
                <a:highlight>
                  <a:srgbClr val="FFFF00"/>
                </a:highlight>
              </a:rPr>
              <a:t>R5-215770</a:t>
            </a:r>
            <a:r>
              <a:rPr lang="en-US" sz="1600" dirty="0"/>
              <a:t> Update to iWD-003 – </a:t>
            </a:r>
            <a:r>
              <a:rPr lang="en-US" sz="1600" dirty="0">
                <a:solidFill>
                  <a:srgbClr val="FF0000"/>
                </a:solidFill>
              </a:rPr>
              <a:t>Post meeting email approval</a:t>
            </a:r>
            <a:endParaRPr lang="en-US" sz="1600" dirty="0"/>
          </a:p>
          <a:p>
            <a:pPr lvl="1"/>
            <a:r>
              <a:rPr lang="en-US" sz="1867" dirty="0"/>
              <a:t>7.4.1 – New WI/SI Proposals</a:t>
            </a:r>
          </a:p>
          <a:p>
            <a:pPr lvl="2"/>
            <a:r>
              <a:rPr lang="en-US" sz="1600" dirty="0"/>
              <a:t>R5-215704 High power UE (power class 1.5) for NR band n79 (CMCC)</a:t>
            </a:r>
          </a:p>
          <a:p>
            <a:pPr lvl="2"/>
            <a:r>
              <a:rPr lang="en-US" sz="1600" dirty="0"/>
              <a:t>R5-215705 High power UE (power class 2) for NR band n34 (CMCC)</a:t>
            </a:r>
          </a:p>
          <a:p>
            <a:pPr lvl="2"/>
            <a:r>
              <a:rPr lang="en-US" sz="1600" dirty="0"/>
              <a:t>R5-215706 High power UE (power class 2) for NR band n39 (CMCC)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All 3 WI proposals endorsed. Title of the 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r>
              <a:rPr lang="en-US" sz="1600" dirty="0">
                <a:solidFill>
                  <a:srgbClr val="FF0000"/>
                </a:solidFill>
              </a:rPr>
              <a:t> to be corrected in the RAN Plenary version</a:t>
            </a:r>
          </a:p>
          <a:p>
            <a:pPr lvl="2"/>
            <a:r>
              <a:rPr lang="en-US" sz="1600" dirty="0"/>
              <a:t>R5-215707 PC2 EN-DC with x LTE band + y NR band (x= 2, 3, 4, y=1; x=1, 2, y=2) (Ericsson)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Endorsed. China Unicom &amp; T-Mobile USA to be added as supporting company in the RAN Plenary version</a:t>
            </a:r>
          </a:p>
          <a:p>
            <a:pPr lvl="1"/>
            <a:r>
              <a:rPr lang="en-US" sz="2133" dirty="0"/>
              <a:t>7.4.2 – Revised WID/SID</a:t>
            </a:r>
          </a:p>
          <a:p>
            <a:pPr lvl="2"/>
            <a:r>
              <a:rPr lang="en-US" sz="1600" dirty="0"/>
              <a:t>R5-214576r1 NR Positioning Support (CATT) – </a:t>
            </a:r>
            <a:r>
              <a:rPr lang="en-US" sz="1600" dirty="0">
                <a:solidFill>
                  <a:srgbClr val="FF0000"/>
                </a:solidFill>
              </a:rPr>
              <a:t>Endorsed in R5-215772</a:t>
            </a:r>
            <a:endParaRPr lang="en-US" sz="1600" dirty="0"/>
          </a:p>
          <a:p>
            <a:pPr lvl="2"/>
            <a:r>
              <a:rPr lang="en-US" sz="1600" dirty="0"/>
              <a:t>R5-215190 LTE_B24_mod-UEConTest (</a:t>
            </a:r>
            <a:r>
              <a:rPr lang="en-US" sz="1600" dirty="0" err="1"/>
              <a:t>Ligado</a:t>
            </a:r>
            <a:r>
              <a:rPr lang="en-US" sz="1600" dirty="0"/>
              <a:t> Networks) -</a:t>
            </a:r>
            <a:r>
              <a:rPr lang="en-US" sz="1600" dirty="0">
                <a:solidFill>
                  <a:srgbClr val="FF0000"/>
                </a:solidFill>
              </a:rPr>
              <a:t> Endorsed</a:t>
            </a:r>
            <a:endParaRPr lang="en-US" sz="1600" dirty="0"/>
          </a:p>
          <a:p>
            <a:pPr lvl="2"/>
            <a:r>
              <a:rPr lang="en-US" sz="1600" dirty="0"/>
              <a:t>R5-215467 Rel-14 LTE CA configurations (Ericsson) - </a:t>
            </a:r>
            <a:r>
              <a:rPr lang="en-US" sz="1600" dirty="0">
                <a:solidFill>
                  <a:srgbClr val="FF0000"/>
                </a:solidFill>
              </a:rPr>
              <a:t>Endorsed</a:t>
            </a:r>
            <a:endParaRPr lang="en-US" sz="1600" dirty="0"/>
          </a:p>
          <a:p>
            <a:pPr lvl="2"/>
            <a:r>
              <a:rPr lang="en-US" sz="1600" dirty="0"/>
              <a:t>R5-215712 Study on 5G NR UE full stack testing for Network Slicing (CMCC) - </a:t>
            </a:r>
            <a:r>
              <a:rPr lang="en-US" sz="1600" dirty="0">
                <a:solidFill>
                  <a:srgbClr val="FF0000"/>
                </a:solidFill>
              </a:rPr>
              <a:t>Endorsed</a:t>
            </a:r>
            <a:endParaRPr lang="en-US" sz="1600" dirty="0"/>
          </a:p>
          <a:p>
            <a:pPr lvl="2"/>
            <a:r>
              <a:rPr lang="en-US" sz="1600" dirty="0"/>
              <a:t>R5-215765 NR RF Requirement Enhancements for FR2 (Apple, Nokia) - </a:t>
            </a:r>
            <a:r>
              <a:rPr lang="en-US" sz="1600" dirty="0">
                <a:solidFill>
                  <a:srgbClr val="FF0000"/>
                </a:solidFill>
              </a:rPr>
              <a:t>Endorsed</a:t>
            </a:r>
            <a:endParaRPr lang="en-US" sz="1600" dirty="0"/>
          </a:p>
          <a:p>
            <a:pPr lvl="1"/>
            <a:endParaRPr lang="en-US" sz="1867" dirty="0"/>
          </a:p>
        </p:txBody>
      </p:sp>
    </p:spTree>
    <p:extLst>
      <p:ext uri="{BB962C8B-B14F-4D97-AF65-F5344CB8AC3E}">
        <p14:creationId xmlns:p14="http://schemas.microsoft.com/office/powerpoint/2010/main" val="408667406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943600"/>
          </a:xfrm>
        </p:spPr>
        <p:txBody>
          <a:bodyPr/>
          <a:lstStyle/>
          <a:p>
            <a:pPr lvl="1"/>
            <a:endParaRPr lang="en-US" sz="1867" dirty="0"/>
          </a:p>
          <a:p>
            <a:pPr lvl="1"/>
            <a:r>
              <a:rPr lang="en-US" sz="2400" dirty="0"/>
              <a:t>7.5 – Docs still needing agreement/endorsement/approval</a:t>
            </a:r>
          </a:p>
          <a:p>
            <a:pPr lvl="2"/>
            <a:r>
              <a:rPr lang="en-US" sz="1600" dirty="0"/>
              <a:t>MCC TF160 Status Report – R5-215683</a:t>
            </a:r>
          </a:p>
          <a:p>
            <a:pPr lvl="3"/>
            <a:r>
              <a:rPr lang="en-US" sz="1600" dirty="0">
                <a:solidFill>
                  <a:srgbClr val="FF0000"/>
                </a:solidFill>
              </a:rPr>
              <a:t>Approved. 2022 Tasks List and Funding Request endorsed.</a:t>
            </a:r>
          </a:p>
          <a:p>
            <a:pPr lvl="2"/>
            <a:r>
              <a:rPr lang="en-US" sz="1600" dirty="0"/>
              <a:t>Outgoing LS </a:t>
            </a:r>
          </a:p>
          <a:p>
            <a:pPr lvl="3"/>
            <a:r>
              <a:rPr lang="en-US" sz="1600" dirty="0"/>
              <a:t>R5-215763 Response LS to RAN4 on MU work for FR1 TRP TRS WI (R&amp;S) - </a:t>
            </a:r>
            <a:r>
              <a:rPr lang="en-US" sz="1600" dirty="0">
                <a:solidFill>
                  <a:srgbClr val="FF0000"/>
                </a:solidFill>
              </a:rPr>
              <a:t>Approved</a:t>
            </a:r>
            <a:endParaRPr lang="en-US" sz="1600" dirty="0"/>
          </a:p>
          <a:p>
            <a:pPr lvl="3"/>
            <a:r>
              <a:rPr lang="en-US" sz="1600" dirty="0"/>
              <a:t>R5-215764 LS on Revision of Recommendations ITU-R M.2070 and ITU-R M.2071 on Unwanted Emissions of IMT-Advanced (Ericsson) - </a:t>
            </a:r>
            <a:r>
              <a:rPr lang="en-US" sz="1600" dirty="0">
                <a:solidFill>
                  <a:srgbClr val="FF0000"/>
                </a:solidFill>
              </a:rPr>
              <a:t>Approved</a:t>
            </a:r>
            <a:endParaRPr lang="en-US" sz="1600" dirty="0"/>
          </a:p>
          <a:p>
            <a:pPr lvl="3"/>
            <a:r>
              <a:rPr lang="en-US" sz="1600" dirty="0"/>
              <a:t>R5-215806 Response LS to MSG TFES on the editorial issues of 5G-NR UE specifications in TSG RAN WG5 &amp; TSG RAN WG4 (Orange) - </a:t>
            </a:r>
            <a:r>
              <a:rPr lang="en-US" sz="1600" dirty="0">
                <a:solidFill>
                  <a:srgbClr val="FF0000"/>
                </a:solidFill>
              </a:rPr>
              <a:t>Approved</a:t>
            </a:r>
            <a:endParaRPr lang="en-US" sz="1600" dirty="0"/>
          </a:p>
          <a:p>
            <a:pPr lvl="2"/>
            <a:r>
              <a:rPr lang="en-US" sz="1600" dirty="0"/>
              <a:t>TS release upgrade confirmation based on CR</a:t>
            </a:r>
          </a:p>
          <a:p>
            <a:pPr lvl="3"/>
            <a:r>
              <a:rPr lang="en-US" sz="1600" dirty="0"/>
              <a:t>TS 38.523-3;; TS 38.533 (Rel-17) </a:t>
            </a:r>
            <a:r>
              <a:rPr lang="en-US" sz="1600" dirty="0">
                <a:solidFill>
                  <a:srgbClr val="FF0000"/>
                </a:solidFill>
              </a:rPr>
              <a:t>– TR 38.903 to Rel-17 administratively</a:t>
            </a:r>
          </a:p>
          <a:p>
            <a:pPr lvl="3"/>
            <a:r>
              <a:rPr lang="en-US" sz="1600" dirty="0"/>
              <a:t>TS 36.508; TS 36.521-1; TS 36.523-3 (Rel-17)</a:t>
            </a:r>
          </a:p>
          <a:p>
            <a:pPr lvl="1"/>
            <a:r>
              <a:rPr lang="en-US" sz="2133" dirty="0"/>
              <a:t>7.6 Confirmation of Future RAN5 Matters</a:t>
            </a:r>
          </a:p>
          <a:p>
            <a:pPr lvl="2"/>
            <a:r>
              <a:rPr lang="en-US" sz="1600" dirty="0"/>
              <a:t>R5-215674 - Review deadlines for next quarter</a:t>
            </a:r>
          </a:p>
          <a:p>
            <a:pPr lvl="2"/>
            <a:r>
              <a:rPr lang="en-US" sz="1600" dirty="0"/>
              <a:t>RAN5 Vice Chair election to be held in RAN5#93-e (Nov 2021)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7.7 - AOB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27990</TotalTime>
  <Words>739</Words>
  <Application>Microsoft Office PowerPoint</Application>
  <PresentationFormat>Widescreen</PresentationFormat>
  <Paragraphs>66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RAN5#92-e Meeting Concluding Joint Session Outcomes  </vt:lpstr>
      <vt:lpstr>Agenda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558</cp:revision>
  <dcterms:created xsi:type="dcterms:W3CDTF">2018-05-24T11:49:12Z</dcterms:created>
  <dcterms:modified xsi:type="dcterms:W3CDTF">2021-08-26T16:34:32Z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