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0" r:id="rId2"/>
    <p:sldId id="308" r:id="rId3"/>
    <p:sldId id="317" r:id="rId4"/>
    <p:sldId id="319" r:id="rId5"/>
    <p:sldId id="322" r:id="rId6"/>
    <p:sldId id="316" r:id="rId7"/>
    <p:sldId id="323" r:id="rId8"/>
    <p:sldId id="311" r:id="rId9"/>
    <p:sldId id="313" r:id="rId10"/>
    <p:sldId id="314" r:id="rId11"/>
    <p:sldId id="318" r:id="rId12"/>
    <p:sldId id="315" r:id="rId13"/>
    <p:sldId id="321" r:id="rId14"/>
    <p:sldId id="312" r:id="rId15"/>
    <p:sldId id="293" r:id="rId16"/>
  </p:sldIdLst>
  <p:sldSz cx="12190413" cy="6859588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2" autoAdjust="0"/>
    <p:restoredTop sz="96345" autoAdjust="0"/>
  </p:normalViewPr>
  <p:slideViewPr>
    <p:cSldViewPr snapToGrid="0">
      <p:cViewPr varScale="1">
        <p:scale>
          <a:sx n="78" d="100"/>
          <a:sy n="78" d="100"/>
        </p:scale>
        <p:origin x="-230" y="-82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439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962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99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04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8/20/2021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R5-214482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r3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="" xmlns:a16="http://schemas.microsoft.com/office/drawing/2014/main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465061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1096879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existing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GB" altLang="zh-CN" sz="2400" dirty="0" smtClean="0">
                <a:latin typeface="+mn-lt"/>
              </a:rPr>
              <a:t>Option </a:t>
            </a:r>
            <a:r>
              <a:rPr lang="en-GB" altLang="zh-CN" sz="2400" dirty="0">
                <a:latin typeface="+mn-lt"/>
              </a:rPr>
              <a:t>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</a:t>
            </a:r>
            <a:r>
              <a:rPr lang="en-US" altLang="zh-CN" sz="2400" dirty="0" smtClean="0">
                <a:latin typeface="+mn-lt"/>
              </a:rPr>
              <a:t>new separate Option </a:t>
            </a:r>
            <a:r>
              <a:rPr lang="en-US" altLang="zh-CN" sz="2400" dirty="0">
                <a:latin typeface="+mn-lt"/>
              </a:rPr>
              <a:t>4 protocol test cases are </a:t>
            </a:r>
            <a:r>
              <a:rPr lang="en-US" altLang="zh-CN" sz="2400" dirty="0" smtClean="0">
                <a:latin typeface="+mn-lt"/>
              </a:rPr>
              <a:t>needed for the following cases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4127679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422921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88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589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653" y="2954597"/>
            <a:ext cx="8802896" cy="385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(1/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3202073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4687" y="4848045"/>
            <a:ext cx="8583283" cy="1837427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rgbClr val="0000FF"/>
                </a:solidFill>
              </a:ln>
              <a:noFill/>
            </a:endParaRPr>
          </a:p>
        </p:txBody>
      </p:sp>
      <p:sp>
        <p:nvSpPr>
          <p:cNvPr id="11" name="乘号 10"/>
          <p:cNvSpPr/>
          <p:nvPr/>
        </p:nvSpPr>
        <p:spPr>
          <a:xfrm>
            <a:off x="-472274" y="4190161"/>
            <a:ext cx="16388862" cy="3135085"/>
          </a:xfrm>
          <a:prstGeom prst="mathMultiply">
            <a:avLst>
              <a:gd name="adj1" fmla="val 3891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2/4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FF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rgbClr val="0000FF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0" y="611631"/>
            <a:ext cx="12049246" cy="882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2a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is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no exception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requirements applicable to NR or LTE, </a:t>
            </a:r>
            <a:r>
              <a:rPr lang="en-GB" altLang="zh-CN" sz="2400" dirty="0" smtClean="0">
                <a:solidFill>
                  <a:srgbClr val="0000FF"/>
                </a:solidFill>
                <a:latin typeface="+mn-lt"/>
              </a:rPr>
              <a:t>it is sufficient to point back to Clause 4.5.1 in the “Test purpose” of each existing EN-DC test cases only. 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80" y="3739760"/>
            <a:ext cx="12224186" cy="3050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39426" y="1345797"/>
            <a:ext cx="6160652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NE-DC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since they all point back to Option 2 tests and Option2 is mandatory to be supported for Option 4 UEs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Observation 1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. But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wording changes 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to the existing anchor agnostic EN-DC tests to cater for both EN-DC and NE-DC UE testing.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640" y="1326383"/>
            <a:ext cx="6404692" cy="3547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3/4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</a:t>
            </a:r>
            <a:r>
              <a:rPr lang="en-US" altLang="zh-CN" sz="2400" strike="sngStrike" dirty="0" smtClean="0">
                <a:latin typeface="+mn-lt"/>
              </a:rPr>
              <a:t>Option 2 or </a:t>
            </a:r>
            <a:r>
              <a:rPr lang="en-US" altLang="zh-CN" sz="2400" dirty="0" smtClean="0">
                <a:latin typeface="+mn-lt"/>
              </a:rPr>
              <a:t>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46701" y="889560"/>
            <a:ext cx="4213065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400"/>
              </a:lnSpc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3a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</a:t>
            </a:r>
            <a:r>
              <a:rPr lang="en-GB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are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exception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 requirements applicable to NR or LTE,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NE-DC.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But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wording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changes 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to the existing EN-DC non-anchor agnostic test cases to cater for both EN-DC and NE-DC UE testing in “initial condition” clauses and other necessary parts.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067" r="838"/>
          <a:stretch>
            <a:fillRect/>
          </a:stretch>
        </p:blipFill>
        <p:spPr bwMode="auto">
          <a:xfrm>
            <a:off x="3959051" y="4207311"/>
            <a:ext cx="8231362" cy="257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8385" y="787273"/>
            <a:ext cx="7580732" cy="3272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678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4a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: To adopt the similar wording changes in “Test purpose” and other necessary parts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38.533 are anchor agnostic.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800" dirty="0">
              <a:latin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363653" y="4491112"/>
            <a:ext cx="20811281" cy="1921270"/>
            <a:chOff x="-472274" y="4190161"/>
            <a:chExt cx="16388862" cy="3135085"/>
          </a:xfrm>
        </p:grpSpPr>
        <p:sp>
          <p:nvSpPr>
            <p:cNvPr id="7" name="矩形 6"/>
            <p:cNvSpPr/>
            <p:nvPr/>
          </p:nvSpPr>
          <p:spPr>
            <a:xfrm>
              <a:off x="3424687" y="4848045"/>
              <a:ext cx="8583283" cy="1837427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0000FF"/>
                  </a:solidFill>
                </a:ln>
                <a:noFill/>
              </a:endParaRPr>
            </a:p>
          </p:txBody>
        </p:sp>
        <p:sp>
          <p:nvSpPr>
            <p:cNvPr id="9" name="乘号 8"/>
            <p:cNvSpPr/>
            <p:nvPr/>
          </p:nvSpPr>
          <p:spPr>
            <a:xfrm>
              <a:off x="-472274" y="4190161"/>
              <a:ext cx="16388862" cy="3135085"/>
            </a:xfrm>
            <a:prstGeom prst="mathMultiply">
              <a:avLst>
                <a:gd name="adj1" fmla="val 3891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endParaRPr lang="en-US" altLang="zh-CN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sz="2400" b="1" dirty="0" smtClean="0"/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5a: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To adopt the similar wording changes in “Test purpose” and other necessary parts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38.521-4 are anchor agnostic.</a:t>
            </a:r>
          </a:p>
          <a:p>
            <a:pPr>
              <a:buFont typeface="Arial" pitchFamily="34" charset="0"/>
              <a:buChar char="•"/>
            </a:pPr>
            <a:endParaRPr lang="en-US" altLang="zh-CN" sz="2400" dirty="0" smtClean="0">
              <a:solidFill>
                <a:srgbClr val="0000FF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5b: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no changes to all the existing 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lt"/>
              </a:rPr>
              <a:t>Demod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test cases excluding SDR.</a:t>
            </a: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</TotalTime>
  <Words>1498</Words>
  <Application>Microsoft Office PowerPoint</Application>
  <PresentationFormat>自定义</PresentationFormat>
  <Paragraphs>118</Paragraphs>
  <Slides>15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Way forward on how to handle Option4 (NE-DC) test cases</vt:lpstr>
      <vt:lpstr>Background</vt:lpstr>
      <vt:lpstr>Background</vt:lpstr>
      <vt:lpstr>Option 4 (NE-DC) RF test cases (1/4)</vt:lpstr>
      <vt:lpstr>Option 4 (NE-DC) RF test cases (2/4)</vt:lpstr>
      <vt:lpstr>Option 4 (NE-DC) RF test cases (3/4)</vt:lpstr>
      <vt:lpstr>Option 4 (NE-DC) RF test cases (4/4)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1161</cp:revision>
  <dcterms:created xsi:type="dcterms:W3CDTF">2018-09-20T03:53:00Z</dcterms:created>
  <dcterms:modified xsi:type="dcterms:W3CDTF">2021-08-19T16:28:14Z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