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5" autoAdjust="0"/>
    <p:restoredTop sz="94660"/>
  </p:normalViewPr>
  <p:slideViewPr>
    <p:cSldViewPr snapToGrid="0">
      <p:cViewPr varScale="1">
        <p:scale>
          <a:sx n="67" d="100"/>
          <a:sy n="67" d="100"/>
        </p:scale>
        <p:origin x="9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25-Aug-20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RAN5#88-e Meeting SIG Session </a:t>
            </a:r>
            <a:r>
              <a:rPr lang="en-US" sz="48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Outcomes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24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2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76275"/>
            <a:ext cx="11184467" cy="5848349"/>
          </a:xfrm>
        </p:spPr>
        <p:txBody>
          <a:bodyPr/>
          <a:lstStyle/>
          <a:p>
            <a:r>
              <a:rPr lang="en-US" sz="2000" dirty="0"/>
              <a:t>CR Status reverted to deferred – R5-203547, R5-204363, </a:t>
            </a:r>
            <a:r>
              <a:rPr lang="en-US" sz="2000" dirty="0">
                <a:highlight>
                  <a:srgbClr val="FFFF00"/>
                </a:highlight>
              </a:rPr>
              <a:t>R5-203549, R5-203996</a:t>
            </a:r>
          </a:p>
          <a:p>
            <a:r>
              <a:rPr lang="en-US" sz="2000" dirty="0"/>
              <a:t>LS to PTCRB &amp; PTCRB PVG on MCS testing status (related to R5-203219 &amp; R5-204364) - </a:t>
            </a:r>
            <a:r>
              <a:rPr lang="en-US" sz="2000" dirty="0">
                <a:highlight>
                  <a:srgbClr val="FFFF00"/>
                </a:highlight>
              </a:rPr>
              <a:t>approved</a:t>
            </a:r>
          </a:p>
          <a:p>
            <a:r>
              <a:rPr lang="en-US" sz="2000" dirty="0"/>
              <a:t>Late </a:t>
            </a:r>
            <a:r>
              <a:rPr lang="en-US" sz="2000" dirty="0" err="1"/>
              <a:t>tdoc</a:t>
            </a:r>
            <a:r>
              <a:rPr lang="en-US" sz="2000" dirty="0"/>
              <a:t> requests</a:t>
            </a:r>
          </a:p>
          <a:p>
            <a:pPr lvl="1"/>
            <a:r>
              <a:rPr lang="en-US" sz="1800" dirty="0"/>
              <a:t>Correction to ENDC RLC testcase 7.1.2.2.6 (R&amp;S) (Supporting prose CR for R5s201187) - </a:t>
            </a:r>
            <a:r>
              <a:rPr lang="en-US" sz="1800" dirty="0">
                <a:highlight>
                  <a:srgbClr val="FFFF00"/>
                </a:highlight>
              </a:rPr>
              <a:t>withdrawn</a:t>
            </a:r>
          </a:p>
          <a:p>
            <a:pPr lvl="1"/>
            <a:r>
              <a:rPr lang="en-US" sz="1800" dirty="0"/>
              <a:t>EPS Fallback TS 38.508-2 - Addition of UE capability for voiceFallbackIndicationEPS-r16(CATT, TDIA) - </a:t>
            </a:r>
            <a:r>
              <a:rPr lang="en-US" sz="1800" dirty="0">
                <a:highlight>
                  <a:srgbClr val="FFFF00"/>
                </a:highlight>
              </a:rPr>
              <a:t>approved</a:t>
            </a:r>
          </a:p>
          <a:p>
            <a:pPr lvl="1"/>
            <a:r>
              <a:rPr lang="en-US" sz="1800" dirty="0"/>
              <a:t>IMS TS 34.229-1 cl A.1.1 - On checking feature tags in REGISTER (R&amp;S, Qualcomm) (R5-204279 alternative) - </a:t>
            </a:r>
            <a:r>
              <a:rPr lang="en-US" sz="1800" dirty="0">
                <a:highlight>
                  <a:srgbClr val="FFFF00"/>
                </a:highlight>
              </a:rPr>
              <a:t>approved</a:t>
            </a:r>
          </a:p>
          <a:p>
            <a:pPr lvl="1"/>
            <a:r>
              <a:rPr lang="en-US" sz="1800" dirty="0"/>
              <a:t>MCS  TS 36.579-1 - Update of content with Rel-14 requirements (Samsung) – to facilitate TTCN development  - </a:t>
            </a:r>
            <a:r>
              <a:rPr lang="en-US" sz="1800" dirty="0">
                <a:highlight>
                  <a:srgbClr val="FFFF00"/>
                </a:highlight>
              </a:rPr>
              <a:t>approved</a:t>
            </a:r>
          </a:p>
          <a:p>
            <a:pPr lvl="1"/>
            <a:r>
              <a:rPr lang="en-US" sz="1800" dirty="0"/>
              <a:t>Correction to NR5GC CA RRC test cases 8.1.2.1.5.1 and 8.1.2.1.5.2 (Keysight) (Supporting prose CR) - </a:t>
            </a:r>
            <a:r>
              <a:rPr lang="en-US" sz="1800" dirty="0">
                <a:highlight>
                  <a:srgbClr val="FFFF00"/>
                </a:highlight>
              </a:rPr>
              <a:t>approved</a:t>
            </a:r>
          </a:p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R5-204323 - Flexible handling multi PDUs and PDNs in the 5G test specifications (Samsung)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Outcome from TTCN sidebar – </a:t>
            </a:r>
            <a:r>
              <a:rPr lang="en-US" sz="1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Only 1 TP vendor did some testing and provided feedback</a:t>
            </a:r>
          </a:p>
          <a:p>
            <a:pPr lvl="2"/>
            <a:r>
              <a:rPr lang="en-US" sz="1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Proposed solution to cater for flexible PDU/PDN handling accepted in principle. Actual implementation to be proposed in CRs to RAN5#89-e meeting. RAN5 will then decide on CRs endorsement/agreement and TTCN implementation aspects</a:t>
            </a: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2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76275"/>
            <a:ext cx="11184467" cy="5848349"/>
          </a:xfrm>
        </p:spPr>
        <p:txBody>
          <a:bodyPr/>
          <a:lstStyle/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R5-203459 - Discussion paper on IR.92 update (R&amp;S)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Any feedback – </a:t>
            </a:r>
            <a:r>
              <a:rPr lang="en-US" sz="1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No feedback, proposals accepted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R5-203579 - MCPTT call establishment procedures (TF160)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Conclusion from email discussions and CC – </a:t>
            </a:r>
            <a:r>
              <a:rPr lang="en-US" sz="1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Way forward of generic procedures accepted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Discussion on flagged CRs (on request, should be limited to those meeting input is needed to reach agreement)</a:t>
            </a:r>
          </a:p>
          <a:p>
            <a:pPr lvl="1"/>
            <a:r>
              <a:rPr lang="en-US" sz="1467" dirty="0">
                <a:highlight>
                  <a:srgbClr val="FFFF00"/>
                </a:highlight>
                <a:latin typeface="Calibri" panose="020F0502020204030204" pitchFamily="34" charset="0"/>
              </a:rPr>
              <a:t>R5-203415 (Huawei) - Guidance to the author - TC shall ensure not to incorrectly pass a non-</a:t>
            </a:r>
            <a:r>
              <a:rPr lang="en-US" sz="1467" dirty="0" err="1">
                <a:highlight>
                  <a:srgbClr val="FFFF00"/>
                </a:highlight>
                <a:latin typeface="Calibri" panose="020F0502020204030204" pitchFamily="34" charset="0"/>
              </a:rPr>
              <a:t>conformanct</a:t>
            </a:r>
            <a:r>
              <a:rPr lang="en-US" sz="1467" dirty="0">
                <a:highlight>
                  <a:srgbClr val="FFFF00"/>
                </a:highlight>
                <a:latin typeface="Calibri" panose="020F0502020204030204" pitchFamily="34" charset="0"/>
              </a:rPr>
              <a:t> UE, if this </a:t>
            </a:r>
            <a:r>
              <a:rPr lang="en-US" sz="1467" dirty="0" err="1">
                <a:highlight>
                  <a:srgbClr val="FFFF00"/>
                </a:highlight>
                <a:latin typeface="Calibri" panose="020F0502020204030204" pitchFamily="34" charset="0"/>
              </a:rPr>
              <a:t>cannnot</a:t>
            </a:r>
            <a:r>
              <a:rPr lang="en-US" sz="1467" dirty="0">
                <a:highlight>
                  <a:srgbClr val="FFFF00"/>
                </a:highlight>
                <a:latin typeface="Calibri" panose="020F0502020204030204" pitchFamily="34" charset="0"/>
              </a:rPr>
              <a:t> be reliably verified then TC/TP to be removed</a:t>
            </a:r>
          </a:p>
          <a:p>
            <a:pPr lvl="1"/>
            <a:r>
              <a:rPr lang="en-US" sz="1467" dirty="0">
                <a:highlight>
                  <a:srgbClr val="FFFF00"/>
                </a:highlight>
                <a:latin typeface="Calibri" panose="020F0502020204030204" pitchFamily="34" charset="0"/>
              </a:rPr>
              <a:t>R5-203376 (Huawei) - Revision provided seems acceptable to TF160</a:t>
            </a:r>
          </a:p>
          <a:p>
            <a:pPr lvl="1"/>
            <a:r>
              <a:rPr lang="en-US" sz="1467" dirty="0">
                <a:highlight>
                  <a:srgbClr val="FFFF00"/>
                </a:highlight>
                <a:latin typeface="Calibri" panose="020F0502020204030204" pitchFamily="34" charset="0"/>
              </a:rPr>
              <a:t>R5-203361 (Huawei) - Huawei to look into specific TC that is failing and consider proposing changes to impacted TC rather than default message contents</a:t>
            </a:r>
          </a:p>
          <a:p>
            <a:pPr lvl="1"/>
            <a:r>
              <a:rPr lang="en-US" sz="1467" dirty="0">
                <a:highlight>
                  <a:srgbClr val="FFFF00"/>
                </a:highlight>
                <a:latin typeface="Calibri" panose="020F0502020204030204" pitchFamily="34" charset="0"/>
              </a:rPr>
              <a:t>R5-203774 (Ericsson) – Meeting didn’t see value in informative annex being added, agreed to withdraw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</a:p>
          <a:p>
            <a:pPr lvl="1"/>
            <a:r>
              <a:rPr lang="en-US" sz="1467" dirty="0">
                <a:highlight>
                  <a:srgbClr val="FFFF00"/>
                </a:highlight>
                <a:latin typeface="Calibri" panose="020F0502020204030204" pitchFamily="34" charset="0"/>
              </a:rPr>
              <a:t>Keysight request to send LS to GCF CAG covering critical CR list due to CAG validation submission deadline close to planned TTCN test suite release date – approved, TF160 PM to draft LS</a:t>
            </a:r>
            <a:endParaRPr lang="en-US" sz="1467" dirty="0">
              <a:highlight>
                <a:srgbClr val="FFFF00"/>
              </a:highlight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347448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26463</TotalTime>
  <Words>442</Words>
  <Application>Microsoft Office PowerPoint</Application>
  <PresentationFormat>Widescreen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RAN5#88-e Meeting SIG Session 2 Outcomes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497</cp:revision>
  <dcterms:created xsi:type="dcterms:W3CDTF">2018-05-24T11:49:12Z</dcterms:created>
  <dcterms:modified xsi:type="dcterms:W3CDTF">2020-08-24T15:30:25Z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