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7"/>
  </p:notesMasterIdLst>
  <p:sldIdLst>
    <p:sldId id="275" r:id="rId3"/>
    <p:sldId id="276" r:id="rId4"/>
    <p:sldId id="277" r:id="rId5"/>
    <p:sldId id="278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27-Aug-20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RAN5#88-e Meeting Concluding Joint Session Outcomes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27 Aug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66750"/>
            <a:ext cx="11184467" cy="5667375"/>
          </a:xfrm>
        </p:spPr>
        <p:txBody>
          <a:bodyPr/>
          <a:lstStyle/>
          <a:p>
            <a:r>
              <a:rPr lang="en-US" sz="2400" dirty="0"/>
              <a:t>Review of progress of E-meeting (comments/concerns)</a:t>
            </a:r>
          </a:p>
          <a:p>
            <a:pPr lvl="1"/>
            <a:r>
              <a:rPr lang="en-US" sz="1867" dirty="0"/>
              <a:t>Open CRs/</a:t>
            </a:r>
            <a:r>
              <a:rPr lang="en-US" sz="1867" dirty="0" err="1"/>
              <a:t>pCRs</a:t>
            </a:r>
            <a:r>
              <a:rPr lang="en-US" sz="1867" dirty="0"/>
              <a:t>/</a:t>
            </a:r>
            <a:r>
              <a:rPr lang="en-US" sz="1867" dirty="0" err="1"/>
              <a:t>tdocs</a:t>
            </a:r>
            <a:r>
              <a:rPr lang="en-US" sz="1867" dirty="0"/>
              <a:t> – deadlines, final </a:t>
            </a:r>
            <a:r>
              <a:rPr lang="en-US" sz="1867" dirty="0" err="1"/>
              <a:t>tdoc</a:t>
            </a:r>
            <a:r>
              <a:rPr lang="en-US" sz="1867" dirty="0"/>
              <a:t> allocation and decision making</a:t>
            </a:r>
          </a:p>
          <a:p>
            <a:pPr lvl="2"/>
            <a:r>
              <a:rPr lang="en-US" altLang="en-US" sz="1600" b="1" dirty="0"/>
              <a:t>Last revision upload: Thu 27 Aug 15:00 UTC (17:00 CEST) – Ingo/Amy will allocate final </a:t>
            </a:r>
            <a:r>
              <a:rPr lang="en-US" altLang="en-US" sz="1600" b="1" dirty="0" err="1"/>
              <a:t>tdoc</a:t>
            </a:r>
            <a:r>
              <a:rPr lang="en-US" altLang="en-US" sz="1600" b="1" dirty="0"/>
              <a:t> for revised documents (independent of verdict)</a:t>
            </a:r>
          </a:p>
          <a:p>
            <a:pPr lvl="2"/>
            <a:r>
              <a:rPr lang="en-US" altLang="en-US" sz="1600" b="1" dirty="0"/>
              <a:t>Last comments: Fri 28 Aug 15:00 UTC (17:00 CEST) – objection for agreement (if objection not explicitly stated, will be agreed)</a:t>
            </a:r>
          </a:p>
          <a:p>
            <a:pPr lvl="2"/>
            <a:r>
              <a:rPr lang="en-US" altLang="en-US" sz="1600" b="1" dirty="0"/>
              <a:t>Deadline to submit final </a:t>
            </a:r>
            <a:r>
              <a:rPr lang="en-US" altLang="en-US" sz="1600" b="1" dirty="0" err="1"/>
              <a:t>tdoc</a:t>
            </a:r>
            <a:r>
              <a:rPr lang="en-US" altLang="en-US" sz="1600" b="1" dirty="0"/>
              <a:t>: Fri 28 Aug 20:00 UTC (22:00 CEST) – ‘Not Pursued’ verdict for missing final version of agreed/approved CRs/</a:t>
            </a:r>
            <a:r>
              <a:rPr lang="en-US" altLang="en-US" sz="1600" b="1" dirty="0" err="1"/>
              <a:t>pCRs</a:t>
            </a:r>
            <a:endParaRPr lang="en-US" sz="1600" dirty="0"/>
          </a:p>
          <a:p>
            <a:r>
              <a:rPr lang="en-US" sz="2400" dirty="0"/>
              <a:t>Closing agenda</a:t>
            </a:r>
          </a:p>
          <a:p>
            <a:pPr lvl="1"/>
            <a:r>
              <a:rPr lang="en-US" sz="1867" dirty="0"/>
              <a:t>7.2.1 – RF group docs still requiring WG verdict/confirmation</a:t>
            </a:r>
          </a:p>
          <a:p>
            <a:pPr lvl="2"/>
            <a:r>
              <a:rPr lang="en-US" sz="1600" dirty="0"/>
              <a:t>None</a:t>
            </a:r>
          </a:p>
          <a:p>
            <a:pPr lvl="1"/>
            <a:r>
              <a:rPr lang="en-US" sz="1867" dirty="0"/>
              <a:t>7.2.2 – SIG group docs still requiring WG verdict/confirmation</a:t>
            </a:r>
          </a:p>
          <a:p>
            <a:pPr lvl="2"/>
            <a:r>
              <a:rPr lang="en-US" sz="1600" dirty="0"/>
              <a:t>None</a:t>
            </a:r>
          </a:p>
          <a:p>
            <a:pPr lvl="1"/>
            <a:r>
              <a:rPr lang="en-US" sz="1867" dirty="0"/>
              <a:t>7.2.3 – Joint docs still requiring WG verdict/confirmation</a:t>
            </a:r>
          </a:p>
          <a:p>
            <a:pPr lvl="2"/>
            <a:r>
              <a:rPr lang="en-US" sz="1600" dirty="0"/>
              <a:t>R5-203532 RAN5 PRD12 version 6.4 (MCC TF160) - </a:t>
            </a:r>
            <a:r>
              <a:rPr lang="en-US" sz="1600" dirty="0">
                <a:highlight>
                  <a:srgbClr val="FFFF00"/>
                </a:highlight>
              </a:rPr>
              <a:t>withdrawn</a:t>
            </a:r>
          </a:p>
          <a:p>
            <a:pPr lvl="1"/>
            <a:r>
              <a:rPr lang="en-US" sz="1867" dirty="0"/>
              <a:t>7.4.1 – New WI Proposals</a:t>
            </a:r>
          </a:p>
          <a:p>
            <a:pPr lvl="2"/>
            <a:r>
              <a:rPr lang="en-US" sz="1600" dirty="0"/>
              <a:t>R5-204351 (Nokia); R5-204352 (CATT); R5-204353 (CMCC); R5-204354, R5-204355 (China Unicom); R5-204356 (Qualcomm); R5-204357 (NIST); R5-204358 (Qualcomm) – </a:t>
            </a:r>
            <a:r>
              <a:rPr lang="en-US" sz="1600" dirty="0">
                <a:highlight>
                  <a:srgbClr val="FFFF00"/>
                </a:highlight>
              </a:rPr>
              <a:t>All except R5-204358 endorsed, R5-204358 to be concluded via email once it is submitted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66750"/>
            <a:ext cx="11184467" cy="5484285"/>
          </a:xfrm>
        </p:spPr>
        <p:txBody>
          <a:bodyPr/>
          <a:lstStyle/>
          <a:p>
            <a:pPr lvl="1"/>
            <a:endParaRPr lang="en-US" sz="1867" dirty="0"/>
          </a:p>
          <a:p>
            <a:pPr lvl="2"/>
            <a:r>
              <a:rPr lang="en-US" sz="1334" dirty="0"/>
              <a:t>R5-204355 Single Radio Voice Call Continuity from 5G to 3G</a:t>
            </a:r>
          </a:p>
          <a:p>
            <a:pPr lvl="3"/>
            <a:r>
              <a:rPr lang="en-US" sz="1334" dirty="0"/>
              <a:t>TP vendors observed current 5G NR test environment definition in TS 38.508-1 only assumes 5G NR &amp; E-UTRA interworking. This needs to be revisited to define and implement SRVCC from 5G to 3G test cases</a:t>
            </a:r>
          </a:p>
          <a:p>
            <a:pPr lvl="1"/>
            <a:r>
              <a:rPr lang="en-US" sz="1867" dirty="0"/>
              <a:t>7.5 – Docs still needing agreement/endorsement/approval</a:t>
            </a:r>
          </a:p>
          <a:p>
            <a:pPr lvl="2"/>
            <a:r>
              <a:rPr lang="en-US" sz="1600" dirty="0"/>
              <a:t>5GS Progress report – Options 4, 5 and 7 – </a:t>
            </a:r>
            <a:r>
              <a:rPr lang="en-US" sz="1600" dirty="0">
                <a:highlight>
                  <a:srgbClr val="FFFF00"/>
                </a:highlight>
              </a:rPr>
              <a:t>No contributions, hence no progress. Interested companies have to drive this task. Rapporteur: No target date will be set for these Options; WI will be closed once Options 2 &amp; 3 are completed, this task can be handled under maintenance</a:t>
            </a:r>
          </a:p>
          <a:p>
            <a:pPr lvl="2"/>
            <a:r>
              <a:rPr lang="en-US" sz="1600" dirty="0"/>
              <a:t>MCC TF160 Status Report – R5-204350 (post meeting approval) – </a:t>
            </a:r>
            <a:r>
              <a:rPr lang="en-US" sz="1600" dirty="0">
                <a:highlight>
                  <a:srgbClr val="FFFF00"/>
                </a:highlight>
              </a:rPr>
              <a:t>TTCN budget planning for 2021 included estimates for Options 4,5 &amp; 7, need input on whether to keep it</a:t>
            </a:r>
          </a:p>
          <a:p>
            <a:pPr lvl="2"/>
            <a:r>
              <a:rPr lang="en-US" sz="1600" dirty="0"/>
              <a:t>Outgoing LS</a:t>
            </a:r>
          </a:p>
          <a:p>
            <a:pPr lvl="3"/>
            <a:r>
              <a:rPr lang="en-US" sz="1600" dirty="0"/>
              <a:t>R5-204364 Reply LS to LS to 3GPP RAN5 on Requirement for Mission Critical Services (MCX) Testing and Certification 3GPP Release level (Samsung) - </a:t>
            </a:r>
            <a:r>
              <a:rPr lang="en-US" sz="1600" dirty="0">
                <a:highlight>
                  <a:srgbClr val="FFFF00"/>
                </a:highlight>
              </a:rPr>
              <a:t>Approved</a:t>
            </a:r>
          </a:p>
          <a:p>
            <a:pPr lvl="3"/>
            <a:r>
              <a:rPr lang="en-US" sz="1600" dirty="0"/>
              <a:t>R5-204376 Status of Conformance testing development for Mission Critical Services (MCS) (Samsung)  - </a:t>
            </a:r>
            <a:r>
              <a:rPr lang="en-US" sz="1600" dirty="0">
                <a:highlight>
                  <a:srgbClr val="FFFF00"/>
                </a:highlight>
              </a:rPr>
              <a:t>Approved</a:t>
            </a:r>
          </a:p>
          <a:p>
            <a:pPr lvl="3"/>
            <a:r>
              <a:rPr lang="en-US" sz="1600" dirty="0"/>
              <a:t>R5-204847 LS response on Multiband relaxation for FR2 on testability analysis of MBR (Samsung) – </a:t>
            </a:r>
            <a:r>
              <a:rPr lang="en-US" sz="1600" dirty="0">
                <a:highlight>
                  <a:srgbClr val="FFFF00"/>
                </a:highlight>
              </a:rPr>
              <a:t>Post meeting approval</a:t>
            </a:r>
          </a:p>
          <a:p>
            <a:pPr lvl="3"/>
            <a:r>
              <a:rPr lang="en-US" sz="1600" dirty="0"/>
              <a:t>R5-204383 LS on MCS group document subscription procedures (MCC TF160) – </a:t>
            </a:r>
            <a:r>
              <a:rPr lang="en-US" sz="1600" dirty="0">
                <a:highlight>
                  <a:srgbClr val="FFFF00"/>
                </a:highlight>
              </a:rPr>
              <a:t>Post meeting approval</a:t>
            </a:r>
            <a:endParaRPr lang="en-US" sz="1600" dirty="0"/>
          </a:p>
          <a:p>
            <a:pPr lvl="2"/>
            <a:endParaRPr lang="en-US" sz="1600" dirty="0"/>
          </a:p>
          <a:p>
            <a:pPr lvl="2"/>
            <a:r>
              <a:rPr lang="en-US" sz="1600" dirty="0"/>
              <a:t>Confirmation of Future RAN5 Matters - R5-203213 - </a:t>
            </a:r>
            <a:r>
              <a:rPr lang="en-US" sz="1600" dirty="0">
                <a:highlight>
                  <a:srgbClr val="FFFF00"/>
                </a:highlight>
              </a:rPr>
              <a:t>Noted</a:t>
            </a:r>
          </a:p>
        </p:txBody>
      </p:sp>
    </p:spTree>
    <p:extLst>
      <p:ext uri="{BB962C8B-B14F-4D97-AF65-F5344CB8AC3E}">
        <p14:creationId xmlns:p14="http://schemas.microsoft.com/office/powerpoint/2010/main" val="305042101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666750"/>
            <a:ext cx="11184467" cy="5484285"/>
          </a:xfrm>
        </p:spPr>
        <p:txBody>
          <a:bodyPr/>
          <a:lstStyle/>
          <a:p>
            <a:pPr lvl="1"/>
            <a:endParaRPr lang="en-US" sz="1867" dirty="0"/>
          </a:p>
          <a:p>
            <a:r>
              <a:rPr lang="en-US" sz="2000" dirty="0">
                <a:latin typeface="Calibri" panose="020F0502020204030204" pitchFamily="34" charset="0"/>
              </a:rPr>
              <a:t>Any other topics (on request – if time permits)</a:t>
            </a:r>
          </a:p>
          <a:p>
            <a:pPr lvl="1"/>
            <a:r>
              <a:rPr lang="en-US" sz="1467" dirty="0">
                <a:highlight>
                  <a:srgbClr val="FFFF00"/>
                </a:highlight>
                <a:latin typeface="Calibri" panose="020F0502020204030204" pitchFamily="34" charset="0"/>
              </a:rPr>
              <a:t>CMCC requested CR contributors to contact owners of ‘Rel-15 &amp; Rel-16 NR DC CA Combinations’ before preparing contributions</a:t>
            </a:r>
          </a:p>
          <a:p>
            <a:pPr lvl="1"/>
            <a:r>
              <a:rPr lang="en-US" sz="1467" dirty="0">
                <a:highlight>
                  <a:srgbClr val="FFFF00"/>
                </a:highlight>
                <a:latin typeface="Calibri" panose="020F0502020204030204" pitchFamily="34" charset="0"/>
              </a:rPr>
              <a:t>RAN5 RF </a:t>
            </a:r>
            <a:r>
              <a:rPr lang="en-US" sz="1467" dirty="0" err="1">
                <a:highlight>
                  <a:srgbClr val="FFFF00"/>
                </a:highlight>
                <a:latin typeface="Calibri" panose="020F0502020204030204" pitchFamily="34" charset="0"/>
              </a:rPr>
              <a:t>Convenor</a:t>
            </a:r>
            <a:r>
              <a:rPr lang="en-US" sz="1467" dirty="0">
                <a:highlight>
                  <a:srgbClr val="FFFF00"/>
                </a:highlight>
                <a:latin typeface="Calibri" panose="020F0502020204030204" pitchFamily="34" charset="0"/>
              </a:rPr>
              <a:t> to look into allowing formal submission of ‘Draft CRs’ (content type) to RAN5#89-e meeting</a:t>
            </a:r>
          </a:p>
          <a:p>
            <a:pPr lvl="1"/>
            <a:r>
              <a:rPr lang="en-US" sz="1467" dirty="0">
                <a:highlight>
                  <a:srgbClr val="FFFF00"/>
                </a:highlight>
                <a:latin typeface="Calibri" panose="020F0502020204030204" pitchFamily="34" charset="0"/>
              </a:rPr>
              <a:t>AT&amp;T requested RAN5 to consider swapping CC timeslots to share the pain. Try to avoid overlap with other groups</a:t>
            </a:r>
            <a:endParaRPr lang="en-US" sz="1467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88338639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26818</TotalTime>
  <Words>545</Words>
  <Application>Microsoft Office PowerPoint</Application>
  <PresentationFormat>Widescreen</PresentationFormat>
  <Paragraphs>39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RAN5#88-e Meeting Concluding Joint Session Outcomes  </vt:lpstr>
      <vt:lpstr>Agenda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505</cp:revision>
  <dcterms:created xsi:type="dcterms:W3CDTF">2018-05-24T11:49:12Z</dcterms:created>
  <dcterms:modified xsi:type="dcterms:W3CDTF">2020-08-27T16:24:04Z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