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4"/>
  </p:notesMasterIdLst>
  <p:sldIdLst>
    <p:sldId id="256" r:id="rId2"/>
    <p:sldId id="332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1498" y="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8BD62D-525C-46FB-96F7-05F05FDBA4D5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5F81F4-C1B7-4D23-95E4-320230F089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4407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937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182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3241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F0CAF45-5958-4493-A2BE-539F116597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ED4B2F6-AC69-45D8-9458-10379884DE81}"/>
              </a:ext>
            </a:extLst>
          </p:cNvPr>
          <p:cNvSpPr/>
          <p:nvPr userDrawn="1"/>
        </p:nvSpPr>
        <p:spPr bwMode="auto">
          <a:xfrm>
            <a:off x="396875" y="6539789"/>
            <a:ext cx="693090" cy="21214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7839911"/>
      </p:ext>
    </p:extLst>
  </p:cSld>
  <p:clrMapOvr>
    <a:masterClrMapping/>
  </p:clrMapOvr>
  <p:hf sldNum="0"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4746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39234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24858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25003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22588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225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6549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3162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99F139-AEE3-42FF-925E-CB9AF7C85392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6146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9621" y="2130425"/>
            <a:ext cx="8203508" cy="1668577"/>
          </a:xfrm>
        </p:spPr>
        <p:txBody>
          <a:bodyPr>
            <a:normAutofit fontScale="90000"/>
          </a:bodyPr>
          <a:lstStyle/>
          <a:p>
            <a:r>
              <a:rPr lang="en-US" dirty="0"/>
              <a:t>FR2 Measurement Uncertainty (MU) / Test Tolerances (TT) Target Completion Update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97284"/>
            <a:ext cx="6400800" cy="175260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PCTEST Engineering Lab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EFE6177-A5A0-4814-9D30-81F89B294E43}"/>
              </a:ext>
            </a:extLst>
          </p:cNvPr>
          <p:cNvSpPr/>
          <p:nvPr/>
        </p:nvSpPr>
        <p:spPr>
          <a:xfrm>
            <a:off x="359229" y="330565"/>
            <a:ext cx="83439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1260475" algn="l"/>
                <a:tab pos="5029200" algn="l"/>
              </a:tabLst>
            </a:pPr>
            <a:r>
              <a:rPr lang="en-US" b="1" dirty="0">
                <a:latin typeface="Arial" panose="020B0604020202020204" pitchFamily="34" charset="0"/>
                <a:ea typeface="Malgun Gothic" panose="020B0503020000020004" pitchFamily="34" charset="-127"/>
              </a:rPr>
              <a:t>3GPP TSG-RAN5 Meeting #85			</a:t>
            </a:r>
            <a:r>
              <a:rPr lang="en-US" b="1" dirty="0"/>
              <a:t>R5-199584</a:t>
            </a:r>
            <a:r>
              <a:rPr lang="en-US" dirty="0"/>
              <a:t> </a:t>
            </a:r>
            <a:br>
              <a:rPr lang="en-US" b="1" dirty="0">
                <a:latin typeface="Arial" panose="020B0604020202020204" pitchFamily="34" charset="0"/>
                <a:ea typeface="Malgun Gothic" panose="020B0503020000020004" pitchFamily="34" charset="-127"/>
              </a:rPr>
            </a:br>
            <a:r>
              <a:rPr lang="en-GB" b="1" dirty="0">
                <a:latin typeface="Arial" panose="020B0604020202020204" pitchFamily="34" charset="0"/>
                <a:ea typeface="Malgun Gothic" panose="020B0503020000020004" pitchFamily="34" charset="-127"/>
              </a:rPr>
              <a:t>Reno, Nevada, US, 18 November - 22 November 2019</a:t>
            </a:r>
            <a:endParaRPr lang="en-US" sz="1200" dirty="0">
              <a:effectLst/>
              <a:latin typeface="Times New Roman" panose="02020603050405020304" pitchFamily="18" charset="0"/>
              <a:ea typeface="Malgun Gothic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4933567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440154" y="317704"/>
            <a:ext cx="8263691" cy="59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en-US" sz="1800" b="1" dirty="0"/>
              <a:t>FR2 Measurement Uncertainty (MU) / Test Tolerances (TT) Target Completion Update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1"/>
            <a:endParaRPr lang="en-US" altLang="en-US" sz="1600" dirty="0"/>
          </a:p>
          <a:p>
            <a:pPr lvl="2"/>
            <a:endParaRPr lang="en-US" altLang="en-US" sz="1400" dirty="0"/>
          </a:p>
          <a:p>
            <a:endParaRPr lang="en-US" sz="1600" dirty="0"/>
          </a:p>
          <a:p>
            <a:endParaRPr lang="en-US" sz="1600" dirty="0"/>
          </a:p>
        </p:txBody>
      </p:sp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476EF90D-C691-4CB5-9C97-C93E84FFC797}"/>
              </a:ext>
            </a:extLst>
          </p:cNvPr>
          <p:cNvSpPr txBox="1">
            <a:spLocks/>
          </p:cNvSpPr>
          <p:nvPr/>
        </p:nvSpPr>
        <p:spPr bwMode="auto">
          <a:xfrm>
            <a:off x="634397" y="4987159"/>
            <a:ext cx="3131585" cy="1587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>
            <a:lvl1pPr marL="176213" indent="-1762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Char char="›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kumimoji="1" lang="en-US" altLang="ja-JP" sz="1100" dirty="0"/>
              <a:t>RF MU/TT Priority 1</a:t>
            </a:r>
            <a:r>
              <a:rPr lang="en-US" sz="1100" kern="0" dirty="0"/>
              <a:t> test cases (regulatory): </a:t>
            </a:r>
          </a:p>
          <a:p>
            <a:pPr lvl="1"/>
            <a:r>
              <a:rPr lang="en-US" sz="1000" kern="0" dirty="0"/>
              <a:t>Max Output Power (complete for EIRP/TRP)</a:t>
            </a:r>
          </a:p>
          <a:p>
            <a:pPr lvl="1"/>
            <a:r>
              <a:rPr lang="en-US" sz="1000" kern="0" dirty="0"/>
              <a:t>Ref Sensitivity (complete)</a:t>
            </a:r>
          </a:p>
          <a:p>
            <a:pPr lvl="1"/>
            <a:endParaRPr lang="en-US" sz="1000" kern="0" dirty="0"/>
          </a:p>
          <a:p>
            <a:endParaRPr lang="en-US" sz="1100" kern="0" dirty="0"/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94DC7146-2C22-4F00-B3E9-D08350F73D93}"/>
              </a:ext>
            </a:extLst>
          </p:cNvPr>
          <p:cNvSpPr txBox="1">
            <a:spLocks/>
          </p:cNvSpPr>
          <p:nvPr/>
        </p:nvSpPr>
        <p:spPr bwMode="auto">
          <a:xfrm>
            <a:off x="4003504" y="4987159"/>
            <a:ext cx="4069736" cy="1587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>
            <a:lvl1pPr marL="176213" indent="-1762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Char char="›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kumimoji="1" lang="en-US" altLang="ja-JP" sz="1100" dirty="0"/>
              <a:t>RF MU/TT Priority 2</a:t>
            </a:r>
            <a:r>
              <a:rPr lang="en-US" sz="1100" kern="0" dirty="0"/>
              <a:t> test cases (regulatory):</a:t>
            </a:r>
          </a:p>
          <a:p>
            <a:pPr lvl="1" fontAlgn="t"/>
            <a:r>
              <a:rPr kumimoji="1" lang="en-GB" sz="1000" dirty="0"/>
              <a:t>Transmit OFF power 	</a:t>
            </a:r>
          </a:p>
          <a:p>
            <a:pPr lvl="1" fontAlgn="t"/>
            <a:r>
              <a:rPr kumimoji="1" lang="en-US" sz="1000" dirty="0"/>
              <a:t>Occupied bandwidth 			</a:t>
            </a:r>
            <a:endParaRPr lang="sv-SE" sz="1000" dirty="0"/>
          </a:p>
          <a:p>
            <a:pPr lvl="1" fontAlgn="t"/>
            <a:r>
              <a:rPr kumimoji="1" lang="en-GB" sz="1000" dirty="0"/>
              <a:t>Adjacent Channel Leakage Ratio</a:t>
            </a:r>
            <a:endParaRPr lang="sv-SE" sz="1000" dirty="0"/>
          </a:p>
          <a:p>
            <a:pPr lvl="1" fontAlgn="t"/>
            <a:r>
              <a:rPr kumimoji="1" lang="en-US" sz="1000" dirty="0"/>
              <a:t>Spurious emissions for UE co-existence</a:t>
            </a:r>
          </a:p>
          <a:p>
            <a:pPr lvl="1" fontAlgn="t"/>
            <a:r>
              <a:rPr kumimoji="1" lang="en-GB" sz="1000" dirty="0"/>
              <a:t>Spectrum emission mask (complete)</a:t>
            </a:r>
          </a:p>
          <a:p>
            <a:pPr lvl="1" fontAlgn="t"/>
            <a:r>
              <a:rPr kumimoji="1" lang="en-US" sz="1000" dirty="0"/>
              <a:t>General spurious emissions</a:t>
            </a:r>
            <a:endParaRPr lang="sv-SE" sz="1000" dirty="0"/>
          </a:p>
          <a:p>
            <a:pPr lvl="1" fontAlgn="t"/>
            <a:r>
              <a:rPr kumimoji="1" lang="en-US" sz="1000" dirty="0"/>
              <a:t>Receiver Spurious emissions (not testable at this time)</a:t>
            </a:r>
            <a:endParaRPr lang="sv-SE" sz="1000" dirty="0"/>
          </a:p>
          <a:p>
            <a:r>
              <a:rPr kumimoji="1" lang="en-US" altLang="ja-JP" sz="1100" dirty="0"/>
              <a:t>RF MU/TT Priority 3</a:t>
            </a:r>
            <a:r>
              <a:rPr lang="en-US" sz="1100" kern="0" dirty="0"/>
              <a:t> test cases: all other test cases</a:t>
            </a:r>
          </a:p>
          <a:p>
            <a:pPr lvl="1"/>
            <a:endParaRPr lang="en-US" sz="1000" kern="0" dirty="0"/>
          </a:p>
          <a:p>
            <a:endParaRPr lang="en-US" sz="1100" kern="0" dirty="0"/>
          </a:p>
        </p:txBody>
      </p:sp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F07E3643-F46A-445B-A586-0279DBB1B8A8}"/>
              </a:ext>
            </a:extLst>
          </p:cNvPr>
          <p:cNvSpPr txBox="1">
            <a:spLocks/>
          </p:cNvSpPr>
          <p:nvPr/>
        </p:nvSpPr>
        <p:spPr bwMode="auto">
          <a:xfrm>
            <a:off x="289516" y="911704"/>
            <a:ext cx="8121910" cy="692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>
            <a:lvl1pPr marL="176213" indent="-1762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Char char="›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355600" lvl="1" indent="0" algn="ctr">
              <a:buNone/>
            </a:pPr>
            <a:r>
              <a:rPr lang="en-US" sz="1600" dirty="0"/>
              <a:t>The RAN5 targets for completing FR2 Measurement Uncertainty (MU) / Test Tolerances (TT) </a:t>
            </a:r>
            <a:r>
              <a:rPr lang="sv-SE" sz="1600" dirty="0"/>
              <a:t>(Updated at RAN5-85)</a:t>
            </a:r>
            <a:endParaRPr lang="en-US" kern="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5FC1344-848B-48A6-8C98-21B87A94BD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286" y="1590408"/>
            <a:ext cx="8411426" cy="3201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74118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164</Words>
  <Application>Microsoft Office PowerPoint</Application>
  <PresentationFormat>On-screen Show (4:3)</PresentationFormat>
  <Paragraphs>19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Ericsson Capital TT</vt:lpstr>
      <vt:lpstr>Times New Roman</vt:lpstr>
      <vt:lpstr>Office Theme</vt:lpstr>
      <vt:lpstr>FR2 Measurement Uncertainty (MU) / Test Tolerances (TT) Target Completion Update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2019-03-01T07:36:25Z</dcterms:created>
  <dcterms:modified xsi:type="dcterms:W3CDTF">2019-11-22T18:09:00Z</dcterms:modified>
</cp:coreProperties>
</file>