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72" r:id="rId3"/>
    <p:sldId id="273" r:id="rId4"/>
    <p:sldId id="274" r:id="rId5"/>
    <p:sldId id="275" r:id="rId6"/>
    <p:sldId id="261" r:id="rId7"/>
    <p:sldId id="263" r:id="rId8"/>
    <p:sldId id="264" r:id="rId9"/>
    <p:sldId id="265" r:id="rId10"/>
    <p:sldId id="266" r:id="rId11"/>
    <p:sldId id="267" r:id="rId12"/>
    <p:sldId id="268" r:id="rId13"/>
    <p:sldId id="270" r:id="rId14"/>
  </p:sldIdLst>
  <p:sldSz cx="12192000" cy="6858000"/>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3" autoAdjust="0"/>
    <p:restoredTop sz="94660"/>
  </p:normalViewPr>
  <p:slideViewPr>
    <p:cSldViewPr snapToGrid="0">
      <p:cViewPr varScale="1">
        <p:scale>
          <a:sx n="88" d="100"/>
          <a:sy n="88" d="100"/>
        </p:scale>
        <p:origin x="96" y="1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6D816-C218-403E-9F9C-611CF6CB22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s-ES_tradnl"/>
          </a:p>
        </p:txBody>
      </p:sp>
      <p:sp>
        <p:nvSpPr>
          <p:cNvPr id="3" name="Subtitle 2">
            <a:extLst>
              <a:ext uri="{FF2B5EF4-FFF2-40B4-BE49-F238E27FC236}">
                <a16:creationId xmlns:a16="http://schemas.microsoft.com/office/drawing/2014/main" id="{8943BB1F-59C2-4BF5-A569-8E4E754AA8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ES_tradnl"/>
          </a:p>
        </p:txBody>
      </p:sp>
      <p:sp>
        <p:nvSpPr>
          <p:cNvPr id="4" name="Date Placeholder 3">
            <a:extLst>
              <a:ext uri="{FF2B5EF4-FFF2-40B4-BE49-F238E27FC236}">
                <a16:creationId xmlns:a16="http://schemas.microsoft.com/office/drawing/2014/main" id="{6B20B7F1-A94D-45AA-81D9-8065CB1FE21F}"/>
              </a:ext>
            </a:extLst>
          </p:cNvPr>
          <p:cNvSpPr>
            <a:spLocks noGrp="1"/>
          </p:cNvSpPr>
          <p:nvPr>
            <p:ph type="dt" sz="half" idx="10"/>
          </p:nvPr>
        </p:nvSpPr>
        <p:spPr/>
        <p:txBody>
          <a:bodyPr/>
          <a:lstStyle/>
          <a:p>
            <a:fld id="{60CB25B0-CEB4-4906-9A4E-90F0F6E42C1D}" type="datetimeFigureOut">
              <a:rPr lang="es-ES_tradnl" smtClean="0"/>
              <a:t>06/07/2018</a:t>
            </a:fld>
            <a:endParaRPr lang="es-ES_tradnl"/>
          </a:p>
        </p:txBody>
      </p:sp>
      <p:sp>
        <p:nvSpPr>
          <p:cNvPr id="5" name="Footer Placeholder 4">
            <a:extLst>
              <a:ext uri="{FF2B5EF4-FFF2-40B4-BE49-F238E27FC236}">
                <a16:creationId xmlns:a16="http://schemas.microsoft.com/office/drawing/2014/main" id="{7ED5EF34-5153-4275-8887-165BBBC5AC9A}"/>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641687B5-361B-4790-AC73-820B144E43B3}"/>
              </a:ext>
            </a:extLst>
          </p:cNvPr>
          <p:cNvSpPr>
            <a:spLocks noGrp="1"/>
          </p:cNvSpPr>
          <p:nvPr>
            <p:ph type="sldNum" sz="quarter" idx="12"/>
          </p:nvPr>
        </p:nvSpPr>
        <p:spPr/>
        <p:txBody>
          <a:body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2884676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66851-B877-4737-A9C6-CDE80DD03ACF}"/>
              </a:ext>
            </a:extLst>
          </p:cNvPr>
          <p:cNvSpPr>
            <a:spLocks noGrp="1"/>
          </p:cNvSpPr>
          <p:nvPr>
            <p:ph type="title"/>
          </p:nvPr>
        </p:nvSpPr>
        <p:spPr/>
        <p:txBody>
          <a:bodyPr/>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4ED6B762-A0AE-48D9-ABC0-A67F7FC3FA7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A12F6211-CAB8-4AD5-9DDD-68E41C62EF3A}"/>
              </a:ext>
            </a:extLst>
          </p:cNvPr>
          <p:cNvSpPr>
            <a:spLocks noGrp="1"/>
          </p:cNvSpPr>
          <p:nvPr>
            <p:ph type="dt" sz="half" idx="10"/>
          </p:nvPr>
        </p:nvSpPr>
        <p:spPr/>
        <p:txBody>
          <a:bodyPr/>
          <a:lstStyle/>
          <a:p>
            <a:fld id="{60CB25B0-CEB4-4906-9A4E-90F0F6E42C1D}" type="datetimeFigureOut">
              <a:rPr lang="es-ES_tradnl" smtClean="0"/>
              <a:t>06/07/2018</a:t>
            </a:fld>
            <a:endParaRPr lang="es-ES_tradnl"/>
          </a:p>
        </p:txBody>
      </p:sp>
      <p:sp>
        <p:nvSpPr>
          <p:cNvPr id="5" name="Footer Placeholder 4">
            <a:extLst>
              <a:ext uri="{FF2B5EF4-FFF2-40B4-BE49-F238E27FC236}">
                <a16:creationId xmlns:a16="http://schemas.microsoft.com/office/drawing/2014/main" id="{FDDDE8AD-A73D-41D0-996E-FA0DBD55514B}"/>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26323799-7AFA-4369-AEF6-3658433EC69B}"/>
              </a:ext>
            </a:extLst>
          </p:cNvPr>
          <p:cNvSpPr>
            <a:spLocks noGrp="1"/>
          </p:cNvSpPr>
          <p:nvPr>
            <p:ph type="sldNum" sz="quarter" idx="12"/>
          </p:nvPr>
        </p:nvSpPr>
        <p:spPr/>
        <p:txBody>
          <a:body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2616460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B9D96A-C307-479C-9A4B-FBC5650BBEC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s-ES_tradnl"/>
          </a:p>
        </p:txBody>
      </p:sp>
      <p:sp>
        <p:nvSpPr>
          <p:cNvPr id="3" name="Vertical Text Placeholder 2">
            <a:extLst>
              <a:ext uri="{FF2B5EF4-FFF2-40B4-BE49-F238E27FC236}">
                <a16:creationId xmlns:a16="http://schemas.microsoft.com/office/drawing/2014/main" id="{6ACE53FD-111C-4120-9BB6-C5CF33867D1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8AE1B3D4-110D-47CF-930A-0EC5EE0B6E82}"/>
              </a:ext>
            </a:extLst>
          </p:cNvPr>
          <p:cNvSpPr>
            <a:spLocks noGrp="1"/>
          </p:cNvSpPr>
          <p:nvPr>
            <p:ph type="dt" sz="half" idx="10"/>
          </p:nvPr>
        </p:nvSpPr>
        <p:spPr/>
        <p:txBody>
          <a:bodyPr/>
          <a:lstStyle/>
          <a:p>
            <a:fld id="{60CB25B0-CEB4-4906-9A4E-90F0F6E42C1D}" type="datetimeFigureOut">
              <a:rPr lang="es-ES_tradnl" smtClean="0"/>
              <a:t>06/07/2018</a:t>
            </a:fld>
            <a:endParaRPr lang="es-ES_tradnl"/>
          </a:p>
        </p:txBody>
      </p:sp>
      <p:sp>
        <p:nvSpPr>
          <p:cNvPr id="5" name="Footer Placeholder 4">
            <a:extLst>
              <a:ext uri="{FF2B5EF4-FFF2-40B4-BE49-F238E27FC236}">
                <a16:creationId xmlns:a16="http://schemas.microsoft.com/office/drawing/2014/main" id="{D67DCC23-F72A-425F-A529-BA4130F3B662}"/>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1E4AB220-C43F-4F9F-941A-2C42924BE48A}"/>
              </a:ext>
            </a:extLst>
          </p:cNvPr>
          <p:cNvSpPr>
            <a:spLocks noGrp="1"/>
          </p:cNvSpPr>
          <p:nvPr>
            <p:ph type="sldNum" sz="quarter" idx="12"/>
          </p:nvPr>
        </p:nvSpPr>
        <p:spPr/>
        <p:txBody>
          <a:body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4181699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08D57-3A80-42C2-9FA5-F81CBBA8C4A6}"/>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EB0665F3-9CDB-4BCE-9D48-CB047E94C86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B74C6F1B-5977-45AD-A6E1-46281365D91C}"/>
              </a:ext>
            </a:extLst>
          </p:cNvPr>
          <p:cNvSpPr>
            <a:spLocks noGrp="1"/>
          </p:cNvSpPr>
          <p:nvPr>
            <p:ph type="dt" sz="half" idx="10"/>
          </p:nvPr>
        </p:nvSpPr>
        <p:spPr/>
        <p:txBody>
          <a:bodyPr/>
          <a:lstStyle/>
          <a:p>
            <a:fld id="{60CB25B0-CEB4-4906-9A4E-90F0F6E42C1D}" type="datetimeFigureOut">
              <a:rPr lang="es-ES_tradnl" smtClean="0"/>
              <a:t>06/07/2018</a:t>
            </a:fld>
            <a:endParaRPr lang="es-ES_tradnl"/>
          </a:p>
        </p:txBody>
      </p:sp>
      <p:sp>
        <p:nvSpPr>
          <p:cNvPr id="5" name="Footer Placeholder 4">
            <a:extLst>
              <a:ext uri="{FF2B5EF4-FFF2-40B4-BE49-F238E27FC236}">
                <a16:creationId xmlns:a16="http://schemas.microsoft.com/office/drawing/2014/main" id="{CAB38F3B-100C-4B05-AECC-46A8ACA71A05}"/>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8787C7EB-8210-4C0D-84DA-6BDE6D016FC8}"/>
              </a:ext>
            </a:extLst>
          </p:cNvPr>
          <p:cNvSpPr>
            <a:spLocks noGrp="1"/>
          </p:cNvSpPr>
          <p:nvPr>
            <p:ph type="sldNum" sz="quarter" idx="12"/>
          </p:nvPr>
        </p:nvSpPr>
        <p:spPr/>
        <p:txBody>
          <a:body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3650966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3092A-766E-46C0-90C9-9AA8021A310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5A80CDFB-502B-43E0-B66B-3CD17A0AF8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C8C13BA-C8F4-47A0-8CD8-B3BB01B666D4}"/>
              </a:ext>
            </a:extLst>
          </p:cNvPr>
          <p:cNvSpPr>
            <a:spLocks noGrp="1"/>
          </p:cNvSpPr>
          <p:nvPr>
            <p:ph type="dt" sz="half" idx="10"/>
          </p:nvPr>
        </p:nvSpPr>
        <p:spPr/>
        <p:txBody>
          <a:bodyPr/>
          <a:lstStyle/>
          <a:p>
            <a:fld id="{60CB25B0-CEB4-4906-9A4E-90F0F6E42C1D}" type="datetimeFigureOut">
              <a:rPr lang="es-ES_tradnl" smtClean="0"/>
              <a:t>06/07/2018</a:t>
            </a:fld>
            <a:endParaRPr lang="es-ES_tradnl"/>
          </a:p>
        </p:txBody>
      </p:sp>
      <p:sp>
        <p:nvSpPr>
          <p:cNvPr id="5" name="Footer Placeholder 4">
            <a:extLst>
              <a:ext uri="{FF2B5EF4-FFF2-40B4-BE49-F238E27FC236}">
                <a16:creationId xmlns:a16="http://schemas.microsoft.com/office/drawing/2014/main" id="{86AE1959-8DD4-4470-B7BD-1BD272E08145}"/>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4074E3E2-EB76-4BAA-8D69-0D315E383047}"/>
              </a:ext>
            </a:extLst>
          </p:cNvPr>
          <p:cNvSpPr>
            <a:spLocks noGrp="1"/>
          </p:cNvSpPr>
          <p:nvPr>
            <p:ph type="sldNum" sz="quarter" idx="12"/>
          </p:nvPr>
        </p:nvSpPr>
        <p:spPr/>
        <p:txBody>
          <a:body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428610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D05C2-7E2C-4375-A3F6-51D4666679C5}"/>
              </a:ext>
            </a:extLst>
          </p:cNvPr>
          <p:cNvSpPr>
            <a:spLocks noGrp="1"/>
          </p:cNvSpPr>
          <p:nvPr>
            <p:ph type="title"/>
          </p:nvPr>
        </p:nvSpPr>
        <p:spPr/>
        <p:txBody>
          <a:body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996728AF-9989-4877-8F1C-4BE65F9D39F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Content Placeholder 3">
            <a:extLst>
              <a:ext uri="{FF2B5EF4-FFF2-40B4-BE49-F238E27FC236}">
                <a16:creationId xmlns:a16="http://schemas.microsoft.com/office/drawing/2014/main" id="{0F186CE4-F5E7-477C-AF11-B5A93AA4086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Date Placeholder 4">
            <a:extLst>
              <a:ext uri="{FF2B5EF4-FFF2-40B4-BE49-F238E27FC236}">
                <a16:creationId xmlns:a16="http://schemas.microsoft.com/office/drawing/2014/main" id="{A62135BE-3429-4FA9-847D-9D4363FE3465}"/>
              </a:ext>
            </a:extLst>
          </p:cNvPr>
          <p:cNvSpPr>
            <a:spLocks noGrp="1"/>
          </p:cNvSpPr>
          <p:nvPr>
            <p:ph type="dt" sz="half" idx="10"/>
          </p:nvPr>
        </p:nvSpPr>
        <p:spPr/>
        <p:txBody>
          <a:bodyPr/>
          <a:lstStyle/>
          <a:p>
            <a:fld id="{60CB25B0-CEB4-4906-9A4E-90F0F6E42C1D}" type="datetimeFigureOut">
              <a:rPr lang="es-ES_tradnl" smtClean="0"/>
              <a:t>06/07/2018</a:t>
            </a:fld>
            <a:endParaRPr lang="es-ES_tradnl"/>
          </a:p>
        </p:txBody>
      </p:sp>
      <p:sp>
        <p:nvSpPr>
          <p:cNvPr id="6" name="Footer Placeholder 5">
            <a:extLst>
              <a:ext uri="{FF2B5EF4-FFF2-40B4-BE49-F238E27FC236}">
                <a16:creationId xmlns:a16="http://schemas.microsoft.com/office/drawing/2014/main" id="{C275A68D-4331-4D67-BCD4-89B2427487DF}"/>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5387D590-5C66-46EA-BEA0-EFA9A5AB9E60}"/>
              </a:ext>
            </a:extLst>
          </p:cNvPr>
          <p:cNvSpPr>
            <a:spLocks noGrp="1"/>
          </p:cNvSpPr>
          <p:nvPr>
            <p:ph type="sldNum" sz="quarter" idx="12"/>
          </p:nvPr>
        </p:nvSpPr>
        <p:spPr/>
        <p:txBody>
          <a:body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2882105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D0230-7C31-4FFF-B98C-6388C728DE5A}"/>
              </a:ext>
            </a:extLst>
          </p:cNvPr>
          <p:cNvSpPr>
            <a:spLocks noGrp="1"/>
          </p:cNvSpPr>
          <p:nvPr>
            <p:ph type="title"/>
          </p:nvPr>
        </p:nvSpPr>
        <p:spPr>
          <a:xfrm>
            <a:off x="839788" y="365125"/>
            <a:ext cx="10515600" cy="1325563"/>
          </a:xfrm>
        </p:spPr>
        <p:txBody>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1C961CF1-2B17-43A0-A682-A2FD541667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0F6884F-5FF4-40C6-91A0-FA43BEAEB3B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5" name="Text Placeholder 4">
            <a:extLst>
              <a:ext uri="{FF2B5EF4-FFF2-40B4-BE49-F238E27FC236}">
                <a16:creationId xmlns:a16="http://schemas.microsoft.com/office/drawing/2014/main" id="{71330A14-144B-47BA-BDB3-0F6FA148232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2B5AFA3-5444-4182-B3D5-42CCFADDBF6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7" name="Date Placeholder 6">
            <a:extLst>
              <a:ext uri="{FF2B5EF4-FFF2-40B4-BE49-F238E27FC236}">
                <a16:creationId xmlns:a16="http://schemas.microsoft.com/office/drawing/2014/main" id="{5546B760-E654-429D-8550-ED27D1CAED3A}"/>
              </a:ext>
            </a:extLst>
          </p:cNvPr>
          <p:cNvSpPr>
            <a:spLocks noGrp="1"/>
          </p:cNvSpPr>
          <p:nvPr>
            <p:ph type="dt" sz="half" idx="10"/>
          </p:nvPr>
        </p:nvSpPr>
        <p:spPr/>
        <p:txBody>
          <a:bodyPr/>
          <a:lstStyle/>
          <a:p>
            <a:fld id="{60CB25B0-CEB4-4906-9A4E-90F0F6E42C1D}" type="datetimeFigureOut">
              <a:rPr lang="es-ES_tradnl" smtClean="0"/>
              <a:t>06/07/2018</a:t>
            </a:fld>
            <a:endParaRPr lang="es-ES_tradnl"/>
          </a:p>
        </p:txBody>
      </p:sp>
      <p:sp>
        <p:nvSpPr>
          <p:cNvPr id="8" name="Footer Placeholder 7">
            <a:extLst>
              <a:ext uri="{FF2B5EF4-FFF2-40B4-BE49-F238E27FC236}">
                <a16:creationId xmlns:a16="http://schemas.microsoft.com/office/drawing/2014/main" id="{146F2666-6099-462C-A11B-59EFDA7D7A57}"/>
              </a:ext>
            </a:extLst>
          </p:cNvPr>
          <p:cNvSpPr>
            <a:spLocks noGrp="1"/>
          </p:cNvSpPr>
          <p:nvPr>
            <p:ph type="ftr" sz="quarter" idx="11"/>
          </p:nvPr>
        </p:nvSpPr>
        <p:spPr/>
        <p:txBody>
          <a:bodyPr/>
          <a:lstStyle/>
          <a:p>
            <a:endParaRPr lang="es-ES_tradnl"/>
          </a:p>
        </p:txBody>
      </p:sp>
      <p:sp>
        <p:nvSpPr>
          <p:cNvPr id="9" name="Slide Number Placeholder 8">
            <a:extLst>
              <a:ext uri="{FF2B5EF4-FFF2-40B4-BE49-F238E27FC236}">
                <a16:creationId xmlns:a16="http://schemas.microsoft.com/office/drawing/2014/main" id="{BDA6038C-F864-45FF-B87B-838FCC7B1F3B}"/>
              </a:ext>
            </a:extLst>
          </p:cNvPr>
          <p:cNvSpPr>
            <a:spLocks noGrp="1"/>
          </p:cNvSpPr>
          <p:nvPr>
            <p:ph type="sldNum" sz="quarter" idx="12"/>
          </p:nvPr>
        </p:nvSpPr>
        <p:spPr/>
        <p:txBody>
          <a:body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42630625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AB0C2-D979-45EB-9806-70168D0CA8F1}"/>
              </a:ext>
            </a:extLst>
          </p:cNvPr>
          <p:cNvSpPr>
            <a:spLocks noGrp="1"/>
          </p:cNvSpPr>
          <p:nvPr>
            <p:ph type="title"/>
          </p:nvPr>
        </p:nvSpPr>
        <p:spPr/>
        <p:txBody>
          <a:bodyPr/>
          <a:lstStyle/>
          <a:p>
            <a:r>
              <a:rPr lang="en-US"/>
              <a:t>Click to edit Master title style</a:t>
            </a:r>
            <a:endParaRPr lang="es-ES_tradnl"/>
          </a:p>
        </p:txBody>
      </p:sp>
      <p:sp>
        <p:nvSpPr>
          <p:cNvPr id="3" name="Date Placeholder 2">
            <a:extLst>
              <a:ext uri="{FF2B5EF4-FFF2-40B4-BE49-F238E27FC236}">
                <a16:creationId xmlns:a16="http://schemas.microsoft.com/office/drawing/2014/main" id="{849E034D-A9A4-4BBF-A85B-D4F622927F33}"/>
              </a:ext>
            </a:extLst>
          </p:cNvPr>
          <p:cNvSpPr>
            <a:spLocks noGrp="1"/>
          </p:cNvSpPr>
          <p:nvPr>
            <p:ph type="dt" sz="half" idx="10"/>
          </p:nvPr>
        </p:nvSpPr>
        <p:spPr/>
        <p:txBody>
          <a:bodyPr/>
          <a:lstStyle/>
          <a:p>
            <a:fld id="{60CB25B0-CEB4-4906-9A4E-90F0F6E42C1D}" type="datetimeFigureOut">
              <a:rPr lang="es-ES_tradnl" smtClean="0"/>
              <a:t>06/07/2018</a:t>
            </a:fld>
            <a:endParaRPr lang="es-ES_tradnl"/>
          </a:p>
        </p:txBody>
      </p:sp>
      <p:sp>
        <p:nvSpPr>
          <p:cNvPr id="4" name="Footer Placeholder 3">
            <a:extLst>
              <a:ext uri="{FF2B5EF4-FFF2-40B4-BE49-F238E27FC236}">
                <a16:creationId xmlns:a16="http://schemas.microsoft.com/office/drawing/2014/main" id="{22F1C74F-832A-4B0A-ACCC-6A9C1A6F791E}"/>
              </a:ext>
            </a:extLst>
          </p:cNvPr>
          <p:cNvSpPr>
            <a:spLocks noGrp="1"/>
          </p:cNvSpPr>
          <p:nvPr>
            <p:ph type="ftr" sz="quarter" idx="11"/>
          </p:nvPr>
        </p:nvSpPr>
        <p:spPr/>
        <p:txBody>
          <a:bodyPr/>
          <a:lstStyle/>
          <a:p>
            <a:endParaRPr lang="es-ES_tradnl"/>
          </a:p>
        </p:txBody>
      </p:sp>
      <p:sp>
        <p:nvSpPr>
          <p:cNvPr id="5" name="Slide Number Placeholder 4">
            <a:extLst>
              <a:ext uri="{FF2B5EF4-FFF2-40B4-BE49-F238E27FC236}">
                <a16:creationId xmlns:a16="http://schemas.microsoft.com/office/drawing/2014/main" id="{23E4F085-482C-43BB-A2F3-564409F8E3AD}"/>
              </a:ext>
            </a:extLst>
          </p:cNvPr>
          <p:cNvSpPr>
            <a:spLocks noGrp="1"/>
          </p:cNvSpPr>
          <p:nvPr>
            <p:ph type="sldNum" sz="quarter" idx="12"/>
          </p:nvPr>
        </p:nvSpPr>
        <p:spPr/>
        <p:txBody>
          <a:body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3878584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D6E6EB-0981-42B0-808B-4DC08CDC8EAD}"/>
              </a:ext>
            </a:extLst>
          </p:cNvPr>
          <p:cNvSpPr>
            <a:spLocks noGrp="1"/>
          </p:cNvSpPr>
          <p:nvPr>
            <p:ph type="dt" sz="half" idx="10"/>
          </p:nvPr>
        </p:nvSpPr>
        <p:spPr/>
        <p:txBody>
          <a:bodyPr/>
          <a:lstStyle/>
          <a:p>
            <a:fld id="{60CB25B0-CEB4-4906-9A4E-90F0F6E42C1D}" type="datetimeFigureOut">
              <a:rPr lang="es-ES_tradnl" smtClean="0"/>
              <a:t>06/07/2018</a:t>
            </a:fld>
            <a:endParaRPr lang="es-ES_tradnl"/>
          </a:p>
        </p:txBody>
      </p:sp>
      <p:sp>
        <p:nvSpPr>
          <p:cNvPr id="3" name="Footer Placeholder 2">
            <a:extLst>
              <a:ext uri="{FF2B5EF4-FFF2-40B4-BE49-F238E27FC236}">
                <a16:creationId xmlns:a16="http://schemas.microsoft.com/office/drawing/2014/main" id="{C5A5B5CC-ACBC-4833-B583-DDF73F6A61F9}"/>
              </a:ext>
            </a:extLst>
          </p:cNvPr>
          <p:cNvSpPr>
            <a:spLocks noGrp="1"/>
          </p:cNvSpPr>
          <p:nvPr>
            <p:ph type="ftr" sz="quarter" idx="11"/>
          </p:nvPr>
        </p:nvSpPr>
        <p:spPr/>
        <p:txBody>
          <a:bodyPr/>
          <a:lstStyle/>
          <a:p>
            <a:endParaRPr lang="es-ES_tradnl"/>
          </a:p>
        </p:txBody>
      </p:sp>
      <p:sp>
        <p:nvSpPr>
          <p:cNvPr id="4" name="Slide Number Placeholder 3">
            <a:extLst>
              <a:ext uri="{FF2B5EF4-FFF2-40B4-BE49-F238E27FC236}">
                <a16:creationId xmlns:a16="http://schemas.microsoft.com/office/drawing/2014/main" id="{7FC07C0E-26F9-491A-8FAA-D05820945AE6}"/>
              </a:ext>
            </a:extLst>
          </p:cNvPr>
          <p:cNvSpPr>
            <a:spLocks noGrp="1"/>
          </p:cNvSpPr>
          <p:nvPr>
            <p:ph type="sldNum" sz="quarter" idx="12"/>
          </p:nvPr>
        </p:nvSpPr>
        <p:spPr/>
        <p:txBody>
          <a:body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1832869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55278-109C-44BA-9862-8628E1FC83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ES_tradnl"/>
          </a:p>
        </p:txBody>
      </p:sp>
      <p:sp>
        <p:nvSpPr>
          <p:cNvPr id="3" name="Content Placeholder 2">
            <a:extLst>
              <a:ext uri="{FF2B5EF4-FFF2-40B4-BE49-F238E27FC236}">
                <a16:creationId xmlns:a16="http://schemas.microsoft.com/office/drawing/2014/main" id="{AECA0F25-0F42-4E87-AB25-59BEDB18C3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Text Placeholder 3">
            <a:extLst>
              <a:ext uri="{FF2B5EF4-FFF2-40B4-BE49-F238E27FC236}">
                <a16:creationId xmlns:a16="http://schemas.microsoft.com/office/drawing/2014/main" id="{48E975BC-90D2-44CE-85B0-67DEC11F12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693CA05-BA23-47B0-88A5-1BFF7755E001}"/>
              </a:ext>
            </a:extLst>
          </p:cNvPr>
          <p:cNvSpPr>
            <a:spLocks noGrp="1"/>
          </p:cNvSpPr>
          <p:nvPr>
            <p:ph type="dt" sz="half" idx="10"/>
          </p:nvPr>
        </p:nvSpPr>
        <p:spPr/>
        <p:txBody>
          <a:bodyPr/>
          <a:lstStyle/>
          <a:p>
            <a:fld id="{60CB25B0-CEB4-4906-9A4E-90F0F6E42C1D}" type="datetimeFigureOut">
              <a:rPr lang="es-ES_tradnl" smtClean="0"/>
              <a:t>06/07/2018</a:t>
            </a:fld>
            <a:endParaRPr lang="es-ES_tradnl"/>
          </a:p>
        </p:txBody>
      </p:sp>
      <p:sp>
        <p:nvSpPr>
          <p:cNvPr id="6" name="Footer Placeholder 5">
            <a:extLst>
              <a:ext uri="{FF2B5EF4-FFF2-40B4-BE49-F238E27FC236}">
                <a16:creationId xmlns:a16="http://schemas.microsoft.com/office/drawing/2014/main" id="{1130C09E-2626-4580-88B8-CFE1B8D61280}"/>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0A65BF40-0BD8-469D-BE93-8CB866341F9A}"/>
              </a:ext>
            </a:extLst>
          </p:cNvPr>
          <p:cNvSpPr>
            <a:spLocks noGrp="1"/>
          </p:cNvSpPr>
          <p:nvPr>
            <p:ph type="sldNum" sz="quarter" idx="12"/>
          </p:nvPr>
        </p:nvSpPr>
        <p:spPr/>
        <p:txBody>
          <a:body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2898745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F2742-4649-4670-93C6-2193877299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ES_tradnl"/>
          </a:p>
        </p:txBody>
      </p:sp>
      <p:sp>
        <p:nvSpPr>
          <p:cNvPr id="3" name="Picture Placeholder 2">
            <a:extLst>
              <a:ext uri="{FF2B5EF4-FFF2-40B4-BE49-F238E27FC236}">
                <a16:creationId xmlns:a16="http://schemas.microsoft.com/office/drawing/2014/main" id="{4AAB1FA7-4BBC-4C5D-81AC-1F10A49EE2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a:extLst>
              <a:ext uri="{FF2B5EF4-FFF2-40B4-BE49-F238E27FC236}">
                <a16:creationId xmlns:a16="http://schemas.microsoft.com/office/drawing/2014/main" id="{E00CE801-8795-4DE4-BEE5-4F8E968DEF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C7F9CF3-E37F-4787-A264-1CADFE0AB0E5}"/>
              </a:ext>
            </a:extLst>
          </p:cNvPr>
          <p:cNvSpPr>
            <a:spLocks noGrp="1"/>
          </p:cNvSpPr>
          <p:nvPr>
            <p:ph type="dt" sz="half" idx="10"/>
          </p:nvPr>
        </p:nvSpPr>
        <p:spPr/>
        <p:txBody>
          <a:bodyPr/>
          <a:lstStyle/>
          <a:p>
            <a:fld id="{60CB25B0-CEB4-4906-9A4E-90F0F6E42C1D}" type="datetimeFigureOut">
              <a:rPr lang="es-ES_tradnl" smtClean="0"/>
              <a:t>06/07/2018</a:t>
            </a:fld>
            <a:endParaRPr lang="es-ES_tradnl"/>
          </a:p>
        </p:txBody>
      </p:sp>
      <p:sp>
        <p:nvSpPr>
          <p:cNvPr id="6" name="Footer Placeholder 5">
            <a:extLst>
              <a:ext uri="{FF2B5EF4-FFF2-40B4-BE49-F238E27FC236}">
                <a16:creationId xmlns:a16="http://schemas.microsoft.com/office/drawing/2014/main" id="{49CF7E03-E35B-4845-B3F4-96B78A3B49B0}"/>
              </a:ext>
            </a:extLst>
          </p:cNvPr>
          <p:cNvSpPr>
            <a:spLocks noGrp="1"/>
          </p:cNvSpPr>
          <p:nvPr>
            <p:ph type="ftr" sz="quarter" idx="11"/>
          </p:nvPr>
        </p:nvSpPr>
        <p:spPr/>
        <p:txBody>
          <a:bodyPr/>
          <a:lstStyle/>
          <a:p>
            <a:endParaRPr lang="es-ES_tradnl"/>
          </a:p>
        </p:txBody>
      </p:sp>
      <p:sp>
        <p:nvSpPr>
          <p:cNvPr id="7" name="Slide Number Placeholder 6">
            <a:extLst>
              <a:ext uri="{FF2B5EF4-FFF2-40B4-BE49-F238E27FC236}">
                <a16:creationId xmlns:a16="http://schemas.microsoft.com/office/drawing/2014/main" id="{23CAEEDF-D56F-4FE3-8DBD-91D0B1247529}"/>
              </a:ext>
            </a:extLst>
          </p:cNvPr>
          <p:cNvSpPr>
            <a:spLocks noGrp="1"/>
          </p:cNvSpPr>
          <p:nvPr>
            <p:ph type="sldNum" sz="quarter" idx="12"/>
          </p:nvPr>
        </p:nvSpPr>
        <p:spPr/>
        <p:txBody>
          <a:body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1494416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288569-BF82-4693-9E61-36CC29D7C4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s-ES_tradnl"/>
          </a:p>
        </p:txBody>
      </p:sp>
      <p:sp>
        <p:nvSpPr>
          <p:cNvPr id="3" name="Text Placeholder 2">
            <a:extLst>
              <a:ext uri="{FF2B5EF4-FFF2-40B4-BE49-F238E27FC236}">
                <a16:creationId xmlns:a16="http://schemas.microsoft.com/office/drawing/2014/main" id="{78973D69-C538-43E4-B3C8-0F02810A48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4" name="Date Placeholder 3">
            <a:extLst>
              <a:ext uri="{FF2B5EF4-FFF2-40B4-BE49-F238E27FC236}">
                <a16:creationId xmlns:a16="http://schemas.microsoft.com/office/drawing/2014/main" id="{574F81CA-AD34-4970-A409-87340320A2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CB25B0-CEB4-4906-9A4E-90F0F6E42C1D}" type="datetimeFigureOut">
              <a:rPr lang="es-ES_tradnl" smtClean="0"/>
              <a:t>06/07/2018</a:t>
            </a:fld>
            <a:endParaRPr lang="es-ES_tradnl"/>
          </a:p>
        </p:txBody>
      </p:sp>
      <p:sp>
        <p:nvSpPr>
          <p:cNvPr id="5" name="Footer Placeholder 4">
            <a:extLst>
              <a:ext uri="{FF2B5EF4-FFF2-40B4-BE49-F238E27FC236}">
                <a16:creationId xmlns:a16="http://schemas.microsoft.com/office/drawing/2014/main" id="{9436C299-E18F-4677-B964-C9CC0535BA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Slide Number Placeholder 5">
            <a:extLst>
              <a:ext uri="{FF2B5EF4-FFF2-40B4-BE49-F238E27FC236}">
                <a16:creationId xmlns:a16="http://schemas.microsoft.com/office/drawing/2014/main" id="{CE6A7FF9-FE8D-46AA-B77A-2927560190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655AE1-9A16-454B-AC92-DF5614445280}" type="slidenum">
              <a:rPr lang="es-ES_tradnl" smtClean="0"/>
              <a:t>‹#›</a:t>
            </a:fld>
            <a:endParaRPr lang="es-ES_tradnl"/>
          </a:p>
        </p:txBody>
      </p:sp>
    </p:spTree>
    <p:extLst>
      <p:ext uri="{BB962C8B-B14F-4D97-AF65-F5344CB8AC3E}">
        <p14:creationId xmlns:p14="http://schemas.microsoft.com/office/powerpoint/2010/main" val="38494928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vmlDrawing" Target="../drawings/vmlDrawing2.v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lang="en-GB" b="1" dirty="0"/>
              <a:t>Way forward on channel model for NR UE demodulation and CSI requirements for FR2</a:t>
            </a:r>
            <a:endParaRPr kumimoji="1" lang="ja-JP" altLang="en-US" dirty="0"/>
          </a:p>
        </p:txBody>
      </p:sp>
      <p:sp>
        <p:nvSpPr>
          <p:cNvPr id="3" name="サブタイトル 2"/>
          <p:cNvSpPr>
            <a:spLocks noGrp="1"/>
          </p:cNvSpPr>
          <p:nvPr>
            <p:ph type="subTitle" idx="1"/>
          </p:nvPr>
        </p:nvSpPr>
        <p:spPr/>
        <p:txBody>
          <a:bodyPr>
            <a:normAutofit/>
          </a:bodyPr>
          <a:lstStyle/>
          <a:p>
            <a:r>
              <a:rPr lang="en-US" altLang="ja-JP" dirty="0"/>
              <a:t>Qualcomm Inc., Keysight Technologies,…</a:t>
            </a:r>
            <a:endParaRPr kumimoji="1" lang="ja-JP" altLang="en-US" dirty="0"/>
          </a:p>
        </p:txBody>
      </p:sp>
      <p:sp>
        <p:nvSpPr>
          <p:cNvPr id="8" name="Text Box 4"/>
          <p:cNvSpPr txBox="1">
            <a:spLocks noChangeArrowheads="1"/>
          </p:cNvSpPr>
          <p:nvPr/>
        </p:nvSpPr>
        <p:spPr bwMode="auto">
          <a:xfrm>
            <a:off x="8293404" y="188913"/>
            <a:ext cx="2195084" cy="369332"/>
          </a:xfrm>
          <a:prstGeom prst="rect">
            <a:avLst/>
          </a:prstGeom>
          <a:noFill/>
          <a:ln w="9525">
            <a:noFill/>
            <a:miter lim="800000"/>
            <a:headEnd/>
            <a:tailEnd/>
          </a:ln>
        </p:spPr>
        <p:txBody>
          <a:bodyPr wrap="square">
            <a:spAutoFit/>
          </a:bodyPr>
          <a:lstStyle/>
          <a:p>
            <a:pPr algn="r" fontAlgn="base">
              <a:spcBef>
                <a:spcPct val="50000"/>
              </a:spcBef>
              <a:spcAft>
                <a:spcPct val="0"/>
              </a:spcAft>
            </a:pPr>
            <a:r>
              <a:rPr lang="en-US" altLang="ja-JP" b="1" dirty="0">
                <a:solidFill>
                  <a:srgbClr val="000000"/>
                </a:solidFill>
                <a:ea typeface="MS PGothic" pitchFamily="34" charset="-128"/>
              </a:rPr>
              <a:t>R4-1809399</a:t>
            </a:r>
            <a:endParaRPr lang="en-US" altLang="ja-JP" b="1" dirty="0">
              <a:solidFill>
                <a:srgbClr val="FF0000"/>
              </a:solidFill>
              <a:ea typeface="MS PGothic" pitchFamily="34" charset="-128"/>
            </a:endParaRPr>
          </a:p>
        </p:txBody>
      </p:sp>
      <p:sp>
        <p:nvSpPr>
          <p:cNvPr id="9" name="Rectangle 6"/>
          <p:cNvSpPr>
            <a:spLocks noChangeArrowheads="1"/>
          </p:cNvSpPr>
          <p:nvPr/>
        </p:nvSpPr>
        <p:spPr bwMode="auto">
          <a:xfrm>
            <a:off x="1641350" y="-21867"/>
            <a:ext cx="5562600" cy="923330"/>
          </a:xfrm>
          <a:prstGeom prst="rect">
            <a:avLst/>
          </a:prstGeom>
          <a:noFill/>
          <a:ln w="9525">
            <a:noFill/>
            <a:miter lim="800000"/>
            <a:headEnd/>
            <a:tailEnd/>
          </a:ln>
        </p:spPr>
        <p:txBody>
          <a:bodyPr anchor="ctr">
            <a:spAutoFit/>
          </a:bodyPr>
          <a:lstStyle/>
          <a:p>
            <a:r>
              <a:rPr lang="en-US" altLang="ja-JP" b="1" dirty="0"/>
              <a:t>3GPP TSG-RAN WG4 Meeting #AH1807</a:t>
            </a:r>
          </a:p>
          <a:p>
            <a:r>
              <a:rPr lang="en-GB" altLang="ja-JP" b="1" dirty="0"/>
              <a:t>Montreal, Canada, 2-6 July 2018</a:t>
            </a:r>
            <a:endParaRPr lang="en-US" altLang="ja-JP" b="1" dirty="0"/>
          </a:p>
          <a:p>
            <a:pPr hangingPunct="0"/>
            <a:r>
              <a:rPr lang="en-US" altLang="ja-JP" b="1" dirty="0"/>
              <a:t>Agenda Item:</a:t>
            </a:r>
            <a:r>
              <a:rPr lang="ja-JP" altLang="en-US" b="1" dirty="0"/>
              <a:t> </a:t>
            </a:r>
            <a:r>
              <a:rPr lang="en-US" altLang="ja-JP" b="1" dirty="0"/>
              <a:t>5.4.1</a:t>
            </a:r>
            <a:endParaRPr lang="ja-JP" altLang="ja-JP" b="1" dirty="0"/>
          </a:p>
        </p:txBody>
      </p:sp>
    </p:spTree>
    <p:extLst>
      <p:ext uri="{BB962C8B-B14F-4D97-AF65-F5344CB8AC3E}">
        <p14:creationId xmlns:p14="http://schemas.microsoft.com/office/powerpoint/2010/main" val="1522882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Annex A: Channel model 2 parameters proposal</a:t>
            </a:r>
            <a:endParaRPr lang="en-GB" dirty="0"/>
          </a:p>
        </p:txBody>
      </p:sp>
      <p:sp>
        <p:nvSpPr>
          <p:cNvPr id="9"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a:solidFill>
                <a:srgbClr val="000000"/>
              </a:solidFill>
            </a:endParaRPr>
          </a:p>
        </p:txBody>
      </p:sp>
      <p:sp>
        <p:nvSpPr>
          <p:cNvPr id="13" name="TextBox 12">
            <a:extLst>
              <a:ext uri="{FF2B5EF4-FFF2-40B4-BE49-F238E27FC236}">
                <a16:creationId xmlns:a16="http://schemas.microsoft.com/office/drawing/2014/main" id="{1C206F37-253D-4108-8B2B-5EA8F4225A3D}"/>
              </a:ext>
            </a:extLst>
          </p:cNvPr>
          <p:cNvSpPr txBox="1"/>
          <p:nvPr/>
        </p:nvSpPr>
        <p:spPr>
          <a:xfrm>
            <a:off x="992777" y="1907177"/>
            <a:ext cx="10232572" cy="1200329"/>
          </a:xfrm>
          <a:prstGeom prst="rect">
            <a:avLst/>
          </a:prstGeom>
          <a:noFill/>
        </p:spPr>
        <p:txBody>
          <a:bodyPr wrap="square" rtlCol="0">
            <a:spAutoFit/>
          </a:bodyPr>
          <a:lstStyle/>
          <a:p>
            <a:pPr marL="285750" indent="-285750">
              <a:buFont typeface="Arial" panose="020B0604020202020204" pitchFamily="34" charset="0"/>
              <a:buChar char="•"/>
            </a:pPr>
            <a:r>
              <a:rPr lang="en-US" dirty="0"/>
              <a:t>UE antenna characteristics (UE antenna field pattern, UE antenna orientation and polarization):</a:t>
            </a:r>
          </a:p>
          <a:p>
            <a:pPr lvl="1"/>
            <a:endParaRPr lang="en-GB" dirty="0"/>
          </a:p>
          <a:p>
            <a:pPr lvl="1"/>
            <a:endParaRPr lang="es-ES_tradnl" dirty="0"/>
          </a:p>
          <a:p>
            <a:pPr lvl="1"/>
            <a:endParaRPr lang="es-ES_tradnl" dirty="0"/>
          </a:p>
        </p:txBody>
      </p:sp>
      <p:sp>
        <p:nvSpPr>
          <p:cNvPr id="12" name="TextBox 11">
            <a:extLst>
              <a:ext uri="{FF2B5EF4-FFF2-40B4-BE49-F238E27FC236}">
                <a16:creationId xmlns:a16="http://schemas.microsoft.com/office/drawing/2014/main" id="{158E1E6B-486F-41C3-93AB-D655BB9DBAEF}"/>
              </a:ext>
            </a:extLst>
          </p:cNvPr>
          <p:cNvSpPr txBox="1"/>
          <p:nvPr/>
        </p:nvSpPr>
        <p:spPr>
          <a:xfrm>
            <a:off x="1417637" y="5684818"/>
            <a:ext cx="10267406" cy="923330"/>
          </a:xfrm>
          <a:prstGeom prst="rect">
            <a:avLst/>
          </a:prstGeom>
          <a:noFill/>
        </p:spPr>
        <p:txBody>
          <a:bodyPr wrap="square" rtlCol="0">
            <a:spAutoFit/>
          </a:bodyPr>
          <a:lstStyle/>
          <a:p>
            <a:r>
              <a:rPr lang="en-US" dirty="0"/>
              <a:t>Antenna elements are V/H polarized.</a:t>
            </a:r>
          </a:p>
          <a:p>
            <a:r>
              <a:rPr lang="en-US" dirty="0"/>
              <a:t>The antenna orientation at the UE is set such that the main-lobe of the antenna radiation pattern (broad side of the array) aligns to the strongest cluster direction, which is the LOS direction in LOS scenarios.</a:t>
            </a:r>
            <a:r>
              <a:rPr lang="en-GB" dirty="0"/>
              <a:t>.</a:t>
            </a:r>
            <a:endParaRPr lang="es-ES_tradnl" dirty="0"/>
          </a:p>
        </p:txBody>
      </p:sp>
      <p:pic>
        <p:nvPicPr>
          <p:cNvPr id="3" name="Picture 2">
            <a:extLst>
              <a:ext uri="{FF2B5EF4-FFF2-40B4-BE49-F238E27FC236}">
                <a16:creationId xmlns:a16="http://schemas.microsoft.com/office/drawing/2014/main" id="{E20AC199-9BD7-40C3-851A-D28F042BE5F3}"/>
              </a:ext>
            </a:extLst>
          </p:cNvPr>
          <p:cNvPicPr>
            <a:picLocks noChangeAspect="1"/>
          </p:cNvPicPr>
          <p:nvPr/>
        </p:nvPicPr>
        <p:blipFill>
          <a:blip r:embed="rId3"/>
          <a:stretch>
            <a:fillRect/>
          </a:stretch>
        </p:blipFill>
        <p:spPr>
          <a:xfrm>
            <a:off x="2114550" y="2421323"/>
            <a:ext cx="6771266" cy="3150745"/>
          </a:xfrm>
          <a:prstGeom prst="rect">
            <a:avLst/>
          </a:prstGeom>
        </p:spPr>
      </p:pic>
    </p:spTree>
    <p:custDataLst>
      <p:tags r:id="rId1"/>
    </p:custDataLst>
    <p:extLst>
      <p:ext uri="{BB962C8B-B14F-4D97-AF65-F5344CB8AC3E}">
        <p14:creationId xmlns:p14="http://schemas.microsoft.com/office/powerpoint/2010/main" val="707871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Annex A: Channel model 2 parameters proposal</a:t>
            </a:r>
            <a:endParaRPr lang="en-GB" dirty="0"/>
          </a:p>
        </p:txBody>
      </p:sp>
      <p:sp>
        <p:nvSpPr>
          <p:cNvPr id="9"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a:solidFill>
                <a:srgbClr val="000000"/>
              </a:solidFill>
            </a:endParaRPr>
          </a:p>
        </p:txBody>
      </p:sp>
      <p:sp>
        <p:nvSpPr>
          <p:cNvPr id="13" name="TextBox 12">
            <a:extLst>
              <a:ext uri="{FF2B5EF4-FFF2-40B4-BE49-F238E27FC236}">
                <a16:creationId xmlns:a16="http://schemas.microsoft.com/office/drawing/2014/main" id="{1C206F37-253D-4108-8B2B-5EA8F4225A3D}"/>
              </a:ext>
            </a:extLst>
          </p:cNvPr>
          <p:cNvSpPr txBox="1"/>
          <p:nvPr/>
        </p:nvSpPr>
        <p:spPr>
          <a:xfrm>
            <a:off x="992777" y="1907177"/>
            <a:ext cx="10232572" cy="2862322"/>
          </a:xfrm>
          <a:prstGeom prst="rect">
            <a:avLst/>
          </a:prstGeom>
          <a:noFill/>
        </p:spPr>
        <p:txBody>
          <a:bodyPr wrap="square" rtlCol="0">
            <a:spAutoFit/>
          </a:bodyPr>
          <a:lstStyle/>
          <a:p>
            <a:pPr marL="285750" indent="-285750">
              <a:buFont typeface="Arial" panose="020B0604020202020204" pitchFamily="34" charset="0"/>
              <a:buChar char="•"/>
            </a:pPr>
            <a:r>
              <a:rPr lang="en-US" dirty="0"/>
              <a:t>UE speed and direction:</a:t>
            </a:r>
          </a:p>
          <a:p>
            <a:endParaRPr lang="en-US" dirty="0"/>
          </a:p>
          <a:p>
            <a:pPr lvl="1"/>
            <a:r>
              <a:rPr lang="en-GB" dirty="0"/>
              <a:t>UE velocity direction is chosen to be exactly opposite to the direction of arrival (</a:t>
            </a:r>
            <a:r>
              <a:rPr lang="en-GB" dirty="0" err="1"/>
              <a:t>DoA</a:t>
            </a:r>
            <a:r>
              <a:rPr lang="en-GB" dirty="0"/>
              <a:t>) of the strongest cluster of the chosen CDL table. The strongest cluster is chosen based on the cluster power. For the LOS CDL channel models, the UE velocity direction is chosen based on the LOS </a:t>
            </a:r>
            <a:r>
              <a:rPr lang="en-GB" dirty="0" err="1"/>
              <a:t>DoA</a:t>
            </a:r>
            <a:r>
              <a:rPr lang="en-GB" dirty="0"/>
              <a:t>. This ensures the maximum Doppler shift for the strongest cluster.</a:t>
            </a:r>
            <a:endParaRPr lang="es-ES_tradnl" dirty="0"/>
          </a:p>
          <a:p>
            <a:endParaRPr lang="en-US" dirty="0"/>
          </a:p>
          <a:p>
            <a:pPr lvl="1"/>
            <a:endParaRPr lang="en-GB" dirty="0"/>
          </a:p>
          <a:p>
            <a:pPr lvl="1"/>
            <a:endParaRPr lang="es-ES_tradnl" dirty="0"/>
          </a:p>
          <a:p>
            <a:pPr lvl="1"/>
            <a:endParaRPr lang="es-ES_tradnl" dirty="0"/>
          </a:p>
        </p:txBody>
      </p:sp>
      <p:graphicFrame>
        <p:nvGraphicFramePr>
          <p:cNvPr id="4" name="Table 3">
            <a:extLst>
              <a:ext uri="{FF2B5EF4-FFF2-40B4-BE49-F238E27FC236}">
                <a16:creationId xmlns:a16="http://schemas.microsoft.com/office/drawing/2014/main" id="{7EBFBACB-0B68-4855-B583-9E28DAADB510}"/>
              </a:ext>
            </a:extLst>
          </p:cNvPr>
          <p:cNvGraphicFramePr>
            <a:graphicFrameLocks noGrp="1"/>
          </p:cNvGraphicFramePr>
          <p:nvPr>
            <p:extLst>
              <p:ext uri="{D42A27DB-BD31-4B8C-83A1-F6EECF244321}">
                <p14:modId xmlns:p14="http://schemas.microsoft.com/office/powerpoint/2010/main" val="891816384"/>
              </p:ext>
            </p:extLst>
          </p:nvPr>
        </p:nvGraphicFramePr>
        <p:xfrm>
          <a:off x="2892596" y="3838611"/>
          <a:ext cx="5781141" cy="1369698"/>
        </p:xfrm>
        <a:graphic>
          <a:graphicData uri="http://schemas.openxmlformats.org/drawingml/2006/table">
            <a:tbl>
              <a:tblPr firstRow="1" firstCol="1" bandRow="1">
                <a:tableStyleId>{5C22544A-7EE6-4342-B048-85BDC9FD1C3A}</a:tableStyleId>
              </a:tblPr>
              <a:tblGrid>
                <a:gridCol w="962635">
                  <a:extLst>
                    <a:ext uri="{9D8B030D-6E8A-4147-A177-3AD203B41FA5}">
                      <a16:colId xmlns:a16="http://schemas.microsoft.com/office/drawing/2014/main" val="1204662538"/>
                    </a:ext>
                  </a:extLst>
                </a:gridCol>
                <a:gridCol w="1197742">
                  <a:extLst>
                    <a:ext uri="{9D8B030D-6E8A-4147-A177-3AD203B41FA5}">
                      <a16:colId xmlns:a16="http://schemas.microsoft.com/office/drawing/2014/main" val="1721463258"/>
                    </a:ext>
                  </a:extLst>
                </a:gridCol>
                <a:gridCol w="3620764">
                  <a:extLst>
                    <a:ext uri="{9D8B030D-6E8A-4147-A177-3AD203B41FA5}">
                      <a16:colId xmlns:a16="http://schemas.microsoft.com/office/drawing/2014/main" val="1270157524"/>
                    </a:ext>
                  </a:extLst>
                </a:gridCol>
              </a:tblGrid>
              <a:tr h="0">
                <a:tc>
                  <a:txBody>
                    <a:bodyPr/>
                    <a:lstStyle/>
                    <a:p>
                      <a:pPr marL="0" marR="0" algn="ctr">
                        <a:lnSpc>
                          <a:spcPct val="107000"/>
                        </a:lnSpc>
                        <a:spcBef>
                          <a:spcPts val="0"/>
                        </a:spcBef>
                        <a:spcAft>
                          <a:spcPts val="0"/>
                        </a:spcAft>
                      </a:pPr>
                      <a:r>
                        <a:rPr lang="en-GB" sz="1400">
                          <a:effectLst/>
                        </a:rPr>
                        <a:t>Model</a:t>
                      </a:r>
                      <a:endParaRPr lang="es-ES_tradnl" sz="14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GB" sz="1400">
                          <a:effectLst/>
                        </a:rPr>
                        <a:t>Scenario</a:t>
                      </a:r>
                      <a:endParaRPr lang="es-ES_tradnl" sz="14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GB" sz="1400" dirty="0">
                          <a:effectLst/>
                        </a:rPr>
                        <a:t>Speed km/h</a:t>
                      </a:r>
                      <a:endParaRPr lang="es-ES_tradnl" sz="1400" b="1"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val="2634725391"/>
                  </a:ext>
                </a:extLst>
              </a:tr>
              <a:tr h="0">
                <a:tc>
                  <a:txBody>
                    <a:bodyPr/>
                    <a:lstStyle/>
                    <a:p>
                      <a:pPr marL="0" marR="0">
                        <a:lnSpc>
                          <a:spcPct val="107000"/>
                        </a:lnSpc>
                        <a:spcBef>
                          <a:spcPts val="0"/>
                        </a:spcBef>
                        <a:spcAft>
                          <a:spcPts val="0"/>
                        </a:spcAft>
                      </a:pPr>
                      <a:r>
                        <a:rPr lang="en-GB" sz="1400" dirty="0">
                          <a:effectLst/>
                        </a:rPr>
                        <a:t>CDL-A</a:t>
                      </a:r>
                      <a:endParaRPr lang="es-ES_tradnl" sz="14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effectLst/>
                        </a:rPr>
                        <a:t>UMi O2I NLOS </a:t>
                      </a:r>
                      <a:endParaRPr lang="es-ES_tradnl" sz="14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400" dirty="0">
                          <a:effectLst/>
                        </a:rPr>
                        <a:t>3</a:t>
                      </a:r>
                      <a:endParaRPr lang="es-ES_tradnl" sz="14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655076192"/>
                  </a:ext>
                </a:extLst>
              </a:tr>
              <a:tr h="0">
                <a:tc>
                  <a:txBody>
                    <a:bodyPr/>
                    <a:lstStyle/>
                    <a:p>
                      <a:pPr marL="0" marR="0">
                        <a:lnSpc>
                          <a:spcPct val="107000"/>
                        </a:lnSpc>
                        <a:spcBef>
                          <a:spcPts val="0"/>
                        </a:spcBef>
                        <a:spcAft>
                          <a:spcPts val="0"/>
                        </a:spcAft>
                      </a:pPr>
                      <a:r>
                        <a:rPr lang="en-GB" sz="1400">
                          <a:effectLst/>
                        </a:rPr>
                        <a:t>CDL-B</a:t>
                      </a:r>
                      <a:endParaRPr lang="es-ES_tradnl" sz="14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effectLst/>
                        </a:rPr>
                        <a:t>UMi NLOS</a:t>
                      </a:r>
                      <a:endParaRPr lang="es-ES_tradnl" sz="14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400" dirty="0">
                          <a:effectLst/>
                        </a:rPr>
                        <a:t>30</a:t>
                      </a:r>
                      <a:endParaRPr lang="es-ES_tradnl" sz="14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572619593"/>
                  </a:ext>
                </a:extLst>
              </a:tr>
              <a:tr h="0">
                <a:tc>
                  <a:txBody>
                    <a:bodyPr/>
                    <a:lstStyle/>
                    <a:p>
                      <a:pPr marL="0" marR="0">
                        <a:lnSpc>
                          <a:spcPct val="107000"/>
                        </a:lnSpc>
                        <a:spcBef>
                          <a:spcPts val="0"/>
                        </a:spcBef>
                        <a:spcAft>
                          <a:spcPts val="0"/>
                        </a:spcAft>
                      </a:pPr>
                      <a:r>
                        <a:rPr lang="en-GB" sz="1400">
                          <a:effectLst/>
                        </a:rPr>
                        <a:t>CDL-C</a:t>
                      </a:r>
                      <a:endParaRPr lang="es-ES_tradnl" sz="14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effectLst/>
                        </a:rPr>
                        <a:t>Indoor NLOS</a:t>
                      </a:r>
                      <a:endParaRPr lang="es-ES_tradnl" sz="14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400">
                          <a:effectLst/>
                        </a:rPr>
                        <a:t>3</a:t>
                      </a:r>
                      <a:endParaRPr lang="es-ES_tradnl" sz="14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519885584"/>
                  </a:ext>
                </a:extLst>
              </a:tr>
              <a:tr h="0">
                <a:tc>
                  <a:txBody>
                    <a:bodyPr/>
                    <a:lstStyle/>
                    <a:p>
                      <a:pPr marL="0" marR="0">
                        <a:lnSpc>
                          <a:spcPct val="107000"/>
                        </a:lnSpc>
                        <a:spcBef>
                          <a:spcPts val="0"/>
                        </a:spcBef>
                        <a:spcAft>
                          <a:spcPts val="0"/>
                        </a:spcAft>
                      </a:pPr>
                      <a:r>
                        <a:rPr lang="en-GB" sz="1400">
                          <a:effectLst/>
                        </a:rPr>
                        <a:t>CDL-D</a:t>
                      </a:r>
                      <a:endParaRPr lang="es-ES_tradnl" sz="14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effectLst/>
                        </a:rPr>
                        <a:t>Indoor LOS</a:t>
                      </a:r>
                      <a:endParaRPr lang="es-ES_tradnl" sz="14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400">
                          <a:effectLst/>
                        </a:rPr>
                        <a:t>3</a:t>
                      </a:r>
                      <a:endParaRPr lang="es-ES_tradnl" sz="14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69242193"/>
                  </a:ext>
                </a:extLst>
              </a:tr>
              <a:tr h="0">
                <a:tc>
                  <a:txBody>
                    <a:bodyPr/>
                    <a:lstStyle/>
                    <a:p>
                      <a:pPr marL="0" marR="0">
                        <a:lnSpc>
                          <a:spcPct val="107000"/>
                        </a:lnSpc>
                        <a:spcBef>
                          <a:spcPts val="0"/>
                        </a:spcBef>
                        <a:spcAft>
                          <a:spcPts val="0"/>
                        </a:spcAft>
                      </a:pPr>
                      <a:r>
                        <a:rPr lang="en-GB" sz="1400">
                          <a:effectLst/>
                        </a:rPr>
                        <a:t>CDL-E</a:t>
                      </a:r>
                      <a:endParaRPr lang="es-ES_tradnl" sz="14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effectLst/>
                        </a:rPr>
                        <a:t>UMi LOS</a:t>
                      </a:r>
                      <a:endParaRPr lang="es-ES_tradnl" sz="14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400" dirty="0">
                          <a:effectLst/>
                        </a:rPr>
                        <a:t>30</a:t>
                      </a:r>
                      <a:endParaRPr lang="es-ES_tradnl" sz="14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805602923"/>
                  </a:ext>
                </a:extLst>
              </a:tr>
            </a:tbl>
          </a:graphicData>
        </a:graphic>
      </p:graphicFrame>
    </p:spTree>
    <p:custDataLst>
      <p:tags r:id="rId1"/>
    </p:custDataLst>
    <p:extLst>
      <p:ext uri="{BB962C8B-B14F-4D97-AF65-F5344CB8AC3E}">
        <p14:creationId xmlns:p14="http://schemas.microsoft.com/office/powerpoint/2010/main" val="1998423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Annex A: Channel model 2 parameters proposal</a:t>
            </a:r>
            <a:endParaRPr lang="en-GB" dirty="0"/>
          </a:p>
        </p:txBody>
      </p:sp>
      <p:sp>
        <p:nvSpPr>
          <p:cNvPr id="9"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a:solidFill>
                <a:srgbClr val="000000"/>
              </a:solidFill>
            </a:endParaRPr>
          </a:p>
        </p:txBody>
      </p:sp>
      <p:sp>
        <p:nvSpPr>
          <p:cNvPr id="13" name="TextBox 12">
            <a:extLst>
              <a:ext uri="{FF2B5EF4-FFF2-40B4-BE49-F238E27FC236}">
                <a16:creationId xmlns:a16="http://schemas.microsoft.com/office/drawing/2014/main" id="{1C206F37-253D-4108-8B2B-5EA8F4225A3D}"/>
              </a:ext>
            </a:extLst>
          </p:cNvPr>
          <p:cNvSpPr txBox="1"/>
          <p:nvPr/>
        </p:nvSpPr>
        <p:spPr>
          <a:xfrm>
            <a:off x="992777" y="1907177"/>
            <a:ext cx="10232572" cy="2308324"/>
          </a:xfrm>
          <a:prstGeom prst="rect">
            <a:avLst/>
          </a:prstGeom>
          <a:noFill/>
        </p:spPr>
        <p:txBody>
          <a:bodyPr wrap="square" rtlCol="0">
            <a:spAutoFit/>
          </a:bodyPr>
          <a:lstStyle/>
          <a:p>
            <a:pPr marL="285750" indent="-285750">
              <a:buFont typeface="Arial" panose="020B0604020202020204" pitchFamily="34" charset="0"/>
              <a:buChar char="•"/>
            </a:pPr>
            <a:r>
              <a:rPr lang="en-GB" dirty="0" err="1"/>
              <a:t>Tx</a:t>
            </a:r>
            <a:r>
              <a:rPr lang="en-GB" dirty="0"/>
              <a:t>/Rx beam selection procedure between emulated </a:t>
            </a:r>
            <a:r>
              <a:rPr lang="en-GB" dirty="0" err="1"/>
              <a:t>gNB</a:t>
            </a:r>
            <a:r>
              <a:rPr lang="en-GB" dirty="0"/>
              <a:t> and emulated UE antenna:</a:t>
            </a:r>
          </a:p>
          <a:p>
            <a:pPr marL="285750" indent="-285750">
              <a:buFont typeface="Arial" panose="020B0604020202020204" pitchFamily="34" charset="0"/>
              <a:buChar char="•"/>
            </a:pPr>
            <a:endParaRPr lang="en-US" dirty="0"/>
          </a:p>
          <a:p>
            <a:pPr lvl="1"/>
            <a:r>
              <a:rPr lang="en-GB" dirty="0"/>
              <a:t>Beam is always pointed to the strongest directions. This is the antenna array broad side direction at both </a:t>
            </a:r>
            <a:r>
              <a:rPr lang="en-GB" dirty="0" err="1"/>
              <a:t>Tx</a:t>
            </a:r>
            <a:r>
              <a:rPr lang="en-GB" dirty="0"/>
              <a:t> and Rx, because the arrays are oriented to the </a:t>
            </a:r>
            <a:r>
              <a:rPr lang="en-GB" dirty="0" err="1"/>
              <a:t>the</a:t>
            </a:r>
            <a:r>
              <a:rPr lang="en-GB" dirty="0"/>
              <a:t> strongest cluster direction. </a:t>
            </a:r>
          </a:p>
          <a:p>
            <a:pPr lvl="1"/>
            <a:endParaRPr lang="en-GB" dirty="0"/>
          </a:p>
          <a:p>
            <a:pPr marL="285750" indent="-285750">
              <a:buFont typeface="Arial" panose="020B0604020202020204" pitchFamily="34" charset="0"/>
              <a:buChar char="•"/>
            </a:pPr>
            <a:r>
              <a:rPr lang="en-GB" dirty="0"/>
              <a:t>Carrier Frequency: 28 GHz</a:t>
            </a:r>
            <a:endParaRPr lang="es-ES_tradnl" dirty="0"/>
          </a:p>
          <a:p>
            <a:pPr lvl="1"/>
            <a:endParaRPr lang="es-ES_tradnl" dirty="0"/>
          </a:p>
          <a:p>
            <a:pPr lvl="1"/>
            <a:endParaRPr lang="es-ES_tradnl" dirty="0"/>
          </a:p>
        </p:txBody>
      </p:sp>
    </p:spTree>
    <p:custDataLst>
      <p:tags r:id="rId1"/>
    </p:custDataLst>
    <p:extLst>
      <p:ext uri="{BB962C8B-B14F-4D97-AF65-F5344CB8AC3E}">
        <p14:creationId xmlns:p14="http://schemas.microsoft.com/office/powerpoint/2010/main" val="16606441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Annex A: Channel model 2 parameters proposal</a:t>
            </a:r>
            <a:endParaRPr lang="en-GB" dirty="0"/>
          </a:p>
        </p:txBody>
      </p:sp>
      <p:sp>
        <p:nvSpPr>
          <p:cNvPr id="9"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a:solidFill>
                <a:srgbClr val="000000"/>
              </a:solidFill>
            </a:endParaRPr>
          </a:p>
        </p:txBody>
      </p:sp>
      <p:sp>
        <p:nvSpPr>
          <p:cNvPr id="13" name="TextBox 12">
            <a:extLst>
              <a:ext uri="{FF2B5EF4-FFF2-40B4-BE49-F238E27FC236}">
                <a16:creationId xmlns:a16="http://schemas.microsoft.com/office/drawing/2014/main" id="{1C206F37-253D-4108-8B2B-5EA8F4225A3D}"/>
              </a:ext>
            </a:extLst>
          </p:cNvPr>
          <p:cNvSpPr txBox="1"/>
          <p:nvPr/>
        </p:nvSpPr>
        <p:spPr>
          <a:xfrm>
            <a:off x="992777" y="1907177"/>
            <a:ext cx="10232572" cy="4647426"/>
          </a:xfrm>
          <a:prstGeom prst="rect">
            <a:avLst/>
          </a:prstGeom>
          <a:noFill/>
        </p:spPr>
        <p:txBody>
          <a:bodyPr wrap="square" rtlCol="0">
            <a:spAutoFit/>
          </a:bodyPr>
          <a:lstStyle/>
          <a:p>
            <a:pPr marL="285750" indent="-285750">
              <a:buFont typeface="Arial" panose="020B0604020202020204" pitchFamily="34" charset="0"/>
              <a:buChar char="•"/>
            </a:pPr>
            <a:r>
              <a:rPr lang="en-GB" sz="2400" dirty="0"/>
              <a:t>MIMO correlation:</a:t>
            </a:r>
          </a:p>
          <a:p>
            <a:pPr marL="742950" lvl="1" indent="-285750">
              <a:buFont typeface="Arial" panose="020B0604020202020204" pitchFamily="34" charset="0"/>
              <a:buChar char="•"/>
            </a:pPr>
            <a:r>
              <a:rPr lang="en-GB" sz="2400" dirty="0"/>
              <a:t>Option 1 (Based  on initial phases and XPR)</a:t>
            </a:r>
          </a:p>
          <a:p>
            <a:pPr marL="1200150" lvl="2" indent="-285750">
              <a:buFont typeface="Arial" panose="020B0604020202020204" pitchFamily="34" charset="0"/>
              <a:buChar char="•"/>
            </a:pPr>
            <a:r>
              <a:rPr lang="en-US" sz="2000" dirty="0"/>
              <a:t>Use the ratio of the first highest eigen value to the next highest eigen value of the channel correlation matrix of the cluster with the strongest power        as the metric to define low, medium and high MIMO correlations for generating the channel model using option2.</a:t>
            </a:r>
          </a:p>
          <a:p>
            <a:pPr marL="1200150" lvl="2" indent="-285750">
              <a:buFont typeface="Arial" panose="020B0604020202020204" pitchFamily="34" charset="0"/>
              <a:buChar char="•"/>
            </a:pPr>
            <a:r>
              <a:rPr lang="en-US" sz="2000" dirty="0"/>
              <a:t>Define different MIMO correlations as below for generating the channel model using option2:</a:t>
            </a:r>
          </a:p>
          <a:p>
            <a:pPr marL="1200150" lvl="2" indent="-285750">
              <a:buFont typeface="Arial" panose="020B0604020202020204" pitchFamily="34" charset="0"/>
              <a:buChar char="•"/>
            </a:pPr>
            <a:endParaRPr lang="en-US" sz="2400" dirty="0"/>
          </a:p>
          <a:p>
            <a:pPr marL="1200150" lvl="2" indent="-285750">
              <a:buFont typeface="Arial" panose="020B0604020202020204" pitchFamily="34" charset="0"/>
              <a:buChar char="•"/>
            </a:pPr>
            <a:endParaRPr lang="en-US" sz="2400" dirty="0"/>
          </a:p>
          <a:p>
            <a:pPr marL="1200150" lvl="2" indent="-285750">
              <a:buFont typeface="Arial" panose="020B0604020202020204" pitchFamily="34" charset="0"/>
              <a:buChar char="•"/>
            </a:pPr>
            <a:r>
              <a:rPr lang="en-US" sz="2000" dirty="0"/>
              <a:t>Initial phases and XPR for different correlations can be found in R4-1808797.</a:t>
            </a:r>
          </a:p>
          <a:p>
            <a:pPr marL="742950" lvl="1" indent="-285750">
              <a:buFont typeface="Arial" panose="020B0604020202020204" pitchFamily="34" charset="0"/>
              <a:buChar char="•"/>
            </a:pPr>
            <a:r>
              <a:rPr lang="en-GB" sz="2400" dirty="0"/>
              <a:t>Option 2: Based K </a:t>
            </a:r>
            <a:r>
              <a:rPr lang="en-GB" sz="2400" dirty="0" err="1"/>
              <a:t>Ricean</a:t>
            </a:r>
            <a:r>
              <a:rPr lang="en-GB" sz="2400" dirty="0"/>
              <a:t> factors</a:t>
            </a:r>
          </a:p>
          <a:p>
            <a:pPr marL="1200150" lvl="2" indent="-285750">
              <a:buFont typeface="Arial" panose="020B0604020202020204" pitchFamily="34" charset="0"/>
              <a:buChar char="•"/>
            </a:pPr>
            <a:r>
              <a:rPr lang="en-GB" dirty="0" err="1"/>
              <a:t>Ricean</a:t>
            </a:r>
            <a:r>
              <a:rPr lang="en-GB" dirty="0"/>
              <a:t> K-factor can be specified also for the NLOS scenarios, for purposes of modifying the MIMO correlation.</a:t>
            </a:r>
            <a:endParaRPr lang="es-ES_tradnl" sz="2400" dirty="0"/>
          </a:p>
        </p:txBody>
      </p:sp>
      <p:pic>
        <p:nvPicPr>
          <p:cNvPr id="3" name="Picture 2">
            <a:extLst>
              <a:ext uri="{FF2B5EF4-FFF2-40B4-BE49-F238E27FC236}">
                <a16:creationId xmlns:a16="http://schemas.microsoft.com/office/drawing/2014/main" id="{9F8FC161-0DC6-4985-959D-388894C55078}"/>
              </a:ext>
            </a:extLst>
          </p:cNvPr>
          <p:cNvPicPr>
            <a:picLocks noChangeAspect="1"/>
          </p:cNvPicPr>
          <p:nvPr/>
        </p:nvPicPr>
        <p:blipFill>
          <a:blip r:embed="rId3"/>
          <a:stretch>
            <a:fillRect/>
          </a:stretch>
        </p:blipFill>
        <p:spPr>
          <a:xfrm>
            <a:off x="9105012" y="2987040"/>
            <a:ext cx="387982" cy="413423"/>
          </a:xfrm>
          <a:prstGeom prst="rect">
            <a:avLst/>
          </a:prstGeom>
        </p:spPr>
      </p:pic>
      <p:pic>
        <p:nvPicPr>
          <p:cNvPr id="6" name="Picture 5">
            <a:extLst>
              <a:ext uri="{FF2B5EF4-FFF2-40B4-BE49-F238E27FC236}">
                <a16:creationId xmlns:a16="http://schemas.microsoft.com/office/drawing/2014/main" id="{FD3533C7-A7C8-4D6D-B4FA-F739A31E2D79}"/>
              </a:ext>
            </a:extLst>
          </p:cNvPr>
          <p:cNvPicPr>
            <a:picLocks noChangeAspect="1"/>
          </p:cNvPicPr>
          <p:nvPr/>
        </p:nvPicPr>
        <p:blipFill>
          <a:blip r:embed="rId4"/>
          <a:stretch>
            <a:fillRect/>
          </a:stretch>
        </p:blipFill>
        <p:spPr>
          <a:xfrm>
            <a:off x="4266609" y="4266513"/>
            <a:ext cx="2151607" cy="851793"/>
          </a:xfrm>
          <a:prstGeom prst="rect">
            <a:avLst/>
          </a:prstGeom>
        </p:spPr>
      </p:pic>
    </p:spTree>
    <p:custDataLst>
      <p:tags r:id="rId1"/>
    </p:custDataLst>
    <p:extLst>
      <p:ext uri="{BB962C8B-B14F-4D97-AF65-F5344CB8AC3E}">
        <p14:creationId xmlns:p14="http://schemas.microsoft.com/office/powerpoint/2010/main" val="3852453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Background</a:t>
            </a:r>
            <a:endParaRPr kumimoji="1" lang="ja-JP" altLang="en-US" dirty="0"/>
          </a:p>
        </p:txBody>
      </p:sp>
      <p:sp>
        <p:nvSpPr>
          <p:cNvPr id="3" name="コンテンツ プレースホルダー 2"/>
          <p:cNvSpPr>
            <a:spLocks noGrp="1"/>
          </p:cNvSpPr>
          <p:nvPr>
            <p:ph idx="1"/>
          </p:nvPr>
        </p:nvSpPr>
        <p:spPr/>
        <p:txBody>
          <a:bodyPr>
            <a:noAutofit/>
          </a:bodyPr>
          <a:lstStyle/>
          <a:p>
            <a:r>
              <a:rPr kumimoji="1" lang="en-US" altLang="ja-JP" sz="2400" dirty="0"/>
              <a:t>From Testability SI, two channel model options are considered to be feasible from TE implementation perspective. </a:t>
            </a:r>
          </a:p>
          <a:p>
            <a:r>
              <a:rPr kumimoji="1" lang="en-US" altLang="ja-JP" sz="2400" dirty="0"/>
              <a:t>These channel models will be emulated and then transmitted into test chamber using single probe dual-polarized antenna.</a:t>
            </a:r>
          </a:p>
          <a:p>
            <a:r>
              <a:rPr lang="en-US" altLang="ja-JP" sz="2400" dirty="0"/>
              <a:t>M</a:t>
            </a:r>
            <a:r>
              <a:rPr kumimoji="1" lang="en-US" altLang="ja-JP" sz="2400" dirty="0"/>
              <a:t>ethodologies for generating these models are captured in TR38.810.</a:t>
            </a:r>
            <a:endParaRPr lang="en-US" altLang="ja-JP" sz="2400" dirty="0"/>
          </a:p>
          <a:p>
            <a:r>
              <a:rPr lang="en-US" altLang="ja-JP" sz="2400" dirty="0"/>
              <a:t>This paper summarizes the two channel model options.</a:t>
            </a:r>
          </a:p>
        </p:txBody>
      </p:sp>
    </p:spTree>
    <p:extLst>
      <p:ext uri="{BB962C8B-B14F-4D97-AF65-F5344CB8AC3E}">
        <p14:creationId xmlns:p14="http://schemas.microsoft.com/office/powerpoint/2010/main" val="2264901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99350-9B1F-4196-A1CF-E31780B4BABF}"/>
              </a:ext>
            </a:extLst>
          </p:cNvPr>
          <p:cNvSpPr>
            <a:spLocks noGrp="1"/>
          </p:cNvSpPr>
          <p:nvPr>
            <p:ph type="title"/>
          </p:nvPr>
        </p:nvSpPr>
        <p:spPr/>
        <p:txBody>
          <a:bodyPr/>
          <a:lstStyle/>
          <a:p>
            <a:r>
              <a:rPr lang="en-US" dirty="0"/>
              <a:t>Channel Model Option 1</a:t>
            </a:r>
          </a:p>
        </p:txBody>
      </p:sp>
      <p:sp>
        <p:nvSpPr>
          <p:cNvPr id="3" name="Content Placeholder 2">
            <a:extLst>
              <a:ext uri="{FF2B5EF4-FFF2-40B4-BE49-F238E27FC236}">
                <a16:creationId xmlns:a16="http://schemas.microsoft.com/office/drawing/2014/main" id="{96853390-C11A-4F8D-ABD8-16369E24D197}"/>
              </a:ext>
            </a:extLst>
          </p:cNvPr>
          <p:cNvSpPr>
            <a:spLocks noGrp="1"/>
          </p:cNvSpPr>
          <p:nvPr>
            <p:ph idx="1"/>
          </p:nvPr>
        </p:nvSpPr>
        <p:spPr/>
        <p:txBody>
          <a:bodyPr/>
          <a:lstStyle/>
          <a:p>
            <a:r>
              <a:rPr lang="en-US" altLang="ja-JP" sz="2000" dirty="0"/>
              <a:t>Modelling methodology is based on TR 38.901</a:t>
            </a:r>
          </a:p>
          <a:p>
            <a:r>
              <a:rPr lang="en-US" altLang="ja-JP" sz="2000" dirty="0"/>
              <a:t>TDL PDPs can be generated from CDL taking into account </a:t>
            </a:r>
            <a:r>
              <a:rPr lang="en-US" altLang="ja-JP" sz="2000" dirty="0" err="1"/>
              <a:t>Tx</a:t>
            </a:r>
            <a:r>
              <a:rPr lang="en-US" altLang="ja-JP" sz="2000" dirty="0"/>
              <a:t>/Rx beamforming or existing PDPs in TE 38.901 could be reused </a:t>
            </a:r>
          </a:p>
          <a:p>
            <a:r>
              <a:rPr lang="en-US" altLang="ja-JP" sz="2000" dirty="0"/>
              <a:t>Each tap is modelled based on the Jakes Doppler fading model</a:t>
            </a:r>
          </a:p>
          <a:p>
            <a:endParaRPr lang="en-US" altLang="ja-JP" sz="2000" dirty="0"/>
          </a:p>
          <a:p>
            <a:pPr marL="0" indent="0">
              <a:buNone/>
            </a:pPr>
            <a:r>
              <a:rPr lang="en-US" altLang="ja-JP" sz="2000" dirty="0"/>
              <a:t>R4-1808758 (Intel) provides more details on this option.</a:t>
            </a:r>
          </a:p>
          <a:p>
            <a:pPr marL="0" indent="0">
              <a:buNone/>
            </a:pPr>
            <a:endParaRPr lang="en-US" dirty="0"/>
          </a:p>
        </p:txBody>
      </p:sp>
    </p:spTree>
    <p:extLst>
      <p:ext uri="{BB962C8B-B14F-4D97-AF65-F5344CB8AC3E}">
        <p14:creationId xmlns:p14="http://schemas.microsoft.com/office/powerpoint/2010/main" val="297893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9060F-0259-46E8-A4F0-B531F377A91A}"/>
              </a:ext>
            </a:extLst>
          </p:cNvPr>
          <p:cNvSpPr>
            <a:spLocks noGrp="1"/>
          </p:cNvSpPr>
          <p:nvPr>
            <p:ph type="title"/>
          </p:nvPr>
        </p:nvSpPr>
        <p:spPr/>
        <p:txBody>
          <a:bodyPr/>
          <a:lstStyle/>
          <a:p>
            <a:r>
              <a:rPr lang="en-US" dirty="0"/>
              <a:t>Channel Model Option 2</a:t>
            </a:r>
          </a:p>
        </p:txBody>
      </p:sp>
      <p:sp>
        <p:nvSpPr>
          <p:cNvPr id="3" name="Content Placeholder 2">
            <a:extLst>
              <a:ext uri="{FF2B5EF4-FFF2-40B4-BE49-F238E27FC236}">
                <a16:creationId xmlns:a16="http://schemas.microsoft.com/office/drawing/2014/main" id="{7D3035B9-3999-4965-8B92-1CE22D2728CB}"/>
              </a:ext>
            </a:extLst>
          </p:cNvPr>
          <p:cNvSpPr>
            <a:spLocks noGrp="1"/>
          </p:cNvSpPr>
          <p:nvPr>
            <p:ph idx="1"/>
          </p:nvPr>
        </p:nvSpPr>
        <p:spPr/>
        <p:txBody>
          <a:bodyPr/>
          <a:lstStyle/>
          <a:p>
            <a:pPr hangingPunct="0"/>
            <a:r>
              <a:rPr lang="en-GB" sz="2000" dirty="0"/>
              <a:t>This option considers channel model methodology with non-Jakes spectrum. Multi-path fading propagation conditions between the </a:t>
            </a:r>
            <a:r>
              <a:rPr lang="en-GB" sz="2000" dirty="0" err="1"/>
              <a:t>gNB</a:t>
            </a:r>
            <a:r>
              <a:rPr lang="en-GB" sz="2000" dirty="0"/>
              <a:t> emulator and test chamber probe is modelled as Clustered Delay Line (CDL). </a:t>
            </a:r>
            <a:endParaRPr lang="en-US" sz="2000" dirty="0"/>
          </a:p>
          <a:p>
            <a:pPr hangingPunct="0"/>
            <a:r>
              <a:rPr lang="en-GB" sz="2000" dirty="0"/>
              <a:t>Detailed model description is provided in TR 38.810 and TR 38.901</a:t>
            </a:r>
            <a:endParaRPr lang="en-US" sz="2000" dirty="0"/>
          </a:p>
          <a:p>
            <a:pPr hangingPunct="0"/>
            <a:r>
              <a:rPr lang="en-GB" sz="2000" dirty="0"/>
              <a:t>The model results in Non-Jakes Doppler spectrum</a:t>
            </a:r>
          </a:p>
          <a:p>
            <a:pPr hangingPunct="0"/>
            <a:endParaRPr lang="en-GB" sz="2000" dirty="0"/>
          </a:p>
          <a:p>
            <a:pPr marL="0" indent="0" hangingPunct="0">
              <a:buNone/>
            </a:pPr>
            <a:r>
              <a:rPr lang="en-GB" sz="2000" dirty="0"/>
              <a:t>R4-1808797(Qualcomm) and R4-1809236 (Keysight) provide more details on the values of parameters. These values are summarized in the Annex A.</a:t>
            </a:r>
            <a:endParaRPr lang="en-US" sz="2000" dirty="0"/>
          </a:p>
          <a:p>
            <a:endParaRPr lang="en-US" dirty="0"/>
          </a:p>
        </p:txBody>
      </p:sp>
    </p:spTree>
    <p:extLst>
      <p:ext uri="{BB962C8B-B14F-4D97-AF65-F5344CB8AC3E}">
        <p14:creationId xmlns:p14="http://schemas.microsoft.com/office/powerpoint/2010/main" val="2093930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1A347-31B3-4CEC-9747-1E33648BD00B}"/>
              </a:ext>
            </a:extLst>
          </p:cNvPr>
          <p:cNvSpPr>
            <a:spLocks noGrp="1"/>
          </p:cNvSpPr>
          <p:nvPr>
            <p:ph type="title"/>
          </p:nvPr>
        </p:nvSpPr>
        <p:spPr/>
        <p:txBody>
          <a:bodyPr/>
          <a:lstStyle/>
          <a:p>
            <a:r>
              <a:rPr lang="en-US" dirty="0"/>
              <a:t>Down-selection</a:t>
            </a:r>
          </a:p>
        </p:txBody>
      </p:sp>
      <p:sp>
        <p:nvSpPr>
          <p:cNvPr id="3" name="Content Placeholder 2">
            <a:extLst>
              <a:ext uri="{FF2B5EF4-FFF2-40B4-BE49-F238E27FC236}">
                <a16:creationId xmlns:a16="http://schemas.microsoft.com/office/drawing/2014/main" id="{8C0948C6-4A75-4593-8700-901256FA1388}"/>
              </a:ext>
            </a:extLst>
          </p:cNvPr>
          <p:cNvSpPr>
            <a:spLocks noGrp="1"/>
          </p:cNvSpPr>
          <p:nvPr>
            <p:ph idx="1"/>
          </p:nvPr>
        </p:nvSpPr>
        <p:spPr/>
        <p:txBody>
          <a:bodyPr/>
          <a:lstStyle/>
          <a:p>
            <a:r>
              <a:rPr lang="en-US" dirty="0"/>
              <a:t>Based on offline discussion, below are the preferences of different companies:</a:t>
            </a:r>
          </a:p>
          <a:p>
            <a:r>
              <a:rPr lang="en-US" dirty="0"/>
              <a:t>Channel Model Option 1:</a:t>
            </a:r>
          </a:p>
          <a:p>
            <a:pPr lvl="1"/>
            <a:r>
              <a:rPr lang="en-US" dirty="0"/>
              <a:t>Intel, Huawei</a:t>
            </a:r>
          </a:p>
          <a:p>
            <a:r>
              <a:rPr lang="en-US" dirty="0"/>
              <a:t>Channel Model Option 2:</a:t>
            </a:r>
          </a:p>
          <a:p>
            <a:pPr lvl="1"/>
            <a:r>
              <a:rPr lang="en-US" dirty="0"/>
              <a:t>Qualcomm, Verizon, Ericsson, AT&amp;T</a:t>
            </a:r>
          </a:p>
        </p:txBody>
      </p:sp>
    </p:spTree>
    <p:extLst>
      <p:ext uri="{BB962C8B-B14F-4D97-AF65-F5344CB8AC3E}">
        <p14:creationId xmlns:p14="http://schemas.microsoft.com/office/powerpoint/2010/main" val="2067241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Annex A: Channel model 2 parameters proposal</a:t>
            </a:r>
            <a:endParaRPr lang="en-GB" dirty="0"/>
          </a:p>
        </p:txBody>
      </p:sp>
      <p:sp>
        <p:nvSpPr>
          <p:cNvPr id="9"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a:solidFill>
                <a:srgbClr val="000000"/>
              </a:solidFill>
            </a:endParaRPr>
          </a:p>
        </p:txBody>
      </p:sp>
      <p:sp>
        <p:nvSpPr>
          <p:cNvPr id="13" name="TextBox 12">
            <a:extLst>
              <a:ext uri="{FF2B5EF4-FFF2-40B4-BE49-F238E27FC236}">
                <a16:creationId xmlns:a16="http://schemas.microsoft.com/office/drawing/2014/main" id="{1C206F37-253D-4108-8B2B-5EA8F4225A3D}"/>
              </a:ext>
            </a:extLst>
          </p:cNvPr>
          <p:cNvSpPr txBox="1"/>
          <p:nvPr/>
        </p:nvSpPr>
        <p:spPr>
          <a:xfrm>
            <a:off x="992777" y="1907177"/>
            <a:ext cx="10232572" cy="369332"/>
          </a:xfrm>
          <a:prstGeom prst="rect">
            <a:avLst/>
          </a:prstGeom>
          <a:noFill/>
        </p:spPr>
        <p:txBody>
          <a:bodyPr wrap="square" rtlCol="0">
            <a:spAutoFit/>
          </a:bodyPr>
          <a:lstStyle/>
          <a:p>
            <a:pPr marL="285750" indent="-285750">
              <a:buFont typeface="Arial" panose="020B0604020202020204" pitchFamily="34" charset="0"/>
              <a:buChar char="•"/>
            </a:pPr>
            <a:r>
              <a:rPr lang="en-GB" dirty="0"/>
              <a:t>Target delay spread and angle spreads:</a:t>
            </a:r>
            <a:endParaRPr lang="es-ES_tradnl" dirty="0"/>
          </a:p>
        </p:txBody>
      </p:sp>
      <p:graphicFrame>
        <p:nvGraphicFramePr>
          <p:cNvPr id="14" name="Table 13">
            <a:extLst>
              <a:ext uri="{FF2B5EF4-FFF2-40B4-BE49-F238E27FC236}">
                <a16:creationId xmlns:a16="http://schemas.microsoft.com/office/drawing/2014/main" id="{251BAEDF-CDBB-4AB4-8534-51F1B5319BAA}"/>
              </a:ext>
            </a:extLst>
          </p:cNvPr>
          <p:cNvGraphicFramePr>
            <a:graphicFrameLocks noGrp="1"/>
          </p:cNvGraphicFramePr>
          <p:nvPr>
            <p:extLst>
              <p:ext uri="{D42A27DB-BD31-4B8C-83A1-F6EECF244321}">
                <p14:modId xmlns:p14="http://schemas.microsoft.com/office/powerpoint/2010/main" val="892271328"/>
              </p:ext>
            </p:extLst>
          </p:nvPr>
        </p:nvGraphicFramePr>
        <p:xfrm>
          <a:off x="1367247" y="2492998"/>
          <a:ext cx="9718764" cy="1826454"/>
        </p:xfrm>
        <a:graphic>
          <a:graphicData uri="http://schemas.openxmlformats.org/drawingml/2006/table">
            <a:tbl>
              <a:tblPr firstRow="1" firstCol="1" bandRow="1">
                <a:tableStyleId>{5C22544A-7EE6-4342-B048-85BDC9FD1C3A}</a:tableStyleId>
              </a:tblPr>
              <a:tblGrid>
                <a:gridCol w="908377">
                  <a:extLst>
                    <a:ext uri="{9D8B030D-6E8A-4147-A177-3AD203B41FA5}">
                      <a16:colId xmlns:a16="http://schemas.microsoft.com/office/drawing/2014/main" val="432107774"/>
                    </a:ext>
                  </a:extLst>
                </a:gridCol>
                <a:gridCol w="1339738">
                  <a:extLst>
                    <a:ext uri="{9D8B030D-6E8A-4147-A177-3AD203B41FA5}">
                      <a16:colId xmlns:a16="http://schemas.microsoft.com/office/drawing/2014/main" val="1199539639"/>
                    </a:ext>
                  </a:extLst>
                </a:gridCol>
                <a:gridCol w="953829">
                  <a:extLst>
                    <a:ext uri="{9D8B030D-6E8A-4147-A177-3AD203B41FA5}">
                      <a16:colId xmlns:a16="http://schemas.microsoft.com/office/drawing/2014/main" val="1409138726"/>
                    </a:ext>
                  </a:extLst>
                </a:gridCol>
                <a:gridCol w="1303364">
                  <a:extLst>
                    <a:ext uri="{9D8B030D-6E8A-4147-A177-3AD203B41FA5}">
                      <a16:colId xmlns:a16="http://schemas.microsoft.com/office/drawing/2014/main" val="2813164751"/>
                    </a:ext>
                  </a:extLst>
                </a:gridCol>
                <a:gridCol w="1303364">
                  <a:extLst>
                    <a:ext uri="{9D8B030D-6E8A-4147-A177-3AD203B41FA5}">
                      <a16:colId xmlns:a16="http://schemas.microsoft.com/office/drawing/2014/main" val="1040965460"/>
                    </a:ext>
                  </a:extLst>
                </a:gridCol>
                <a:gridCol w="1303364">
                  <a:extLst>
                    <a:ext uri="{9D8B030D-6E8A-4147-A177-3AD203B41FA5}">
                      <a16:colId xmlns:a16="http://schemas.microsoft.com/office/drawing/2014/main" val="249445763"/>
                    </a:ext>
                  </a:extLst>
                </a:gridCol>
                <a:gridCol w="1303364">
                  <a:extLst>
                    <a:ext uri="{9D8B030D-6E8A-4147-A177-3AD203B41FA5}">
                      <a16:colId xmlns:a16="http://schemas.microsoft.com/office/drawing/2014/main" val="234238347"/>
                    </a:ext>
                  </a:extLst>
                </a:gridCol>
                <a:gridCol w="1303364">
                  <a:extLst>
                    <a:ext uri="{9D8B030D-6E8A-4147-A177-3AD203B41FA5}">
                      <a16:colId xmlns:a16="http://schemas.microsoft.com/office/drawing/2014/main" val="241493600"/>
                    </a:ext>
                  </a:extLst>
                </a:gridCol>
              </a:tblGrid>
              <a:tr h="0">
                <a:tc>
                  <a:txBody>
                    <a:bodyPr/>
                    <a:lstStyle/>
                    <a:p>
                      <a:pPr marL="0" marR="0" algn="ctr">
                        <a:lnSpc>
                          <a:spcPct val="107000"/>
                        </a:lnSpc>
                        <a:spcBef>
                          <a:spcPts val="0"/>
                        </a:spcBef>
                        <a:spcAft>
                          <a:spcPts val="0"/>
                        </a:spcAft>
                      </a:pPr>
                      <a:r>
                        <a:rPr lang="en-GB" sz="1600">
                          <a:effectLst/>
                        </a:rPr>
                        <a:t>Model</a:t>
                      </a:r>
                      <a:endParaRPr lang="es-ES_tradnl" sz="16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GB" sz="1600">
                          <a:effectLst/>
                        </a:rPr>
                        <a:t>Scenario</a:t>
                      </a:r>
                      <a:endParaRPr lang="es-ES_tradnl" sz="16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GB" sz="1600">
                          <a:effectLst/>
                        </a:rPr>
                        <a:t> [ns]</a:t>
                      </a:r>
                      <a:endParaRPr lang="es-ES_tradnl" sz="16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tc gridSpan="4">
                  <a:txBody>
                    <a:bodyPr/>
                    <a:lstStyle/>
                    <a:p>
                      <a:pPr marL="0" marR="0" algn="ctr">
                        <a:lnSpc>
                          <a:spcPct val="107000"/>
                        </a:lnSpc>
                        <a:spcBef>
                          <a:spcPts val="0"/>
                        </a:spcBef>
                        <a:spcAft>
                          <a:spcPts val="0"/>
                        </a:spcAft>
                      </a:pPr>
                      <a:r>
                        <a:rPr lang="en-GB" sz="1600">
                          <a:effectLst/>
                        </a:rPr>
                        <a:t> [deg]</a:t>
                      </a:r>
                      <a:endParaRPr lang="es-ES_tradnl" sz="16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a:txBody>
                    <a:bodyPr/>
                    <a:lstStyle/>
                    <a:p>
                      <a:pPr marL="0" marR="0" algn="ctr">
                        <a:lnSpc>
                          <a:spcPct val="107000"/>
                        </a:lnSpc>
                        <a:spcBef>
                          <a:spcPts val="0"/>
                        </a:spcBef>
                        <a:spcAft>
                          <a:spcPts val="0"/>
                        </a:spcAft>
                      </a:pPr>
                      <a:r>
                        <a:rPr lang="en-GB" sz="1600">
                          <a:effectLst/>
                        </a:rPr>
                        <a:t>Kf [dB]</a:t>
                      </a:r>
                      <a:endParaRPr lang="es-ES_tradnl" sz="16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val="2628781313"/>
                  </a:ext>
                </a:extLst>
              </a:tr>
              <a:tr h="0">
                <a:tc>
                  <a:txBody>
                    <a:bodyPr/>
                    <a:lstStyle/>
                    <a:p>
                      <a:pPr marL="0" marR="0" algn="ctr">
                        <a:lnSpc>
                          <a:spcPct val="107000"/>
                        </a:lnSpc>
                        <a:spcBef>
                          <a:spcPts val="0"/>
                        </a:spcBef>
                        <a:spcAft>
                          <a:spcPts val="0"/>
                        </a:spcAft>
                      </a:pPr>
                      <a:r>
                        <a:rPr lang="en-GB" sz="1600">
                          <a:effectLst/>
                        </a:rPr>
                        <a:t> </a:t>
                      </a:r>
                      <a:endParaRPr lang="es-ES_tradnl" sz="16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GB" sz="1600">
                          <a:effectLst/>
                        </a:rPr>
                        <a:t> </a:t>
                      </a:r>
                      <a:endParaRPr lang="es-ES_tradnl" sz="16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600">
                          <a:effectLst/>
                        </a:rPr>
                        <a:t> </a:t>
                      </a:r>
                      <a:endParaRPr lang="es-ES_tradnl" sz="16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GB" sz="1600">
                          <a:effectLst/>
                        </a:rPr>
                        <a:t>ASD</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ASA</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ZSD</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ZSA</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600">
                          <a:effectLst/>
                        </a:rPr>
                        <a:t> </a:t>
                      </a:r>
                      <a:endParaRPr lang="es-ES_tradnl" sz="16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307165806"/>
                  </a:ext>
                </a:extLst>
              </a:tr>
              <a:tr h="0">
                <a:tc>
                  <a:txBody>
                    <a:bodyPr/>
                    <a:lstStyle/>
                    <a:p>
                      <a:pPr marL="0" marR="0">
                        <a:lnSpc>
                          <a:spcPct val="107000"/>
                        </a:lnSpc>
                        <a:spcBef>
                          <a:spcPts val="0"/>
                        </a:spcBef>
                        <a:spcAft>
                          <a:spcPts val="0"/>
                        </a:spcAft>
                      </a:pPr>
                      <a:r>
                        <a:rPr lang="en-GB" sz="1600">
                          <a:effectLst/>
                        </a:rPr>
                        <a:t>CDL-A</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UMi O2I NLOS </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239.9</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17.8</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57.5</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1.6</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10.2</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600">
                          <a:effectLst/>
                        </a:rPr>
                        <a:t>-</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064234418"/>
                  </a:ext>
                </a:extLst>
              </a:tr>
              <a:tr h="0">
                <a:tc>
                  <a:txBody>
                    <a:bodyPr/>
                    <a:lstStyle/>
                    <a:p>
                      <a:pPr marL="0" marR="0">
                        <a:lnSpc>
                          <a:spcPct val="107000"/>
                        </a:lnSpc>
                        <a:spcBef>
                          <a:spcPts val="0"/>
                        </a:spcBef>
                        <a:spcAft>
                          <a:spcPts val="0"/>
                        </a:spcAft>
                      </a:pPr>
                      <a:r>
                        <a:rPr lang="en-GB" sz="1600" dirty="0">
                          <a:effectLst/>
                        </a:rPr>
                        <a:t>CDL-B</a:t>
                      </a:r>
                      <a:endParaRPr lang="es-ES_tradnl"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UMi NLOS</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65.9</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15.6</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49.3</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1.1</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7.3</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600">
                          <a:effectLst/>
                        </a:rPr>
                        <a:t>-</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582427494"/>
                  </a:ext>
                </a:extLst>
              </a:tr>
              <a:tr h="0">
                <a:tc>
                  <a:txBody>
                    <a:bodyPr/>
                    <a:lstStyle/>
                    <a:p>
                      <a:pPr marL="0" marR="0">
                        <a:lnSpc>
                          <a:spcPct val="107000"/>
                        </a:lnSpc>
                        <a:spcBef>
                          <a:spcPts val="0"/>
                        </a:spcBef>
                        <a:spcAft>
                          <a:spcPts val="0"/>
                        </a:spcAft>
                      </a:pPr>
                      <a:r>
                        <a:rPr lang="en-GB" sz="1600">
                          <a:effectLst/>
                        </a:rPr>
                        <a:t>CDL-C</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Indoor NLOS</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26.2</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41.7</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50.4</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12.0</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14.7</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600">
                          <a:effectLst/>
                        </a:rPr>
                        <a:t>-</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798198360"/>
                  </a:ext>
                </a:extLst>
              </a:tr>
              <a:tr h="0">
                <a:tc>
                  <a:txBody>
                    <a:bodyPr/>
                    <a:lstStyle/>
                    <a:p>
                      <a:pPr marL="0" marR="0">
                        <a:lnSpc>
                          <a:spcPct val="107000"/>
                        </a:lnSpc>
                        <a:spcBef>
                          <a:spcPts val="0"/>
                        </a:spcBef>
                        <a:spcAft>
                          <a:spcPts val="0"/>
                        </a:spcAft>
                      </a:pPr>
                      <a:r>
                        <a:rPr lang="en-GB" sz="1600">
                          <a:effectLst/>
                        </a:rPr>
                        <a:t>CDL-D</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Indoor LOS</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19.7</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33.3 (39.8)</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26.0 (31.9)</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1.4</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11.5</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600">
                          <a:effectLst/>
                        </a:rPr>
                        <a:t>7</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51149661"/>
                  </a:ext>
                </a:extLst>
              </a:tr>
              <a:tr h="0">
                <a:tc>
                  <a:txBody>
                    <a:bodyPr/>
                    <a:lstStyle/>
                    <a:p>
                      <a:pPr marL="0" marR="0">
                        <a:lnSpc>
                          <a:spcPct val="107000"/>
                        </a:lnSpc>
                        <a:spcBef>
                          <a:spcPts val="0"/>
                        </a:spcBef>
                        <a:spcAft>
                          <a:spcPts val="0"/>
                        </a:spcAft>
                      </a:pPr>
                      <a:r>
                        <a:rPr lang="en-GB" sz="1600">
                          <a:effectLst/>
                        </a:rPr>
                        <a:t>CDL-E</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UMi LOS</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dirty="0">
                          <a:effectLst/>
                        </a:rPr>
                        <a:t>32.3</a:t>
                      </a:r>
                      <a:endParaRPr lang="es-ES_tradnl"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11.7 (13.7)</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28.0 (41.0)</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1.6</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600">
                          <a:effectLst/>
                        </a:rPr>
                        <a:t>3.8</a:t>
                      </a:r>
                      <a:endParaRPr lang="es-ES_tradnl" sz="16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600" dirty="0">
                          <a:effectLst/>
                        </a:rPr>
                        <a:t>9</a:t>
                      </a:r>
                      <a:endParaRPr lang="es-ES_tradnl" sz="16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57770992"/>
                  </a:ext>
                </a:extLst>
              </a:tr>
            </a:tbl>
          </a:graphicData>
        </a:graphic>
      </p:graphicFrame>
      <p:sp>
        <p:nvSpPr>
          <p:cNvPr id="17" name="TextBox 16">
            <a:extLst>
              <a:ext uri="{FF2B5EF4-FFF2-40B4-BE49-F238E27FC236}">
                <a16:creationId xmlns:a16="http://schemas.microsoft.com/office/drawing/2014/main" id="{26F213C1-6481-454D-8050-49854F5223B4}"/>
              </a:ext>
            </a:extLst>
          </p:cNvPr>
          <p:cNvSpPr txBox="1"/>
          <p:nvPr/>
        </p:nvSpPr>
        <p:spPr>
          <a:xfrm>
            <a:off x="1288869" y="4535941"/>
            <a:ext cx="9283337" cy="1200329"/>
          </a:xfrm>
          <a:prstGeom prst="rect">
            <a:avLst/>
          </a:prstGeom>
          <a:noFill/>
        </p:spPr>
        <p:txBody>
          <a:bodyPr wrap="square" rtlCol="0">
            <a:spAutoFit/>
          </a:bodyPr>
          <a:lstStyle/>
          <a:p>
            <a:r>
              <a:rPr lang="en-GB" dirty="0"/>
              <a:t>The target spread values of Table 8.2.1.2-2 are median values from Table 7.5-6 in 38.901. However, the ASD and ASA values marked in Table 8.2.1.2-2 in red font are modified target spreads and the actual median values are given in parenthesis. The modification is done, because the median values are not achievable with the </a:t>
            </a:r>
            <a:r>
              <a:rPr lang="en-GB" dirty="0" err="1"/>
              <a:t>Ricean</a:t>
            </a:r>
            <a:r>
              <a:rPr lang="en-GB" dirty="0"/>
              <a:t> K-factor values of 7 and 9 </a:t>
            </a:r>
            <a:r>
              <a:rPr lang="en-GB" dirty="0" err="1"/>
              <a:t>dB.</a:t>
            </a:r>
            <a:endParaRPr lang="es-ES_tradnl" dirty="0"/>
          </a:p>
        </p:txBody>
      </p:sp>
    </p:spTree>
    <p:custDataLst>
      <p:tags r:id="rId2"/>
    </p:custDataLst>
    <p:extLst>
      <p:ext uri="{BB962C8B-B14F-4D97-AF65-F5344CB8AC3E}">
        <p14:creationId xmlns:p14="http://schemas.microsoft.com/office/powerpoint/2010/main" val="2869671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Annex A: Channel model 2 parameters proposal</a:t>
            </a:r>
            <a:endParaRPr lang="en-GB" dirty="0"/>
          </a:p>
        </p:txBody>
      </p:sp>
      <p:sp>
        <p:nvSpPr>
          <p:cNvPr id="9"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a:solidFill>
                <a:srgbClr val="000000"/>
              </a:solidFill>
            </a:endParaRPr>
          </a:p>
        </p:txBody>
      </p:sp>
      <p:sp>
        <p:nvSpPr>
          <p:cNvPr id="13" name="TextBox 12">
            <a:extLst>
              <a:ext uri="{FF2B5EF4-FFF2-40B4-BE49-F238E27FC236}">
                <a16:creationId xmlns:a16="http://schemas.microsoft.com/office/drawing/2014/main" id="{1C206F37-253D-4108-8B2B-5EA8F4225A3D}"/>
              </a:ext>
            </a:extLst>
          </p:cNvPr>
          <p:cNvSpPr txBox="1"/>
          <p:nvPr/>
        </p:nvSpPr>
        <p:spPr>
          <a:xfrm>
            <a:off x="992777" y="1907177"/>
            <a:ext cx="10232572" cy="3693319"/>
          </a:xfrm>
          <a:prstGeom prst="rect">
            <a:avLst/>
          </a:prstGeom>
          <a:noFill/>
        </p:spPr>
        <p:txBody>
          <a:bodyPr wrap="square" rtlCol="0">
            <a:spAutoFit/>
          </a:bodyPr>
          <a:lstStyle/>
          <a:p>
            <a:pPr marL="285750" indent="-285750">
              <a:buFont typeface="Arial" panose="020B0604020202020204" pitchFamily="34" charset="0"/>
              <a:buChar char="•"/>
            </a:pPr>
            <a:r>
              <a:rPr lang="en-GB" dirty="0"/>
              <a:t>K-factor:</a:t>
            </a:r>
          </a:p>
          <a:p>
            <a:pPr lvl="1"/>
            <a:r>
              <a:rPr lang="en-GB" dirty="0"/>
              <a:t>K-factor is as in the table:</a:t>
            </a:r>
          </a:p>
          <a:p>
            <a:pPr lvl="1"/>
            <a:endParaRPr lang="en-GB" dirty="0"/>
          </a:p>
          <a:p>
            <a:pPr lvl="1"/>
            <a:endParaRPr lang="en-GB" dirty="0"/>
          </a:p>
          <a:p>
            <a:pPr lvl="1"/>
            <a:endParaRPr lang="en-GB" dirty="0"/>
          </a:p>
          <a:p>
            <a:pPr lvl="1"/>
            <a:endParaRPr lang="en-GB" dirty="0"/>
          </a:p>
          <a:p>
            <a:pPr lvl="1"/>
            <a:endParaRPr lang="en-GB" dirty="0"/>
          </a:p>
          <a:p>
            <a:pPr lvl="1"/>
            <a:endParaRPr lang="en-GB" dirty="0"/>
          </a:p>
          <a:p>
            <a:pPr lvl="1"/>
            <a:endParaRPr lang="en-GB" dirty="0"/>
          </a:p>
          <a:p>
            <a:pPr lvl="1"/>
            <a:endParaRPr lang="en-GB" dirty="0"/>
          </a:p>
          <a:p>
            <a:pPr lvl="1"/>
            <a:endParaRPr lang="en-GB" dirty="0"/>
          </a:p>
          <a:p>
            <a:pPr lvl="1"/>
            <a:endParaRPr lang="es-ES_tradnl" dirty="0"/>
          </a:p>
          <a:p>
            <a:pPr lvl="1"/>
            <a:endParaRPr lang="es-ES_tradnl" dirty="0"/>
          </a:p>
        </p:txBody>
      </p:sp>
      <p:graphicFrame>
        <p:nvGraphicFramePr>
          <p:cNvPr id="3" name="Table 2">
            <a:extLst>
              <a:ext uri="{FF2B5EF4-FFF2-40B4-BE49-F238E27FC236}">
                <a16:creationId xmlns:a16="http://schemas.microsoft.com/office/drawing/2014/main" id="{C43787A9-D6B6-4958-B289-6BE346542D08}"/>
              </a:ext>
            </a:extLst>
          </p:cNvPr>
          <p:cNvGraphicFramePr>
            <a:graphicFrameLocks noGrp="1"/>
          </p:cNvGraphicFramePr>
          <p:nvPr>
            <p:extLst>
              <p:ext uri="{D42A27DB-BD31-4B8C-83A1-F6EECF244321}">
                <p14:modId xmlns:p14="http://schemas.microsoft.com/office/powerpoint/2010/main" val="1930293183"/>
              </p:ext>
            </p:extLst>
          </p:nvPr>
        </p:nvGraphicFramePr>
        <p:xfrm>
          <a:off x="2203268" y="2575867"/>
          <a:ext cx="5519883" cy="2054479"/>
        </p:xfrm>
        <a:graphic>
          <a:graphicData uri="http://schemas.openxmlformats.org/drawingml/2006/table">
            <a:tbl>
              <a:tblPr firstRow="1" firstCol="1" bandRow="1">
                <a:tableStyleId>{5C22544A-7EE6-4342-B048-85BDC9FD1C3A}</a:tableStyleId>
              </a:tblPr>
              <a:tblGrid>
                <a:gridCol w="1253098">
                  <a:extLst>
                    <a:ext uri="{9D8B030D-6E8A-4147-A177-3AD203B41FA5}">
                      <a16:colId xmlns:a16="http://schemas.microsoft.com/office/drawing/2014/main" val="1713929013"/>
                    </a:ext>
                  </a:extLst>
                </a:gridCol>
                <a:gridCol w="2256457">
                  <a:extLst>
                    <a:ext uri="{9D8B030D-6E8A-4147-A177-3AD203B41FA5}">
                      <a16:colId xmlns:a16="http://schemas.microsoft.com/office/drawing/2014/main" val="328353924"/>
                    </a:ext>
                  </a:extLst>
                </a:gridCol>
                <a:gridCol w="2010328">
                  <a:extLst>
                    <a:ext uri="{9D8B030D-6E8A-4147-A177-3AD203B41FA5}">
                      <a16:colId xmlns:a16="http://schemas.microsoft.com/office/drawing/2014/main" val="2459317600"/>
                    </a:ext>
                  </a:extLst>
                </a:gridCol>
              </a:tblGrid>
              <a:tr h="0">
                <a:tc>
                  <a:txBody>
                    <a:bodyPr/>
                    <a:lstStyle/>
                    <a:p>
                      <a:pPr marL="0" marR="0" algn="ctr">
                        <a:lnSpc>
                          <a:spcPct val="107000"/>
                        </a:lnSpc>
                        <a:spcBef>
                          <a:spcPts val="0"/>
                        </a:spcBef>
                        <a:spcAft>
                          <a:spcPts val="0"/>
                        </a:spcAft>
                      </a:pPr>
                      <a:r>
                        <a:rPr lang="en-GB" sz="1800">
                          <a:effectLst/>
                        </a:rPr>
                        <a:t>Model</a:t>
                      </a:r>
                      <a:endParaRPr lang="es-ES_tradnl"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GB" sz="1800">
                          <a:effectLst/>
                        </a:rPr>
                        <a:t>Scenario</a:t>
                      </a:r>
                      <a:endParaRPr lang="es-ES_tradnl"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GB" sz="1800">
                          <a:effectLst/>
                        </a:rPr>
                        <a:t>Kf [dB]</a:t>
                      </a:r>
                      <a:endParaRPr lang="es-ES_tradnl"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a16="http://schemas.microsoft.com/office/drawing/2014/main" val="2448266386"/>
                  </a:ext>
                </a:extLst>
              </a:tr>
              <a:tr h="0">
                <a:tc>
                  <a:txBody>
                    <a:bodyPr/>
                    <a:lstStyle/>
                    <a:p>
                      <a:pPr marL="0" marR="0" algn="ctr">
                        <a:lnSpc>
                          <a:spcPct val="107000"/>
                        </a:lnSpc>
                        <a:spcBef>
                          <a:spcPts val="0"/>
                        </a:spcBef>
                        <a:spcAft>
                          <a:spcPts val="0"/>
                        </a:spcAft>
                      </a:pPr>
                      <a:r>
                        <a:rPr lang="en-GB" sz="1800">
                          <a:effectLst/>
                        </a:rPr>
                        <a:t> </a:t>
                      </a:r>
                      <a:endParaRPr lang="es-ES_tradnl"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GB" sz="1800">
                          <a:effectLst/>
                        </a:rPr>
                        <a:t> </a:t>
                      </a:r>
                      <a:endParaRPr lang="es-ES_tradnl"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800">
                          <a:effectLst/>
                        </a:rPr>
                        <a:t> </a:t>
                      </a:r>
                      <a:endParaRPr lang="es-ES_tradnl"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8839279"/>
                  </a:ext>
                </a:extLst>
              </a:tr>
              <a:tr h="0">
                <a:tc>
                  <a:txBody>
                    <a:bodyPr/>
                    <a:lstStyle/>
                    <a:p>
                      <a:pPr marL="0" marR="0">
                        <a:lnSpc>
                          <a:spcPct val="107000"/>
                        </a:lnSpc>
                        <a:spcBef>
                          <a:spcPts val="0"/>
                        </a:spcBef>
                        <a:spcAft>
                          <a:spcPts val="0"/>
                        </a:spcAft>
                      </a:pPr>
                      <a:r>
                        <a:rPr lang="en-GB" sz="1800">
                          <a:effectLst/>
                        </a:rPr>
                        <a:t>CDL-A</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800">
                          <a:effectLst/>
                        </a:rPr>
                        <a:t>UMi O2I NLOS </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800" dirty="0">
                          <a:effectLst/>
                        </a:rPr>
                        <a:t>-</a:t>
                      </a:r>
                      <a:endParaRPr lang="es-ES_tradnl"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781325177"/>
                  </a:ext>
                </a:extLst>
              </a:tr>
              <a:tr h="0">
                <a:tc>
                  <a:txBody>
                    <a:bodyPr/>
                    <a:lstStyle/>
                    <a:p>
                      <a:pPr marL="0" marR="0">
                        <a:lnSpc>
                          <a:spcPct val="107000"/>
                        </a:lnSpc>
                        <a:spcBef>
                          <a:spcPts val="0"/>
                        </a:spcBef>
                        <a:spcAft>
                          <a:spcPts val="0"/>
                        </a:spcAft>
                      </a:pPr>
                      <a:r>
                        <a:rPr lang="en-GB" sz="1800">
                          <a:effectLst/>
                        </a:rPr>
                        <a:t>CDL-B</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800">
                          <a:effectLst/>
                        </a:rPr>
                        <a:t>UMi NLOS</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800">
                          <a:effectLst/>
                        </a:rPr>
                        <a:t>-</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259391254"/>
                  </a:ext>
                </a:extLst>
              </a:tr>
              <a:tr h="0">
                <a:tc>
                  <a:txBody>
                    <a:bodyPr/>
                    <a:lstStyle/>
                    <a:p>
                      <a:pPr marL="0" marR="0">
                        <a:lnSpc>
                          <a:spcPct val="107000"/>
                        </a:lnSpc>
                        <a:spcBef>
                          <a:spcPts val="0"/>
                        </a:spcBef>
                        <a:spcAft>
                          <a:spcPts val="0"/>
                        </a:spcAft>
                      </a:pPr>
                      <a:r>
                        <a:rPr lang="en-GB" sz="1800">
                          <a:effectLst/>
                        </a:rPr>
                        <a:t>CDL-C</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800">
                          <a:effectLst/>
                        </a:rPr>
                        <a:t>Indoor NLOS</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800">
                          <a:effectLst/>
                        </a:rPr>
                        <a:t>-</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47807620"/>
                  </a:ext>
                </a:extLst>
              </a:tr>
              <a:tr h="0">
                <a:tc>
                  <a:txBody>
                    <a:bodyPr/>
                    <a:lstStyle/>
                    <a:p>
                      <a:pPr marL="0" marR="0">
                        <a:lnSpc>
                          <a:spcPct val="107000"/>
                        </a:lnSpc>
                        <a:spcBef>
                          <a:spcPts val="0"/>
                        </a:spcBef>
                        <a:spcAft>
                          <a:spcPts val="0"/>
                        </a:spcAft>
                      </a:pPr>
                      <a:r>
                        <a:rPr lang="en-GB" sz="1800">
                          <a:effectLst/>
                        </a:rPr>
                        <a:t>CDL-D</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800">
                          <a:effectLst/>
                        </a:rPr>
                        <a:t>Indoor LOS</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800">
                          <a:effectLst/>
                        </a:rPr>
                        <a:t>7</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849946852"/>
                  </a:ext>
                </a:extLst>
              </a:tr>
              <a:tr h="0">
                <a:tc>
                  <a:txBody>
                    <a:bodyPr/>
                    <a:lstStyle/>
                    <a:p>
                      <a:pPr marL="0" marR="0">
                        <a:lnSpc>
                          <a:spcPct val="107000"/>
                        </a:lnSpc>
                        <a:spcBef>
                          <a:spcPts val="0"/>
                        </a:spcBef>
                        <a:spcAft>
                          <a:spcPts val="0"/>
                        </a:spcAft>
                      </a:pPr>
                      <a:r>
                        <a:rPr lang="en-GB" sz="1800">
                          <a:effectLst/>
                        </a:rPr>
                        <a:t>CDL-E</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800">
                          <a:effectLst/>
                        </a:rPr>
                        <a:t>UMi LOS</a:t>
                      </a:r>
                      <a:endParaRPr lang="es-ES_tradnl" sz="180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GB" sz="1800" dirty="0">
                          <a:effectLst/>
                        </a:rPr>
                        <a:t>9</a:t>
                      </a:r>
                      <a:endParaRPr lang="es-ES_tradnl"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43211277"/>
                  </a:ext>
                </a:extLst>
              </a:tr>
            </a:tbl>
          </a:graphicData>
        </a:graphic>
      </p:graphicFrame>
    </p:spTree>
    <p:custDataLst>
      <p:tags r:id="rId1"/>
    </p:custDataLst>
    <p:extLst>
      <p:ext uri="{BB962C8B-B14F-4D97-AF65-F5344CB8AC3E}">
        <p14:creationId xmlns:p14="http://schemas.microsoft.com/office/powerpoint/2010/main" val="75240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Annex A: Channel model 2 parameters proposal</a:t>
            </a:r>
            <a:endParaRPr lang="en-GB" dirty="0"/>
          </a:p>
        </p:txBody>
      </p:sp>
      <p:sp>
        <p:nvSpPr>
          <p:cNvPr id="9"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a:solidFill>
                <a:srgbClr val="000000"/>
              </a:solidFill>
            </a:endParaRPr>
          </a:p>
        </p:txBody>
      </p:sp>
      <p:sp>
        <p:nvSpPr>
          <p:cNvPr id="13" name="TextBox 12">
            <a:extLst>
              <a:ext uri="{FF2B5EF4-FFF2-40B4-BE49-F238E27FC236}">
                <a16:creationId xmlns:a16="http://schemas.microsoft.com/office/drawing/2014/main" id="{1C206F37-253D-4108-8B2B-5EA8F4225A3D}"/>
              </a:ext>
            </a:extLst>
          </p:cNvPr>
          <p:cNvSpPr txBox="1"/>
          <p:nvPr/>
        </p:nvSpPr>
        <p:spPr>
          <a:xfrm>
            <a:off x="992777" y="1907177"/>
            <a:ext cx="10232572" cy="3416320"/>
          </a:xfrm>
          <a:prstGeom prst="rect">
            <a:avLst/>
          </a:prstGeom>
          <a:noFill/>
        </p:spPr>
        <p:txBody>
          <a:bodyPr wrap="square" rtlCol="0">
            <a:spAutoFit/>
          </a:bodyPr>
          <a:lstStyle/>
          <a:p>
            <a:pPr marL="285750" indent="-285750">
              <a:buFont typeface="Arial" panose="020B0604020202020204" pitchFamily="34" charset="0"/>
              <a:buChar char="•"/>
            </a:pPr>
            <a:r>
              <a:rPr lang="en-GB" dirty="0"/>
              <a:t>Initial phases   for each ray m of each cluster n for NLOS paths and distance d3D (explained in 38.901, Figure 7.4.1-1 to model LOS path loss) for LOS path:</a:t>
            </a:r>
          </a:p>
          <a:p>
            <a:pPr lvl="1"/>
            <a:endParaRPr lang="en-US" dirty="0"/>
          </a:p>
          <a:p>
            <a:pPr lvl="1"/>
            <a:r>
              <a:rPr lang="en-US" dirty="0"/>
              <a:t>Use the random number generator defined in TS 38.211 Section 5.2.1 with fixed </a:t>
            </a:r>
            <a:r>
              <a:rPr lang="en-US" dirty="0" err="1"/>
              <a:t>cinit</a:t>
            </a:r>
            <a:r>
              <a:rPr lang="en-US" dirty="0"/>
              <a:t> to generate the initial phases                            for generating the channel model using option2.</a:t>
            </a:r>
          </a:p>
          <a:p>
            <a:pPr lvl="1"/>
            <a:endParaRPr lang="en-US" dirty="0"/>
          </a:p>
          <a:p>
            <a:pPr marL="285750" indent="-285750">
              <a:buFont typeface="Arial" panose="020B0604020202020204" pitchFamily="34" charset="0"/>
              <a:buChar char="•"/>
            </a:pPr>
            <a:r>
              <a:rPr lang="en-GB" dirty="0"/>
              <a:t>Coupling of ray angles of arrival and departure:</a:t>
            </a:r>
          </a:p>
          <a:p>
            <a:pPr lvl="1"/>
            <a:r>
              <a:rPr lang="en-GB" dirty="0"/>
              <a:t>Fixed pairing between angles of arrival and angles of departure as described by the table:</a:t>
            </a:r>
            <a:endParaRPr lang="es-ES_tradnl" dirty="0"/>
          </a:p>
          <a:p>
            <a:endParaRPr lang="en-US" dirty="0"/>
          </a:p>
          <a:p>
            <a:pPr lvl="1"/>
            <a:endParaRPr lang="en-GB" dirty="0"/>
          </a:p>
          <a:p>
            <a:pPr lvl="1"/>
            <a:endParaRPr lang="es-ES_tradnl" dirty="0"/>
          </a:p>
          <a:p>
            <a:pPr lvl="1"/>
            <a:endParaRPr lang="es-ES_tradnl" dirty="0"/>
          </a:p>
        </p:txBody>
      </p:sp>
      <p:pic>
        <p:nvPicPr>
          <p:cNvPr id="3084" name="Picture 12">
            <a:extLst>
              <a:ext uri="{FF2B5EF4-FFF2-40B4-BE49-F238E27FC236}">
                <a16:creationId xmlns:a16="http://schemas.microsoft.com/office/drawing/2014/main" id="{726FC200-2A78-4408-9C75-6637862012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6044" y="3079955"/>
            <a:ext cx="13557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a:extLst>
              <a:ext uri="{FF2B5EF4-FFF2-40B4-BE49-F238E27FC236}">
                <a16:creationId xmlns:a16="http://schemas.microsoft.com/office/drawing/2014/main" id="{B3B3D076-88F3-4969-A234-9D0A37F6B050}"/>
              </a:ext>
            </a:extLst>
          </p:cNvPr>
          <p:cNvPicPr>
            <a:picLocks noChangeAspect="1"/>
          </p:cNvPicPr>
          <p:nvPr/>
        </p:nvPicPr>
        <p:blipFill>
          <a:blip r:embed="rId4"/>
          <a:stretch>
            <a:fillRect/>
          </a:stretch>
        </p:blipFill>
        <p:spPr>
          <a:xfrm>
            <a:off x="2176462" y="4258067"/>
            <a:ext cx="7839075" cy="1590675"/>
          </a:xfrm>
          <a:prstGeom prst="rect">
            <a:avLst/>
          </a:prstGeom>
        </p:spPr>
      </p:pic>
    </p:spTree>
    <p:custDataLst>
      <p:tags r:id="rId1"/>
    </p:custDataLst>
    <p:extLst>
      <p:ext uri="{BB962C8B-B14F-4D97-AF65-F5344CB8AC3E}">
        <p14:creationId xmlns:p14="http://schemas.microsoft.com/office/powerpoint/2010/main" val="470319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Annex A: Channel model 2 parameters proposal</a:t>
            </a:r>
            <a:endParaRPr lang="en-GB" dirty="0"/>
          </a:p>
        </p:txBody>
      </p:sp>
      <p:sp>
        <p:nvSpPr>
          <p:cNvPr id="9"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GB" sz="900" b="1" kern="900" spc="100">
              <a:solidFill>
                <a:srgbClr val="000000"/>
              </a:solidFill>
            </a:endParaRPr>
          </a:p>
        </p:txBody>
      </p:sp>
      <p:sp>
        <p:nvSpPr>
          <p:cNvPr id="13" name="TextBox 12">
            <a:extLst>
              <a:ext uri="{FF2B5EF4-FFF2-40B4-BE49-F238E27FC236}">
                <a16:creationId xmlns:a16="http://schemas.microsoft.com/office/drawing/2014/main" id="{1C206F37-253D-4108-8B2B-5EA8F4225A3D}"/>
              </a:ext>
            </a:extLst>
          </p:cNvPr>
          <p:cNvSpPr txBox="1"/>
          <p:nvPr/>
        </p:nvSpPr>
        <p:spPr>
          <a:xfrm>
            <a:off x="992777" y="1907177"/>
            <a:ext cx="10232572" cy="1200329"/>
          </a:xfrm>
          <a:prstGeom prst="rect">
            <a:avLst/>
          </a:prstGeom>
          <a:noFill/>
        </p:spPr>
        <p:txBody>
          <a:bodyPr wrap="square" rtlCol="0">
            <a:spAutoFit/>
          </a:bodyPr>
          <a:lstStyle/>
          <a:p>
            <a:pPr marL="285750" indent="-285750">
              <a:buFont typeface="Arial" panose="020B0604020202020204" pitchFamily="34" charset="0"/>
              <a:buChar char="•"/>
            </a:pPr>
            <a:r>
              <a:rPr lang="en-US" dirty="0" err="1"/>
              <a:t>gNB</a:t>
            </a:r>
            <a:r>
              <a:rPr lang="en-US" dirty="0"/>
              <a:t> antenna characteristics (</a:t>
            </a:r>
            <a:r>
              <a:rPr lang="en-US" dirty="0" err="1"/>
              <a:t>gNB</a:t>
            </a:r>
            <a:r>
              <a:rPr lang="en-US" dirty="0"/>
              <a:t> antenna field pattern, </a:t>
            </a:r>
            <a:r>
              <a:rPr lang="en-US" dirty="0" err="1"/>
              <a:t>gNB</a:t>
            </a:r>
            <a:r>
              <a:rPr lang="en-US" dirty="0"/>
              <a:t> antenna orientation and polarization):</a:t>
            </a:r>
          </a:p>
          <a:p>
            <a:pPr lvl="1"/>
            <a:endParaRPr lang="en-GB" dirty="0"/>
          </a:p>
          <a:p>
            <a:pPr lvl="1"/>
            <a:endParaRPr lang="es-ES_tradnl" dirty="0"/>
          </a:p>
          <a:p>
            <a:pPr lvl="1"/>
            <a:endParaRPr lang="es-ES_tradnl" dirty="0"/>
          </a:p>
        </p:txBody>
      </p:sp>
      <p:pic>
        <p:nvPicPr>
          <p:cNvPr id="11" name="Picture 10">
            <a:extLst>
              <a:ext uri="{FF2B5EF4-FFF2-40B4-BE49-F238E27FC236}">
                <a16:creationId xmlns:a16="http://schemas.microsoft.com/office/drawing/2014/main" id="{F102CAEC-5A46-440B-8077-17872829CC8D}"/>
              </a:ext>
            </a:extLst>
          </p:cNvPr>
          <p:cNvPicPr>
            <a:picLocks noChangeAspect="1"/>
          </p:cNvPicPr>
          <p:nvPr/>
        </p:nvPicPr>
        <p:blipFill>
          <a:blip r:embed="rId4"/>
          <a:stretch>
            <a:fillRect/>
          </a:stretch>
        </p:blipFill>
        <p:spPr>
          <a:xfrm>
            <a:off x="2480647" y="2248463"/>
            <a:ext cx="6609566" cy="3436355"/>
          </a:xfrm>
          <a:prstGeom prst="rect">
            <a:avLst/>
          </a:prstGeom>
        </p:spPr>
      </p:pic>
      <p:sp>
        <p:nvSpPr>
          <p:cNvPr id="12" name="TextBox 11">
            <a:extLst>
              <a:ext uri="{FF2B5EF4-FFF2-40B4-BE49-F238E27FC236}">
                <a16:creationId xmlns:a16="http://schemas.microsoft.com/office/drawing/2014/main" id="{158E1E6B-486F-41C3-93AB-D655BB9DBAEF}"/>
              </a:ext>
            </a:extLst>
          </p:cNvPr>
          <p:cNvSpPr txBox="1"/>
          <p:nvPr/>
        </p:nvSpPr>
        <p:spPr>
          <a:xfrm>
            <a:off x="1417637" y="5684818"/>
            <a:ext cx="10267406" cy="923330"/>
          </a:xfrm>
          <a:prstGeom prst="rect">
            <a:avLst/>
          </a:prstGeom>
          <a:noFill/>
        </p:spPr>
        <p:txBody>
          <a:bodyPr wrap="square" rtlCol="0">
            <a:spAutoFit/>
          </a:bodyPr>
          <a:lstStyle/>
          <a:p>
            <a:r>
              <a:rPr lang="en-GB" dirty="0"/>
              <a:t>Antenna elements are ±45 </a:t>
            </a:r>
            <a:r>
              <a:rPr lang="en-GB" dirty="0" err="1"/>
              <a:t>deg</a:t>
            </a:r>
            <a:r>
              <a:rPr lang="en-GB" dirty="0"/>
              <a:t> polarized.</a:t>
            </a:r>
            <a:endParaRPr lang="es-ES_tradnl" dirty="0"/>
          </a:p>
          <a:p>
            <a:r>
              <a:rPr lang="en-GB" dirty="0"/>
              <a:t>The antenna orientation at the </a:t>
            </a:r>
            <a:r>
              <a:rPr lang="en-GB" dirty="0" err="1"/>
              <a:t>gNB</a:t>
            </a:r>
            <a:r>
              <a:rPr lang="en-GB" dirty="0"/>
              <a:t> is set such that the main-lobe of the antenna radiation pattern (broad side of the array) aligns to the strongest cluster direction, which is the LOS direction in LOS scenarios.</a:t>
            </a:r>
            <a:endParaRPr lang="es-ES_tradnl" dirty="0"/>
          </a:p>
        </p:txBody>
      </p:sp>
    </p:spTree>
    <p:custDataLst>
      <p:tags r:id="rId2"/>
    </p:custDataLst>
    <p:extLst>
      <p:ext uri="{BB962C8B-B14F-4D97-AF65-F5344CB8AC3E}">
        <p14:creationId xmlns:p14="http://schemas.microsoft.com/office/powerpoint/2010/main" val="27651976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TotalTime>
  <Words>995</Words>
  <Application>Microsoft Office PowerPoint</Application>
  <PresentationFormat>Widescreen</PresentationFormat>
  <Paragraphs>177</Paragraphs>
  <Slides>13</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3" baseType="lpstr">
      <vt:lpstr>Malgun Gothic</vt:lpstr>
      <vt:lpstr>MS PGothic</vt:lpstr>
      <vt:lpstr>游ゴシック</vt:lpstr>
      <vt:lpstr>游ゴシック Light</vt:lpstr>
      <vt:lpstr>Arial</vt:lpstr>
      <vt:lpstr>Calibri</vt:lpstr>
      <vt:lpstr>Calibri Light</vt:lpstr>
      <vt:lpstr>Times New Roman</vt:lpstr>
      <vt:lpstr>Office Theme</vt:lpstr>
      <vt:lpstr>Microsoft Equation 3.0</vt:lpstr>
      <vt:lpstr>Way forward on channel model for NR UE demodulation and CSI requirements for FR2</vt:lpstr>
      <vt:lpstr>Background</vt:lpstr>
      <vt:lpstr>Channel Model Option 1</vt:lpstr>
      <vt:lpstr>Channel Model Option 2</vt:lpstr>
      <vt:lpstr>Down-selection</vt:lpstr>
      <vt:lpstr>Annex A: Channel model 2 parameters proposal</vt:lpstr>
      <vt:lpstr>Annex A: Channel model 2 parameters proposal</vt:lpstr>
      <vt:lpstr>Annex A: Channel model 2 parameters proposal</vt:lpstr>
      <vt:lpstr>Annex A: Channel model 2 parameters proposal</vt:lpstr>
      <vt:lpstr>Annex A: Channel model 2 parameters proposal</vt:lpstr>
      <vt:lpstr>Annex A: Channel model 2 parameters proposal</vt:lpstr>
      <vt:lpstr>Annex A: Channel model 2 parameters proposal</vt:lpstr>
      <vt:lpstr>Annex A: Channel model 2 parameters 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FR2 channel emulation for UE demod</dc:title>
  <dc:creator>Keysight</dc:creator>
  <cp:lastModifiedBy>Keysight</cp:lastModifiedBy>
  <cp:revision>12</cp:revision>
  <dcterms:created xsi:type="dcterms:W3CDTF">2018-07-06T13:23:36Z</dcterms:created>
  <dcterms:modified xsi:type="dcterms:W3CDTF">2018-07-06T15:13:25Z</dcterms:modified>
</cp:coreProperties>
</file>