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0" r:id="rId5"/>
    <p:sldId id="273" r:id="rId6"/>
    <p:sldId id="272" r:id="rId7"/>
    <p:sldId id="274" r:id="rId8"/>
    <p:sldId id="275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  <pc:sldChg chg="addSp delSp modSp add">
        <pc:chgData name="Kazuyoshi Uesaka" userId="aeaeab76-c689-4b76-9153-89f795eadfdb" providerId="ADAL" clId="{142C3450-68FB-42AB-8A53-AB4907A918F8}" dt="2018-06-25T07:47:24.169" v="783" actId="20577"/>
        <pc:sldMkLst>
          <pc:docMk/>
          <pc:sldMk cId="3378346283" sldId="259"/>
        </pc:sldMkLst>
        <pc:spChg chg="mod">
          <ac:chgData name="Kazuyoshi Uesaka" userId="aeaeab76-c689-4b76-9153-89f795eadfdb" providerId="ADAL" clId="{142C3450-68FB-42AB-8A53-AB4907A918F8}" dt="2018-06-25T07:44:31.749" v="760" actId="5793"/>
          <ac:spMkLst>
            <pc:docMk/>
            <pc:sldMk cId="3378346283" sldId="259"/>
            <ac:spMk id="2" creationId="{B3AC67E0-BD1B-49F4-96D2-CC4970969593}"/>
          </ac:spMkLst>
        </pc:spChg>
        <pc:spChg chg="add del">
          <ac:chgData name="Kazuyoshi Uesaka" userId="aeaeab76-c689-4b76-9153-89f795eadfdb" providerId="ADAL" clId="{142C3450-68FB-42AB-8A53-AB4907A918F8}" dt="2018-06-25T07:44:54.202" v="762" actId="20577"/>
          <ac:spMkLst>
            <pc:docMk/>
            <pc:sldMk cId="3378346283" sldId="259"/>
            <ac:spMk id="3" creationId="{7E6B128F-3A8E-49EF-AF29-8D365CB4D328}"/>
          </ac:spMkLst>
        </pc:spChg>
        <pc:graphicFrameChg chg="add del mod">
          <ac:chgData name="Kazuyoshi Uesaka" userId="aeaeab76-c689-4b76-9153-89f795eadfdb" providerId="ADAL" clId="{142C3450-68FB-42AB-8A53-AB4907A918F8}" dt="2018-06-25T07:44:54.202" v="762" actId="20577"/>
          <ac:graphicFrameMkLst>
            <pc:docMk/>
            <pc:sldMk cId="3378346283" sldId="259"/>
            <ac:graphicFrameMk id="4" creationId="{942FA9CE-2166-44D4-971D-F41E4F99621D}"/>
          </ac:graphicFrameMkLst>
        </pc:graphicFrameChg>
        <pc:graphicFrameChg chg="mod modGraphic">
          <ac:chgData name="Kazuyoshi Uesaka" userId="aeaeab76-c689-4b76-9153-89f795eadfdb" providerId="ADAL" clId="{142C3450-68FB-42AB-8A53-AB4907A918F8}" dt="2018-06-25T07:47:24.169" v="783" actId="20577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</pc:docChg>
  </pc:docChgLst>
  <pc:docChgLst>
    <pc:chgData name="Kazuyoshi Uesaka" userId="aeaeab76-c689-4b76-9153-89f795eadfdb" providerId="ADAL" clId="{FFAD7F66-4A88-4D02-A0BF-D647BA12C792}"/>
    <pc:docChg chg="undo custSel addSld modSld sldOrd">
      <pc:chgData name="Kazuyoshi Uesaka" userId="aeaeab76-c689-4b76-9153-89f795eadfdb" providerId="ADAL" clId="{FFAD7F66-4A88-4D02-A0BF-D647BA12C792}" dt="2018-07-03T15:04:10.915" v="543"/>
      <pc:docMkLst>
        <pc:docMk/>
      </pc:docMkLst>
      <pc:sldChg chg="modSp">
        <pc:chgData name="Kazuyoshi Uesaka" userId="aeaeab76-c689-4b76-9153-89f795eadfdb" providerId="ADAL" clId="{FFAD7F66-4A88-4D02-A0BF-D647BA12C792}" dt="2018-07-03T14:52:33.430" v="487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FFAD7F66-4A88-4D02-A0BF-D647BA12C792}" dt="2018-07-03T14:52:33.430" v="487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FAD7F66-4A88-4D02-A0BF-D647BA12C792}" dt="2018-07-03T02:14:58.291" v="193" actId="5793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FAD7F66-4A88-4D02-A0BF-D647BA12C792}" dt="2018-07-03T01:54:28.945" v="16" actId="13926"/>
          <ac:spMkLst>
            <pc:docMk/>
            <pc:sldMk cId="3487517392" sldId="256"/>
            <ac:spMk id="5" creationId="{2F2EB3DF-C874-4176-BBFE-D0EE33FA21A1}"/>
          </ac:spMkLst>
        </pc:spChg>
      </pc:sldChg>
      <pc:sldChg chg="addSp delSp modSp">
        <pc:chgData name="Kazuyoshi Uesaka" userId="aeaeab76-c689-4b76-9153-89f795eadfdb" providerId="ADAL" clId="{FFAD7F66-4A88-4D02-A0BF-D647BA12C792}" dt="2018-07-03T14:53:02.118" v="542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FFAD7F66-4A88-4D02-A0BF-D647BA12C792}" dt="2018-07-03T14:53:02.118" v="542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FFAD7F66-4A88-4D02-A0BF-D647BA12C792}" dt="2018-07-03T02:13:27.342" v="16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FAD7F66-4A88-4D02-A0BF-D647BA12C792}" dt="2018-07-03T10:50:50.036" v="247" actId="1076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FAD7F66-4A88-4D02-A0BF-D647BA12C792}" dt="2018-07-03T02:12:28.639" v="136" actId="20577"/>
          <ac:graphicFrameMkLst>
            <pc:docMk/>
            <pc:sldMk cId="2934718185" sldId="258"/>
            <ac:graphicFrameMk id="4" creationId="{7F46E8CB-A098-47AA-AC57-6DA16EC59320}"/>
          </ac:graphicFrameMkLst>
        </pc:graphicFrameChg>
      </pc:sldChg>
      <pc:sldChg chg="ord">
        <pc:chgData name="Kazuyoshi Uesaka" userId="aeaeab76-c689-4b76-9153-89f795eadfdb" providerId="ADAL" clId="{FFAD7F66-4A88-4D02-A0BF-D647BA12C792}" dt="2018-07-03T15:04:10.915" v="543"/>
        <pc:sldMkLst>
          <pc:docMk/>
          <pc:sldMk cId="3378346283" sldId="259"/>
        </pc:sldMkLst>
      </pc:sldChg>
      <pc:sldChg chg="addSp modSp add ord">
        <pc:chgData name="Kazuyoshi Uesaka" userId="aeaeab76-c689-4b76-9153-89f795eadfdb" providerId="ADAL" clId="{FFAD7F66-4A88-4D02-A0BF-D647BA12C792}" dt="2018-07-03T14:52:14.630" v="444" actId="20577"/>
        <pc:sldMkLst>
          <pc:docMk/>
          <pc:sldMk cId="1034148853" sldId="260"/>
        </pc:sldMkLst>
        <pc:spChg chg="mod">
          <ac:chgData name="Kazuyoshi Uesaka" userId="aeaeab76-c689-4b76-9153-89f795eadfdb" providerId="ADAL" clId="{FFAD7F66-4A88-4D02-A0BF-D647BA12C792}" dt="2018-07-03T14:52:14.630" v="444" actId="20577"/>
          <ac:spMkLst>
            <pc:docMk/>
            <pc:sldMk cId="1034148853" sldId="260"/>
            <ac:spMk id="2" creationId="{19EB09FC-6C09-4AD6-BCC0-F099BC8521E2}"/>
          </ac:spMkLst>
        </pc:spChg>
        <pc:spChg chg="mod">
          <ac:chgData name="Kazuyoshi Uesaka" userId="aeaeab76-c689-4b76-9153-89f795eadfdb" providerId="ADAL" clId="{FFAD7F66-4A88-4D02-A0BF-D647BA12C792}" dt="2018-07-03T14:51:47.078" v="425" actId="20577"/>
          <ac:spMkLst>
            <pc:docMk/>
            <pc:sldMk cId="1034148853" sldId="260"/>
            <ac:spMk id="3" creationId="{C7FE4999-2E6E-43D5-B275-E732E967ECFF}"/>
          </ac:spMkLst>
        </pc:spChg>
        <pc:spChg chg="add mod">
          <ac:chgData name="Kazuyoshi Uesaka" userId="aeaeab76-c689-4b76-9153-89f795eadfdb" providerId="ADAL" clId="{FFAD7F66-4A88-4D02-A0BF-D647BA12C792}" dt="2018-07-03T14:51:42.897" v="423" actId="20577"/>
          <ac:spMkLst>
            <pc:docMk/>
            <pc:sldMk cId="1034148853" sldId="260"/>
            <ac:spMk id="4" creationId="{4E77316E-DDEE-44B0-B31D-4C1684F3F71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804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737"/>
            <a:ext cx="10515600" cy="48002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732547"/>
            <a:ext cx="10501745" cy="1777415"/>
          </a:xfrm>
        </p:spPr>
        <p:txBody>
          <a:bodyPr>
            <a:normAutofit/>
          </a:bodyPr>
          <a:lstStyle/>
          <a:p>
            <a:r>
              <a:rPr lang="en-US" altLang="zh-CN" sz="4400" dirty="0" smtClean="0">
                <a:latin typeface="+mn-lt"/>
                <a:ea typeface="+mn-ea"/>
                <a:cs typeface="+mn-cs"/>
              </a:rPr>
              <a:t>Way Forward on Channel Model for NR UE Demodulation and CSI Requirements</a:t>
            </a:r>
            <a:endParaRPr lang="en-US" altLang="zh-CN" sz="44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1969" y="3962985"/>
            <a:ext cx="9144000" cy="109027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Huawei, </a:t>
            </a:r>
            <a:r>
              <a:rPr lang="en-US" altLang="zh-CN" sz="3200" dirty="0"/>
              <a:t>…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xmlns="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14" y="320842"/>
            <a:ext cx="5234782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</a:pP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</a:pP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Montreal, Canada, 2 – 6 July, 2018</a:t>
            </a:r>
            <a:endParaRPr lang="en-GB" altLang="ja-JP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xmlns="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8446" y="480772"/>
            <a:ext cx="2506882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R4-1809359</a:t>
            </a:r>
            <a:endParaRPr lang="en-GB" altLang="zh-CN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RAN4#87, R4-1808028	Way forward on channel model for NR demodulation requirements was approved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FR1 Channel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 smtClean="0"/>
              <a:t>Simplification methods</a:t>
            </a:r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1: </a:t>
            </a:r>
            <a:r>
              <a:rPr lang="en-GB" dirty="0"/>
              <a:t>Choose strongest paths that contribute to [X%] of total </a:t>
            </a:r>
            <a:r>
              <a:rPr lang="en-GB" dirty="0" smtClean="0"/>
              <a:t>power</a:t>
            </a:r>
          </a:p>
          <a:p>
            <a:pPr lvl="2" hangingPunct="0"/>
            <a:r>
              <a:rPr lang="en-US" dirty="0" smtClean="0"/>
              <a:t>Option 1: </a:t>
            </a:r>
            <a:r>
              <a:rPr lang="en-GB" dirty="0" smtClean="0"/>
              <a:t>X=90</a:t>
            </a:r>
            <a:r>
              <a:rPr lang="en-GB" dirty="0"/>
              <a:t>% for </a:t>
            </a:r>
            <a:r>
              <a:rPr lang="en-GB" dirty="0" smtClean="0"/>
              <a:t>TDL-A; </a:t>
            </a:r>
            <a:r>
              <a:rPr lang="en-US" dirty="0" smtClean="0"/>
              <a:t>X=87</a:t>
            </a:r>
            <a:r>
              <a:rPr lang="en-US" dirty="0"/>
              <a:t>% for </a:t>
            </a:r>
            <a:r>
              <a:rPr lang="en-US" dirty="0" smtClean="0"/>
              <a:t>TDL-C</a:t>
            </a:r>
          </a:p>
          <a:p>
            <a:pPr lvl="2" hangingPunct="0"/>
            <a:r>
              <a:rPr lang="en-US" dirty="0" smtClean="0"/>
              <a:t>Option 2: </a:t>
            </a:r>
            <a:r>
              <a:rPr lang="en-GB" dirty="0" smtClean="0"/>
              <a:t>X = 90% or 95% for TDL-A and TDL-C</a:t>
            </a:r>
            <a:endParaRPr lang="en-US" dirty="0"/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2</a:t>
            </a:r>
            <a:r>
              <a:rPr lang="en-US" dirty="0" smtClean="0"/>
              <a:t>: </a:t>
            </a:r>
            <a:r>
              <a:rPr lang="en-US" dirty="0"/>
              <a:t>Choose 9 paths for TDL-A and TDL-C using the frequency correlation </a:t>
            </a:r>
            <a:r>
              <a:rPr lang="en-US" dirty="0" smtClean="0"/>
              <a:t>method</a:t>
            </a:r>
          </a:p>
          <a:p>
            <a:pPr lvl="2" hangingPunct="0"/>
            <a:r>
              <a:rPr lang="en-US" dirty="0" smtClean="0"/>
              <a:t>TDL-A: Tap#1-6, 9, 11, 15 defined in </a:t>
            </a:r>
            <a:r>
              <a:rPr lang="en-GB" dirty="0" smtClean="0"/>
              <a:t>Table 7.7.2-1 of TR 38.901</a:t>
            </a:r>
            <a:endParaRPr lang="en-US" dirty="0" smtClean="0"/>
          </a:p>
          <a:p>
            <a:pPr lvl="2" hangingPunct="0"/>
            <a:r>
              <a:rPr lang="en-US" dirty="0" smtClean="0"/>
              <a:t>TDL-C: Tap#1-2, 4-8, 13-14 defined in </a:t>
            </a:r>
            <a:r>
              <a:rPr lang="en-GB" dirty="0" smtClean="0"/>
              <a:t>Table 7.7.2-3 of TR 38.901</a:t>
            </a:r>
            <a:endParaRPr lang="en-US" dirty="0"/>
          </a:p>
          <a:p>
            <a:pPr hangingPunct="0"/>
            <a:r>
              <a:rPr lang="en-GB" dirty="0" smtClean="0"/>
              <a:t>Number of path: less than or equal to 12 is acceptable from </a:t>
            </a:r>
            <a:r>
              <a:rPr lang="en-GB" dirty="0"/>
              <a:t>test equipment point of </a:t>
            </a:r>
            <a:r>
              <a:rPr lang="en-GB" dirty="0" smtClean="0"/>
              <a:t>view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685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FR1 Channel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6736"/>
            <a:ext cx="10515600" cy="5192505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US" dirty="0" smtClean="0"/>
              <a:t>Doppler frequency and Doppler shift</a:t>
            </a:r>
            <a:endParaRPr lang="en-US" dirty="0" smtClean="0">
              <a:solidFill>
                <a:srgbClr val="00B050"/>
              </a:solidFill>
            </a:endParaRPr>
          </a:p>
          <a:p>
            <a:pPr lvl="1" hangingPunct="0"/>
            <a:r>
              <a:rPr lang="en-US" dirty="0" smtClean="0"/>
              <a:t>Low </a:t>
            </a:r>
            <a:r>
              <a:rPr lang="en-US" dirty="0"/>
              <a:t>speed: </a:t>
            </a:r>
          </a:p>
          <a:p>
            <a:pPr lvl="2" hangingPunct="0"/>
            <a:r>
              <a:rPr lang="en-US" dirty="0"/>
              <a:t>TDD 10Hz (3km/h)</a:t>
            </a:r>
          </a:p>
          <a:p>
            <a:pPr lvl="2" hangingPunct="0"/>
            <a:r>
              <a:rPr lang="en-US" dirty="0"/>
              <a:t>[FDD 5Hz (3km/h)]</a:t>
            </a:r>
          </a:p>
          <a:p>
            <a:pPr lvl="1" hangingPunct="0"/>
            <a:r>
              <a:rPr lang="en-US" dirty="0"/>
              <a:t>Medium speed: 100Hz (30km/h)</a:t>
            </a:r>
          </a:p>
          <a:p>
            <a:pPr lvl="1" hangingPunct="0"/>
            <a:r>
              <a:rPr lang="en-US" dirty="0"/>
              <a:t>High Speed: 400Hz (120km/h)</a:t>
            </a:r>
          </a:p>
          <a:p>
            <a:pPr lvl="1" hangingPunct="0"/>
            <a:r>
              <a:rPr lang="en-US" dirty="0"/>
              <a:t>High speed train scenarios: </a:t>
            </a:r>
          </a:p>
          <a:p>
            <a:pPr lvl="2" hangingPunct="0"/>
            <a:r>
              <a:rPr lang="en-US" dirty="0"/>
              <a:t>FFS maximum Doppler shift</a:t>
            </a:r>
          </a:p>
          <a:p>
            <a:pPr lvl="2" hangingPunct="0"/>
            <a:r>
              <a:rPr lang="en-US" dirty="0"/>
              <a:t>Need further discussion on the channel model</a:t>
            </a:r>
          </a:p>
          <a:p>
            <a:pPr lvl="2" hangingPunct="0"/>
            <a:r>
              <a:rPr lang="en-US" dirty="0"/>
              <a:t>FFS SCS and CP length for high speed performance </a:t>
            </a:r>
            <a:r>
              <a:rPr lang="en-US" dirty="0" smtClean="0"/>
              <a:t>requirements</a:t>
            </a:r>
          </a:p>
          <a:p>
            <a:pPr hangingPunct="0"/>
            <a:r>
              <a:rPr lang="en-US" dirty="0" smtClean="0"/>
              <a:t>Power delay profiles and Delay spread values</a:t>
            </a:r>
          </a:p>
          <a:p>
            <a:pPr lvl="1" hangingPunct="0"/>
            <a:r>
              <a:rPr lang="en-GB" dirty="0" smtClean="0"/>
              <a:t>TDL-A with Delay spread RMS=30ns</a:t>
            </a:r>
            <a:endParaRPr lang="en-US" dirty="0" smtClean="0"/>
          </a:p>
          <a:p>
            <a:pPr lvl="1" hangingPunct="0"/>
            <a:r>
              <a:rPr lang="en-GB" dirty="0" smtClean="0"/>
              <a:t>TDL-B with Delay spread RMS=100ns</a:t>
            </a:r>
            <a:endParaRPr lang="en-US" dirty="0" smtClean="0"/>
          </a:p>
          <a:p>
            <a:pPr lvl="1" hangingPunct="0"/>
            <a:r>
              <a:rPr lang="en-GB" dirty="0" smtClean="0"/>
              <a:t>TDL-C with Delay spread RMS=300ns</a:t>
            </a:r>
            <a:endParaRPr lang="en-US" dirty="0" smtClean="0"/>
          </a:p>
          <a:p>
            <a:pPr lvl="1" hangingPunct="0"/>
            <a:r>
              <a:rPr lang="en-GB" dirty="0" smtClean="0"/>
              <a:t>TDL-D and TDL-E can be considered in the future release if needed</a:t>
            </a:r>
          </a:p>
          <a:p>
            <a:pPr hangingPunct="0"/>
            <a:r>
              <a:rPr lang="en-US" dirty="0" smtClean="0"/>
              <a:t>MIMO correlation models</a:t>
            </a:r>
          </a:p>
          <a:p>
            <a:pPr lvl="1" hangingPunct="0"/>
            <a:r>
              <a:rPr lang="en-US" dirty="0" smtClean="0"/>
              <a:t>The following models need to considered in different performance requirements</a:t>
            </a:r>
          </a:p>
          <a:p>
            <a:pPr lvl="2" hangingPunct="0"/>
            <a:r>
              <a:rPr lang="en-GB" dirty="0" smtClean="0"/>
              <a:t>ULA Low</a:t>
            </a:r>
            <a:endParaRPr lang="en-US" dirty="0" smtClean="0"/>
          </a:p>
          <a:p>
            <a:pPr lvl="2" hangingPunct="0"/>
            <a:r>
              <a:rPr lang="en-GB" dirty="0" smtClean="0"/>
              <a:t>ULA </a:t>
            </a:r>
            <a:r>
              <a:rPr lang="en-GB" dirty="0" smtClean="0"/>
              <a:t>medium</a:t>
            </a:r>
          </a:p>
          <a:p>
            <a:pPr lvl="2" hangingPunct="0"/>
            <a:r>
              <a:rPr lang="en-GB" dirty="0" smtClean="0">
                <a:solidFill>
                  <a:srgbClr val="FF0000"/>
                </a:solidFill>
              </a:rPr>
              <a:t>ULA high</a:t>
            </a:r>
            <a:endParaRPr lang="en-US" dirty="0" smtClean="0">
              <a:solidFill>
                <a:srgbClr val="FF0000"/>
              </a:solidFill>
            </a:endParaRPr>
          </a:p>
          <a:p>
            <a:pPr lvl="2" hangingPunct="0"/>
            <a:r>
              <a:rPr lang="en-GB" dirty="0" smtClean="0"/>
              <a:t>X-</a:t>
            </a:r>
            <a:r>
              <a:rPr lang="en-GB" dirty="0" err="1" smtClean="0"/>
              <a:t>pol</a:t>
            </a:r>
            <a:r>
              <a:rPr lang="en-GB" dirty="0" smtClean="0"/>
              <a:t> low, </a:t>
            </a:r>
            <a:endParaRPr lang="en-US" dirty="0" smtClean="0"/>
          </a:p>
          <a:p>
            <a:pPr lvl="2" hangingPunct="0"/>
            <a:r>
              <a:rPr lang="en-GB" dirty="0" smtClean="0"/>
              <a:t>X-</a:t>
            </a:r>
            <a:r>
              <a:rPr lang="en-GB" dirty="0" err="1" smtClean="0"/>
              <a:t>pol</a:t>
            </a:r>
            <a:r>
              <a:rPr lang="en-GB" dirty="0" smtClean="0"/>
              <a:t> Medium-A, </a:t>
            </a:r>
            <a:endParaRPr lang="en-US" dirty="0" smtClean="0"/>
          </a:p>
          <a:p>
            <a:pPr lvl="2" hangingPunct="0"/>
            <a:r>
              <a:rPr lang="en-GB" dirty="0" smtClean="0"/>
              <a:t>X-</a:t>
            </a:r>
            <a:r>
              <a:rPr lang="en-GB" dirty="0" err="1" smtClean="0"/>
              <a:t>pol</a:t>
            </a:r>
            <a:r>
              <a:rPr lang="en-GB" dirty="0" smtClean="0"/>
              <a:t> spatially high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43286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FR1 Channel Models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 spcCol="360000"/>
          <a:lstStyle/>
          <a:p>
            <a:r>
              <a:rPr lang="en-US" sz="1800" dirty="0" smtClean="0"/>
              <a:t>Channel model for initial simulations </a:t>
            </a:r>
            <a:endParaRPr lang="en-US" sz="1800" dirty="0"/>
          </a:p>
          <a:p>
            <a:pPr lvl="1"/>
            <a:r>
              <a:rPr lang="en-US" sz="1600" dirty="0" smtClean="0"/>
              <a:t>Model #1</a:t>
            </a:r>
          </a:p>
          <a:p>
            <a:pPr lvl="2"/>
            <a:r>
              <a:rPr lang="en-US" sz="1400" dirty="0" smtClean="0"/>
              <a:t>TDL-A</a:t>
            </a:r>
            <a:endParaRPr lang="en-US" sz="1400" dirty="0"/>
          </a:p>
          <a:p>
            <a:pPr lvl="2"/>
            <a:r>
              <a:rPr lang="en-US" sz="1400" dirty="0" smtClean="0"/>
              <a:t>DS = 30 ns</a:t>
            </a:r>
          </a:p>
          <a:p>
            <a:pPr lvl="2"/>
            <a:r>
              <a:rPr lang="en-US" sz="1400" dirty="0" smtClean="0"/>
              <a:t>Max </a:t>
            </a:r>
            <a:r>
              <a:rPr lang="en-US" sz="1400" dirty="0" err="1" smtClean="0"/>
              <a:t>Fd</a:t>
            </a:r>
            <a:r>
              <a:rPr lang="en-US" sz="1400" dirty="0" smtClean="0"/>
              <a:t> = 10 Hz</a:t>
            </a:r>
          </a:p>
          <a:p>
            <a:pPr lvl="1"/>
            <a:r>
              <a:rPr lang="en-US" sz="1600" dirty="0" smtClean="0"/>
              <a:t>Model </a:t>
            </a:r>
            <a:r>
              <a:rPr lang="en-US" sz="1600" dirty="0" smtClean="0"/>
              <a:t>#2</a:t>
            </a:r>
            <a:endParaRPr lang="en-US" sz="1600" dirty="0"/>
          </a:p>
          <a:p>
            <a:pPr lvl="2"/>
            <a:r>
              <a:rPr lang="en-US" sz="1400" dirty="0" smtClean="0"/>
              <a:t>TDL-C</a:t>
            </a:r>
            <a:endParaRPr lang="en-US" sz="1400" dirty="0"/>
          </a:p>
          <a:p>
            <a:pPr lvl="2"/>
            <a:r>
              <a:rPr lang="en-US" sz="1400" dirty="0"/>
              <a:t>DS = </a:t>
            </a:r>
            <a:r>
              <a:rPr lang="en-US" sz="1400" dirty="0" smtClean="0"/>
              <a:t>300 </a:t>
            </a:r>
            <a:r>
              <a:rPr lang="en-US" sz="1400" dirty="0"/>
              <a:t>ns</a:t>
            </a:r>
          </a:p>
          <a:p>
            <a:pPr lvl="2"/>
            <a:r>
              <a:rPr lang="en-US" sz="1400" dirty="0"/>
              <a:t>Max </a:t>
            </a:r>
            <a:r>
              <a:rPr lang="en-US" sz="1400" dirty="0" err="1"/>
              <a:t>Fd</a:t>
            </a:r>
            <a:r>
              <a:rPr lang="en-US" sz="1400" dirty="0"/>
              <a:t> = </a:t>
            </a:r>
            <a:r>
              <a:rPr lang="en-US" sz="1400" dirty="0" smtClean="0"/>
              <a:t>100 </a:t>
            </a:r>
            <a:r>
              <a:rPr lang="en-US" sz="1400" dirty="0"/>
              <a:t>Hz</a:t>
            </a:r>
          </a:p>
          <a:p>
            <a:pPr lvl="1"/>
            <a:r>
              <a:rPr lang="en-US" sz="1400" dirty="0" smtClean="0"/>
              <a:t>Note</a:t>
            </a:r>
            <a:r>
              <a:rPr lang="en-US" sz="1400" dirty="0" smtClean="0"/>
              <a:t>: This is only for initial simulation alignment. The example models are not for final channel model definition and parameters can be changed.</a:t>
            </a:r>
            <a:endParaRPr lang="en-US" sz="14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3212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Informative for Option 2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779" y="1479885"/>
            <a:ext cx="11248419" cy="3741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87136" y="5621482"/>
            <a:ext cx="10715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The method can be extended to more taps. The 9 taps of the simplified model (in red) are not normalized to </a:t>
            </a:r>
            <a:r>
              <a:rPr lang="en-US" dirty="0" err="1" smtClean="0">
                <a:solidFill>
                  <a:srgbClr val="00B0F0"/>
                </a:solidFill>
              </a:rPr>
              <a:t>rms</a:t>
            </a:r>
            <a:r>
              <a:rPr lang="en-US" dirty="0" smtClean="0">
                <a:solidFill>
                  <a:srgbClr val="00B0F0"/>
                </a:solidFill>
              </a:rPr>
              <a:t> delay spread 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1181" y="5458417"/>
            <a:ext cx="10715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The method can be extended to more taps. The 9 taps of the simplified model (in red) are not normalized to </a:t>
            </a:r>
            <a:r>
              <a:rPr lang="en-US" dirty="0" err="1" smtClean="0">
                <a:solidFill>
                  <a:srgbClr val="00B0F0"/>
                </a:solidFill>
              </a:rPr>
              <a:t>rms</a:t>
            </a:r>
            <a:r>
              <a:rPr lang="en-US" dirty="0" smtClean="0">
                <a:solidFill>
                  <a:srgbClr val="00B0F0"/>
                </a:solidFill>
              </a:rPr>
              <a:t> delay spread 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Simplified NLOS models for option 1-2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2480" y="1324408"/>
            <a:ext cx="568704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37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Simplified NLOS models for option 1-2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3564" y="1480192"/>
            <a:ext cx="5944872" cy="459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75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592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63782"/>
            <a:ext cx="10515600" cy="5013181"/>
          </a:xfrm>
        </p:spPr>
        <p:txBody>
          <a:bodyPr>
            <a:normAutofit/>
          </a:bodyPr>
          <a:lstStyle/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1]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R4-1808758, “Propagation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channel models for UE demodulation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requirements,” Intel,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[2]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R4-1808773,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“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Views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on channel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models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,”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NTT DoCoMo,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[3]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R4-1808803,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“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Demodulation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performance impacts due to simplified propagation channel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models,” Ericsson,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[4]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R4-1809299,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“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channel model for demodulation performance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requirements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,”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Huawei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HiSilicon,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[5]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R4-1808028, “Way forward on channel models for NR UE demodulation requirements”, Intel Corporation</a:t>
            </a:r>
          </a:p>
        </p:txBody>
      </p:sp>
    </p:spTree>
    <p:extLst>
      <p:ext uri="{BB962C8B-B14F-4D97-AF65-F5344CB8AC3E}">
        <p14:creationId xmlns:p14="http://schemas.microsoft.com/office/powerpoint/2010/main" val="806484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403</Words>
  <Application>Microsoft Office PowerPoint</Application>
  <PresentationFormat>Widescreen</PresentationFormat>
  <Paragraphs>63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Unicode MS</vt:lpstr>
      <vt:lpstr>Arial</vt:lpstr>
      <vt:lpstr>Calibri</vt:lpstr>
      <vt:lpstr>Calibri Light</vt:lpstr>
      <vt:lpstr>等线</vt:lpstr>
      <vt:lpstr>Office Theme</vt:lpstr>
      <vt:lpstr>Way Forward on Channel Model for NR UE Demodulation and CSI Requirements</vt:lpstr>
      <vt:lpstr>Background</vt:lpstr>
      <vt:lpstr>FR1 Channel Model</vt:lpstr>
      <vt:lpstr>FR1 Channel Model</vt:lpstr>
      <vt:lpstr>FR1 Channel Models</vt:lpstr>
      <vt:lpstr>Informative for Option 2</vt:lpstr>
      <vt:lpstr>Simplified NLOS models for option 1-2</vt:lpstr>
      <vt:lpstr>Simplified NLOS models for option 1-2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on…</dc:title>
  <dc:creator>vipul desai</dc:creator>
  <cp:keywords>CTPClassification=CTP_NT</cp:keywords>
  <cp:lastModifiedBy>Vip</cp:lastModifiedBy>
  <cp:revision>65</cp:revision>
  <dcterms:created xsi:type="dcterms:W3CDTF">2018-06-25T05:52:44Z</dcterms:created>
  <dcterms:modified xsi:type="dcterms:W3CDTF">2018-07-05T20:51:24Z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(2)JyDdFjZunQysrA1YQc+TLDWbIlZ4ySrNYcI8BYoDYyko2uxDzh2nJ+u7fuOUUCaUhJeiHHqD
iztZhLFsap+PKsuPriAXvhut3tmsi4x3s8jh1/1odtW9F3x3qZSkDrH37m/WEWoGq1UYRq8m
601M20Rri61tV2daoEERGntozLphw9vDLJdb0FXxygRi0/ersOfxZVrAUepE3qmiHDuLtVqq
iPo8tGYR8KA0B51W7h</vt:lpwstr>
  </property>
  <property fmtid="{D5CDD505-2E9C-101B-9397-08002B2CF9AE}" pid="3" name="_2015_ms_pID_7253431">
    <vt:lpwstr>jvFFcv1JEgkXQo2U59GJ1HGBFMru/4VWjQLqBc6lhZsMmjInJHLMPG
cv8Vjh2YcLI54TLLSnxaaGbj4NodiDv7LCcyWfto0PzS+oF2D8HAAIZeBFvjSxIDaKNH6bqW
QSmKWySTwyEa/SDW1aPFZAWMZ4DF2WOSxq29XPiikY7BfXIQ+cuQ89hdmsX5PNYBtvXPQCqL
hIUPFqOU22yPqIIB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1530780779</vt:lpwstr>
  </property>
  <property fmtid="{D5CDD505-2E9C-101B-9397-08002B2CF9AE}" pid="8" name="TitusGUID">
    <vt:lpwstr>c4e69771-9d57-4b98-b219-0ce98794a7c1</vt:lpwstr>
  </property>
  <property fmtid="{D5CDD505-2E9C-101B-9397-08002B2CF9AE}" pid="9" name="CTP_TimeStamp">
    <vt:lpwstr>2018-07-05 18:32:04Z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