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custDataLst>
    <p:tags r:id="rId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3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16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476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92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17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09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44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40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906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59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09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3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CE2BC-5B50-4AF4-B87C-AD12958CD316}" type="datetimeFigureOut">
              <a:rPr lang="en-GB" smtClean="0"/>
              <a:t>05/07/2018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7E3EA-32FE-4D0E-B6EC-8086831B799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5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AHs/TSGR4_AH-1807/Docs/R4-1808852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hyperlink" Target="http://www.3gpp.org/ftp/tsg_ran/WG4_Radio/TSGR4_AHs/TSGR4_AH-1807/Docs/R4-1808849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237" y="1727758"/>
            <a:ext cx="9747294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Way forward on OCNG pattern for RF and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07433"/>
            <a:ext cx="9144000" cy="1655762"/>
          </a:xfrm>
        </p:spPr>
        <p:txBody>
          <a:bodyPr/>
          <a:lstStyle/>
          <a:p>
            <a:endParaRPr lang="en-GB" dirty="0" smtClean="0"/>
          </a:p>
          <a:p>
            <a:r>
              <a:rPr lang="de-DE" dirty="0" smtClean="0"/>
              <a:t>R</a:t>
            </a:r>
            <a:r>
              <a:rPr lang="de-DE" dirty="0" smtClean="0"/>
              <a:t>ohde &amp; Schwarz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63769" y="369932"/>
            <a:ext cx="117742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AH-1807</a:t>
            </a:r>
            <a:r>
              <a:rPr lang="en-GB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R4-1809343</a:t>
            </a:r>
            <a:endParaRPr lang="en-GB" sz="12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Montreal, Canada, 02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06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July 2018 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610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</a:t>
            </a:r>
            <a:r>
              <a:rPr lang="de-DE" dirty="0" err="1" smtClean="0"/>
              <a:t>and</a:t>
            </a:r>
            <a:r>
              <a:rPr lang="de-DE" dirty="0" smtClean="0"/>
              <a:t> Rational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e-DE" sz="2000" dirty="0" smtClean="0"/>
              <a:t>At R4-AH-1807 </a:t>
            </a:r>
            <a:r>
              <a:rPr lang="de-DE" sz="2000" dirty="0" err="1" smtClean="0"/>
              <a:t>meeting</a:t>
            </a:r>
            <a:r>
              <a:rPr lang="de-DE" sz="2000" dirty="0" smtClean="0"/>
              <a:t>,</a:t>
            </a:r>
            <a:r>
              <a:rPr lang="en-GB" sz="2000" b="1" u="sng" dirty="0" smtClean="0">
                <a:hlinkClick r:id="rId3"/>
              </a:rPr>
              <a:t> R4-1808852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en-GB" sz="2000" b="1" u="sng" dirty="0" smtClean="0">
                <a:hlinkClick r:id="rId4"/>
              </a:rPr>
              <a:t>R4-1808849</a:t>
            </a:r>
            <a:r>
              <a:rPr lang="en-GB" sz="2000" dirty="0" smtClean="0"/>
              <a:t> propose OCNG pattern for NR RF Rx testing for respectively for FR1 and FR2.</a:t>
            </a:r>
          </a:p>
          <a:p>
            <a:r>
              <a:rPr lang="en-GB" sz="2000" dirty="0" smtClean="0"/>
              <a:t>The pattern description follow the LTE format, where different OCNG patterns were defined for different RBs allocated with OCNG.</a:t>
            </a:r>
          </a:p>
          <a:p>
            <a:r>
              <a:rPr lang="en-GB" sz="2000" dirty="0" smtClean="0"/>
              <a:t>However the </a:t>
            </a:r>
            <a:r>
              <a:rPr lang="en-GB" sz="2000" dirty="0"/>
              <a:t>scope and result </a:t>
            </a:r>
            <a:r>
              <a:rPr lang="en-GB" sz="2000" dirty="0" smtClean="0"/>
              <a:t>is </a:t>
            </a:r>
            <a:r>
              <a:rPr lang="en-GB" sz="2000" dirty="0"/>
              <a:t>always the same: </a:t>
            </a:r>
            <a:endParaRPr lang="en-GB" sz="2000" dirty="0" smtClean="0"/>
          </a:p>
          <a:p>
            <a:pPr lvl="1"/>
            <a:r>
              <a:rPr lang="en-GB" sz="1600" dirty="0" smtClean="0"/>
              <a:t>all </a:t>
            </a:r>
            <a:r>
              <a:rPr lang="en-GB" sz="1600" dirty="0"/>
              <a:t>unallocated resources </a:t>
            </a:r>
            <a:r>
              <a:rPr lang="en-GB" sz="1600" dirty="0" smtClean="0"/>
              <a:t>are </a:t>
            </a:r>
            <a:r>
              <a:rPr lang="en-GB" sz="1600" dirty="0"/>
              <a:t>filled with pseudo randomly QPSK modulated data with the same </a:t>
            </a:r>
            <a:r>
              <a:rPr lang="en-GB" sz="1600" dirty="0" smtClean="0"/>
              <a:t>power</a:t>
            </a:r>
          </a:p>
          <a:p>
            <a:r>
              <a:rPr lang="en-GB" sz="2000" dirty="0" smtClean="0"/>
              <a:t>In addition:</a:t>
            </a:r>
          </a:p>
          <a:p>
            <a:pPr lvl="1"/>
            <a:r>
              <a:rPr lang="en-GB" sz="1600" dirty="0" smtClean="0"/>
              <a:t>the many virtual UEs are </a:t>
            </a:r>
            <a:r>
              <a:rPr lang="en-GB" sz="1600" dirty="0" smtClean="0"/>
              <a:t>not </a:t>
            </a:r>
            <a:r>
              <a:rPr lang="en-GB" sz="1600" dirty="0" smtClean="0"/>
              <a:t>necessary since these would be transparent for DUT, which is assumed to demodulate only the assigned PDSCH.</a:t>
            </a:r>
          </a:p>
          <a:p>
            <a:pPr lvl="1"/>
            <a:r>
              <a:rPr lang="en-GB" sz="1600" dirty="0" smtClean="0"/>
              <a:t>since there is no DL </a:t>
            </a:r>
            <a:r>
              <a:rPr lang="en-GB" sz="1600" dirty="0" err="1" smtClean="0"/>
              <a:t>Tx</a:t>
            </a:r>
            <a:r>
              <a:rPr lang="en-GB" sz="1600" dirty="0" smtClean="0"/>
              <a:t> diversity for NR, in case multiple antenna ports transmission is used, the same transmission scheme as for the DUT can be used for OCNG.</a:t>
            </a:r>
          </a:p>
          <a:p>
            <a:pPr lvl="1"/>
            <a:r>
              <a:rPr lang="de-DE" sz="1600" dirty="0" err="1"/>
              <a:t>a</a:t>
            </a:r>
            <a:r>
              <a:rPr lang="de-DE" sz="1600" dirty="0" err="1" smtClean="0"/>
              <a:t>llocation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control</a:t>
            </a:r>
            <a:r>
              <a:rPr lang="de-DE" sz="1600" dirty="0" smtClean="0"/>
              <a:t> </a:t>
            </a:r>
            <a:r>
              <a:rPr lang="de-DE" sz="1600" dirty="0" err="1" smtClean="0"/>
              <a:t>region</a:t>
            </a:r>
            <a:r>
              <a:rPr lang="de-DE" sz="1600" dirty="0" smtClean="0"/>
              <a:t> </a:t>
            </a:r>
            <a:r>
              <a:rPr lang="de-DE" sz="1600" dirty="0" err="1" smtClean="0"/>
              <a:t>with</a:t>
            </a:r>
            <a:r>
              <a:rPr lang="de-DE" sz="1600" dirty="0" smtClean="0"/>
              <a:t> OCNG </a:t>
            </a:r>
            <a:r>
              <a:rPr lang="de-DE" sz="1600" dirty="0" err="1" smtClean="0"/>
              <a:t>can</a:t>
            </a:r>
            <a:r>
              <a:rPr lang="de-DE" sz="1600" dirty="0" smtClean="0"/>
              <a:t> </a:t>
            </a:r>
            <a:r>
              <a:rPr lang="de-DE" sz="1600" dirty="0" err="1" smtClean="0"/>
              <a:t>be</a:t>
            </a:r>
            <a:r>
              <a:rPr lang="de-DE" sz="1600" dirty="0" smtClean="0"/>
              <a:t> </a:t>
            </a:r>
            <a:r>
              <a:rPr lang="de-DE" sz="1600" dirty="0" err="1" smtClean="0"/>
              <a:t>part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OCNG </a:t>
            </a:r>
            <a:r>
              <a:rPr lang="de-DE" sz="1600" dirty="0" err="1" smtClean="0"/>
              <a:t>pattern</a:t>
            </a:r>
            <a:endParaRPr lang="en-GB" sz="1600" dirty="0" smtClean="0"/>
          </a:p>
          <a:p>
            <a:r>
              <a:rPr lang="en-GB" sz="2000" dirty="0"/>
              <a:t>As such the definition of OCNG for NR can be more </a:t>
            </a:r>
            <a:r>
              <a:rPr lang="en-GB" sz="2000" dirty="0" smtClean="0"/>
              <a:t>generic, which will decrease the maintenance work and the specification readability. 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398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767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000" dirty="0" smtClean="0"/>
              <a:t>1) </a:t>
            </a:r>
            <a:r>
              <a:rPr lang="de-DE" sz="2000" dirty="0" err="1" smtClean="0"/>
              <a:t>Describe</a:t>
            </a:r>
            <a:r>
              <a:rPr lang="de-DE" sz="2000" dirty="0" smtClean="0"/>
              <a:t> OCNG </a:t>
            </a:r>
            <a:r>
              <a:rPr lang="de-DE" sz="2000" dirty="0" err="1" smtClean="0"/>
              <a:t>pattern</a:t>
            </a:r>
            <a:r>
              <a:rPr lang="de-DE" sz="2000" dirty="0"/>
              <a:t> </a:t>
            </a:r>
            <a:r>
              <a:rPr lang="de-DE" sz="2000" dirty="0" smtClean="0"/>
              <a:t>in a </a:t>
            </a:r>
            <a:r>
              <a:rPr lang="de-DE" sz="2000" dirty="0" err="1" smtClean="0"/>
              <a:t>more</a:t>
            </a:r>
            <a:r>
              <a:rPr lang="de-DE" sz="2000" dirty="0" smtClean="0"/>
              <a:t> </a:t>
            </a:r>
            <a:r>
              <a:rPr lang="de-DE" sz="2000" dirty="0" err="1" smtClean="0"/>
              <a:t>compact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simplified</a:t>
            </a:r>
            <a:r>
              <a:rPr lang="de-DE" sz="2000" dirty="0" smtClean="0"/>
              <a:t> </a:t>
            </a:r>
            <a:r>
              <a:rPr lang="de-DE" sz="2000" dirty="0" err="1" smtClean="0"/>
              <a:t>manner</a:t>
            </a:r>
            <a:r>
              <a:rPr lang="de-DE" sz="2000" dirty="0" smtClean="0"/>
              <a:t> </a:t>
            </a:r>
            <a:r>
              <a:rPr lang="de-DE" sz="2000" dirty="0" err="1" smtClean="0"/>
              <a:t>using</a:t>
            </a:r>
            <a:r>
              <a:rPr lang="de-DE" sz="2000" dirty="0" smtClean="0"/>
              <a:t> </a:t>
            </a:r>
            <a:r>
              <a:rPr lang="de-DE" sz="2000" dirty="0" err="1" smtClean="0"/>
              <a:t>following</a:t>
            </a:r>
            <a:r>
              <a:rPr lang="de-DE" sz="2000" dirty="0" smtClean="0"/>
              <a:t> </a:t>
            </a:r>
            <a:r>
              <a:rPr lang="de-DE" sz="2000" dirty="0" err="1" smtClean="0"/>
              <a:t>table</a:t>
            </a:r>
            <a:r>
              <a:rPr lang="de-DE" sz="2000" dirty="0" smtClean="0"/>
              <a:t> </a:t>
            </a:r>
            <a:r>
              <a:rPr lang="de-DE" sz="2000" dirty="0" err="1" smtClean="0"/>
              <a:t>format</a:t>
            </a:r>
            <a:r>
              <a:rPr lang="de-DE" sz="2000" dirty="0" smtClean="0"/>
              <a:t>.</a:t>
            </a:r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r>
              <a:rPr lang="de-DE" sz="2000" dirty="0" smtClean="0"/>
              <a:t>2) </a:t>
            </a:r>
            <a:r>
              <a:rPr lang="de-DE" sz="2000" dirty="0" err="1" smtClean="0"/>
              <a:t>Don‘t</a:t>
            </a:r>
            <a:r>
              <a:rPr lang="de-DE" sz="2000" dirty="0" smtClean="0"/>
              <a:t> </a:t>
            </a:r>
            <a:r>
              <a:rPr lang="de-DE" sz="2000" dirty="0" err="1" smtClean="0"/>
              <a:t>differentiate</a:t>
            </a:r>
            <a:r>
              <a:rPr lang="de-DE" sz="2000" dirty="0" smtClean="0"/>
              <a:t> OCNG </a:t>
            </a:r>
            <a:r>
              <a:rPr lang="de-DE" sz="2000" dirty="0" err="1" smtClean="0"/>
              <a:t>patterns</a:t>
            </a:r>
            <a:r>
              <a:rPr lang="de-DE" sz="2000" dirty="0" smtClean="0"/>
              <a:t> </a:t>
            </a:r>
            <a:r>
              <a:rPr lang="de-DE" sz="2000" dirty="0" err="1" smtClean="0"/>
              <a:t>based</a:t>
            </a:r>
            <a:r>
              <a:rPr lang="de-DE" sz="2000" dirty="0" smtClean="0"/>
              <a:t> on different </a:t>
            </a:r>
            <a:r>
              <a:rPr lang="de-DE" sz="2000" dirty="0" err="1" smtClean="0"/>
              <a:t>resources</a:t>
            </a:r>
            <a:r>
              <a:rPr lang="de-DE" sz="2000" dirty="0" smtClean="0"/>
              <a:t> </a:t>
            </a:r>
            <a:r>
              <a:rPr lang="de-DE" sz="2000" dirty="0" err="1" smtClean="0"/>
              <a:t>allocated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OCNG.</a:t>
            </a:r>
          </a:p>
          <a:p>
            <a:pPr marL="0" indent="0">
              <a:buNone/>
            </a:pPr>
            <a:r>
              <a:rPr lang="de-DE" sz="2000" dirty="0" smtClean="0"/>
              <a:t>3) </a:t>
            </a:r>
            <a:r>
              <a:rPr lang="de-DE" sz="2000" dirty="0" err="1" smtClean="0"/>
              <a:t>Introduction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a power </a:t>
            </a:r>
            <a:r>
              <a:rPr lang="de-DE" sz="2000" dirty="0" err="1" smtClean="0"/>
              <a:t>coefficient</a:t>
            </a:r>
            <a:r>
              <a:rPr lang="de-DE" sz="2000" dirty="0" smtClean="0"/>
              <a:t> </a:t>
            </a:r>
            <a:r>
              <a:rPr lang="de-DE" sz="2000" dirty="0" err="1" smtClean="0"/>
              <a:t>scaling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OCNG power relative </a:t>
            </a:r>
            <a:r>
              <a:rPr lang="de-DE" sz="2000" dirty="0" err="1" smtClean="0"/>
              <a:t>to</a:t>
            </a:r>
            <a:r>
              <a:rPr lang="de-DE" sz="2000" dirty="0" smtClean="0"/>
              <a:t> PDSCH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err="1" smtClean="0"/>
              <a:t>need</a:t>
            </a:r>
            <a:r>
              <a:rPr lang="de-DE" sz="2000" dirty="0" smtClean="0"/>
              <a:t> </a:t>
            </a:r>
            <a:r>
              <a:rPr lang="de-DE" sz="2000" dirty="0" err="1" smtClean="0"/>
              <a:t>based</a:t>
            </a:r>
            <a:r>
              <a:rPr lang="de-DE" sz="2000" dirty="0" smtClean="0"/>
              <a:t>. </a:t>
            </a:r>
          </a:p>
          <a:p>
            <a:pPr marL="0" indent="0">
              <a:buNone/>
            </a:pPr>
            <a:r>
              <a:rPr lang="de-DE" sz="2000" dirty="0" smtClean="0"/>
              <a:t>4) The </a:t>
            </a:r>
            <a:r>
              <a:rPr lang="de-DE" sz="2000" dirty="0" err="1" smtClean="0"/>
              <a:t>proposal</a:t>
            </a:r>
            <a:r>
              <a:rPr lang="de-DE" sz="2000" dirty="0" smtClean="0"/>
              <a:t>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RF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Demod</a:t>
            </a:r>
            <a:r>
              <a:rPr lang="de-DE" sz="2000" dirty="0" smtClean="0"/>
              <a:t>. </a:t>
            </a:r>
            <a:r>
              <a:rPr lang="de-DE" sz="2000" dirty="0" err="1" smtClean="0"/>
              <a:t>Simplification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RRM </a:t>
            </a:r>
            <a:r>
              <a:rPr lang="de-DE" sz="2000" dirty="0" err="1" smtClean="0"/>
              <a:t>needs</a:t>
            </a:r>
            <a:r>
              <a:rPr lang="de-DE" sz="2000" dirty="0" smtClean="0"/>
              <a:t> still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discussed</a:t>
            </a:r>
            <a:r>
              <a:rPr lang="de-DE" sz="2000" dirty="0" smtClean="0"/>
              <a:t>.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653998"/>
              </p:ext>
            </p:extLst>
          </p:nvPr>
        </p:nvGraphicFramePr>
        <p:xfrm>
          <a:off x="1922167" y="2552787"/>
          <a:ext cx="7934400" cy="2625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5575">
                  <a:extLst>
                    <a:ext uri="{9D8B030D-6E8A-4147-A177-3AD203B41FA5}">
                      <a16:colId xmlns:a16="http://schemas.microsoft.com/office/drawing/2014/main" val="2182090407"/>
                    </a:ext>
                  </a:extLst>
                </a:gridCol>
                <a:gridCol w="2275903">
                  <a:extLst>
                    <a:ext uri="{9D8B030D-6E8A-4147-A177-3AD203B41FA5}">
                      <a16:colId xmlns:a16="http://schemas.microsoft.com/office/drawing/2014/main" val="3466714410"/>
                    </a:ext>
                  </a:extLst>
                </a:gridCol>
                <a:gridCol w="2792922">
                  <a:extLst>
                    <a:ext uri="{9D8B030D-6E8A-4147-A177-3AD203B41FA5}">
                      <a16:colId xmlns:a16="http://schemas.microsoft.com/office/drawing/2014/main" val="910937981"/>
                    </a:ext>
                  </a:extLst>
                </a:gridCol>
              </a:tblGrid>
              <a:tr h="43823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                         OCNG Appliance </a:t>
                      </a:r>
                      <a:endParaRPr lang="en-GB" sz="1000">
                        <a:effectLst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OCNG Parameters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Control Region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(CORESET)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Data Region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7005193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Resources allocated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All unused REs (Note 1)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All unused REs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8212512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Structure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PDCCH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585303"/>
                  </a:ext>
                </a:extLst>
              </a:tr>
              <a:tr h="43823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Content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Padding REs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Uncorrelated pseudo random QPSK modulated data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70555"/>
                  </a:ext>
                </a:extLst>
              </a:tr>
              <a:tr h="663664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Transmission scheme for multiple</a:t>
                      </a:r>
                      <a:endParaRPr lang="en-GB" sz="1000">
                        <a:effectLst/>
                      </a:endParaRPr>
                    </a:p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antennas ports transmission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+mn-ea"/>
                        </a:rPr>
                        <a:t>…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Spatial multiplexing using any precoding matrix with dimensions same as for RMC 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696116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Subcarrier Spacing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PDCCH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8133548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Power Level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PDCCH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861718"/>
                  </a:ext>
                </a:extLst>
              </a:tr>
              <a:tr h="234144">
                <a:tc grid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Note 1: All unused REs</a:t>
                      </a:r>
                      <a:r>
                        <a:rPr lang="en-US" sz="1100" dirty="0">
                          <a:effectLst/>
                        </a:rPr>
                        <a:t> in the active CORESETS appointed by the search spaces in use on a given TTI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973308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2123966" y="2245010"/>
            <a:ext cx="723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Table A.5…: OP.1 Generic OCNG pattern for full unused-resources allocation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28893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</Words>
  <Application>Microsoft Office PowerPoint</Application>
  <PresentationFormat>Breitbild</PresentationFormat>
  <Paragraphs>53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Way forward on OCNG pattern for RF and demodulation requirements</vt:lpstr>
      <vt:lpstr>Background and Rational</vt:lpstr>
      <vt:lpstr>Proposals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RRM</dc:title>
  <dc:creator>Karajani Bledar 1SI1</dc:creator>
  <cp:lastModifiedBy>Rohde &amp; Schwarz</cp:lastModifiedBy>
  <cp:revision>142</cp:revision>
  <dcterms:created xsi:type="dcterms:W3CDTF">2018-07-03T20:27:58Z</dcterms:created>
  <dcterms:modified xsi:type="dcterms:W3CDTF">2018-07-05T20:09:17Z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