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2" r:id="rId2"/>
    <p:sldId id="263" r:id="rId3"/>
    <p:sldId id="273" r:id="rId4"/>
    <p:sldId id="295" r:id="rId5"/>
    <p:sldId id="266" r:id="rId6"/>
    <p:sldId id="269" r:id="rId7"/>
    <p:sldId id="271" r:id="rId8"/>
    <p:sldId id="275" r:id="rId9"/>
    <p:sldId id="278" r:id="rId10"/>
    <p:sldId id="270" r:id="rId11"/>
    <p:sldId id="279" r:id="rId12"/>
    <p:sldId id="282" r:id="rId13"/>
    <p:sldId id="283" r:id="rId14"/>
    <p:sldId id="284" r:id="rId15"/>
    <p:sldId id="285" r:id="rId16"/>
    <p:sldId id="280" r:id="rId17"/>
    <p:sldId id="281" r:id="rId18"/>
    <p:sldId id="286" r:id="rId19"/>
    <p:sldId id="287" r:id="rId20"/>
    <p:sldId id="288" r:id="rId21"/>
    <p:sldId id="289" r:id="rId22"/>
    <p:sldId id="272" r:id="rId23"/>
    <p:sldId id="290" r:id="rId24"/>
    <p:sldId id="291" r:id="rId25"/>
    <p:sldId id="292" r:id="rId26"/>
    <p:sldId id="276" r:id="rId27"/>
    <p:sldId id="293" r:id="rId28"/>
    <p:sldId id="294" r:id="rId2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16" autoAdjust="0"/>
    <p:restoredTop sz="80154" autoAdjust="0"/>
  </p:normalViewPr>
  <p:slideViewPr>
    <p:cSldViewPr>
      <p:cViewPr varScale="1">
        <p:scale>
          <a:sx n="72" d="100"/>
          <a:sy n="72" d="100"/>
        </p:scale>
        <p:origin x="2220" y="7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2A706-346F-4C50-B16B-E2DBB52527B1}" type="datetimeFigureOut">
              <a:rPr kumimoji="1" lang="ja-JP" altLang="en-US" smtClean="0"/>
              <a:t>2018/7/4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633A-8486-4BF3-9FD4-CDF3A18C28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948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2018/7/4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WF on UE RF UL RMC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 Inc., …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R4-1809334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#AH1807</a:t>
            </a:r>
          </a:p>
          <a:p>
            <a:r>
              <a:rPr lang="en-GB" altLang="ja-JP" b="1" dirty="0"/>
              <a:t>Montreal, Canada, 2-6 July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/>
              <a:t>5.5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008112"/>
          </a:xfrm>
        </p:spPr>
        <p:txBody>
          <a:bodyPr>
            <a:noAutofit/>
          </a:bodyPr>
          <a:lstStyle/>
          <a:p>
            <a:r>
              <a:rPr lang="en-US" sz="3200" dirty="0"/>
              <a:t>Parameters for FR1 MPR: Pi/2 BPSK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18520"/>
              </p:ext>
            </p:extLst>
          </p:nvPr>
        </p:nvGraphicFramePr>
        <p:xfrm>
          <a:off x="827584" y="836712"/>
          <a:ext cx="7560839" cy="5883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26818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4022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4022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49968246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865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576184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1/6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86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000" dirty="0"/>
              <a:t>Parameters for FR1 MPR: DFT-s-OFDM 16QAM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955659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1/3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481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2800" dirty="0"/>
              <a:t>Parameters for FR1 MPR: DFT-s-OFDM 16QAM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297055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1/3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757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DFT-s-OFDM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978643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1/2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1847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DFT-s-OFDM 256QAM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688675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MCS Index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Target Coding Rate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673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QPSK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953054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1/6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 2 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945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QPSK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565609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1/6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 2 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QPSK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2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QPSK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1/6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425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16QAM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286928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Modulation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Target Coding Rate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45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000" dirty="0"/>
              <a:t>Parameters for FR1 MPR: CP-OFDM 16QAM (Partial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937479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81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66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R5-183950 recommends possible modulations, waveforms and RB allocation for UE RF tests for defining UL RMC at RAN4</a:t>
            </a:r>
          </a:p>
          <a:p>
            <a:r>
              <a:rPr kumimoji="1" lang="en-US" altLang="ja-JP" sz="2000" dirty="0"/>
              <a:t>This document summarizes the parameters for defining UL RMC for different UE RF tests.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FR1 MPR: CP-OFDM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693964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1/2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7396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00811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FR1 MPR: CP-OFDM QPSK 256QAM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831902"/>
              </p:ext>
            </p:extLst>
          </p:nvPr>
        </p:nvGraphicFramePr>
        <p:xfrm>
          <a:off x="827584" y="836712"/>
          <a:ext cx="756083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Waveform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MCS Index 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Modulation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Target Coding Rate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MHz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KHz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15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217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15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25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30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40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50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79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80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107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90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121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100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60</a:t>
                      </a:r>
                      <a:endParaRPr lang="en-US" sz="10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CP-OFDM</a:t>
                      </a:r>
                      <a:endParaRPr lang="en-US" sz="10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256QAM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296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Parameters for FR2 MPR: Pi/2 BPSK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238041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 1/4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PI/2 BPSK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1/4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79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FR2 MPR: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68259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1/6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1264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FR2 MPR: DFT-s-OFDM 16QAM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33350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119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Parameters for FR2 MPR: DFT-s-OFDM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7419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5826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03" y="309059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Parameters for FR2 MPR: CP-OFDM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0651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33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03" y="309059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FR2 MPR: CP-OFDM 16QAM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161931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1/3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2497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603" y="309059"/>
            <a:ext cx="86868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Parameters for FR2 MPR: CP-OFDM 64QAM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907403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Channel bandwidth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Subcarrier Spacing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Waveform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Number of resource blocks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MCS Index 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Modulation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Target Coding Rate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MHz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50, 100, 200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50,100,200,400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400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CP-OFDM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64QAM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1/2</a:t>
                      </a: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7083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A5A15-BB27-4BF1-A2EA-21ED2539E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MCS and Target Code 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EB393-9462-4A9C-B653-1C425BE38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Use following MCS and code rate for different modulations:</a:t>
            </a:r>
          </a:p>
          <a:p>
            <a:pPr lvl="1"/>
            <a:r>
              <a:rPr lang="en-US" dirty="0"/>
              <a:t>DFT-s-OFDM Pi/2 BPSK: MCS 0, Target Code Rate = 1/4</a:t>
            </a:r>
          </a:p>
          <a:p>
            <a:pPr lvl="1"/>
            <a:r>
              <a:rPr lang="en-US" dirty="0"/>
              <a:t>DFT-s/CP OFDM QPSK: MCS 2, Target Code Rate = 1/6</a:t>
            </a:r>
          </a:p>
          <a:p>
            <a:pPr lvl="1"/>
            <a:r>
              <a:rPr lang="en-US" dirty="0"/>
              <a:t>DFT-s/CP OFDM 16QAM: MCS 10, Target Code Rate = 1/3</a:t>
            </a:r>
          </a:p>
          <a:p>
            <a:pPr lvl="1"/>
            <a:r>
              <a:rPr lang="en-US" dirty="0"/>
              <a:t>DFT-s OFDM 64QAM: MCS 18, Target Code Rate = 1/2</a:t>
            </a:r>
          </a:p>
          <a:p>
            <a:pPr lvl="1"/>
            <a:r>
              <a:rPr lang="en-US" dirty="0"/>
              <a:t>CP OFDM 64QAM: MCS 19, Target Code Rate = 1/2</a:t>
            </a:r>
          </a:p>
          <a:p>
            <a:pPr lvl="1"/>
            <a:r>
              <a:rPr lang="en-US" dirty="0"/>
              <a:t>DFT-s/CP OFDM 256QAM: MCS 20, Target Code Rate = 2/3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047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A7D40-47DE-4048-8C6A-E5CC6083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RMC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CF242C-99AE-4C41-9E1A-5DE50817F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single RMC table for Full RB and Partial RB allocation.</a:t>
            </a:r>
          </a:p>
          <a:p>
            <a:r>
              <a:rPr lang="en-US" dirty="0"/>
              <a:t>Define separate tables for each combination of modulation and SCS.</a:t>
            </a:r>
          </a:p>
          <a:p>
            <a:r>
              <a:rPr lang="en-US" dirty="0"/>
              <a:t>In next slides, we list out all UL RMCs to be defined for UE RF tests in this meeting.</a:t>
            </a:r>
          </a:p>
        </p:txBody>
      </p:sp>
    </p:spTree>
    <p:extLst>
      <p:ext uri="{BB962C8B-B14F-4D97-AF65-F5344CB8AC3E}">
        <p14:creationId xmlns:p14="http://schemas.microsoft.com/office/powerpoint/2010/main" val="3328487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9CFCBF-F63F-4F59-933D-4BF69F528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Parameters for REFSENS FR1</a:t>
            </a:r>
            <a:endParaRPr kumimoji="1" lang="ja-JP" alt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F326D8-068C-4B09-B593-AD1354DAC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081760"/>
              </p:ext>
            </p:extLst>
          </p:nvPr>
        </p:nvGraphicFramePr>
        <p:xfrm>
          <a:off x="457200" y="1700809"/>
          <a:ext cx="7992587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6472">
                  <a:extLst>
                    <a:ext uri="{9D8B030D-6E8A-4147-A177-3AD203B41FA5}">
                      <a16:colId xmlns:a16="http://schemas.microsoft.com/office/drawing/2014/main" val="484461487"/>
                    </a:ext>
                  </a:extLst>
                </a:gridCol>
                <a:gridCol w="1162123">
                  <a:extLst>
                    <a:ext uri="{9D8B030D-6E8A-4147-A177-3AD203B41FA5}">
                      <a16:colId xmlns:a16="http://schemas.microsoft.com/office/drawing/2014/main" val="4157685774"/>
                    </a:ext>
                  </a:extLst>
                </a:gridCol>
                <a:gridCol w="1251639">
                  <a:extLst>
                    <a:ext uri="{9D8B030D-6E8A-4147-A177-3AD203B41FA5}">
                      <a16:colId xmlns:a16="http://schemas.microsoft.com/office/drawing/2014/main" val="1628093593"/>
                    </a:ext>
                  </a:extLst>
                </a:gridCol>
                <a:gridCol w="922344">
                  <a:extLst>
                    <a:ext uri="{9D8B030D-6E8A-4147-A177-3AD203B41FA5}">
                      <a16:colId xmlns:a16="http://schemas.microsoft.com/office/drawing/2014/main" val="2879165893"/>
                    </a:ext>
                  </a:extLst>
                </a:gridCol>
                <a:gridCol w="1297996">
                  <a:extLst>
                    <a:ext uri="{9D8B030D-6E8A-4147-A177-3AD203B41FA5}">
                      <a16:colId xmlns:a16="http://schemas.microsoft.com/office/drawing/2014/main" val="2111030521"/>
                    </a:ext>
                  </a:extLst>
                </a:gridCol>
                <a:gridCol w="1297996">
                  <a:extLst>
                    <a:ext uri="{9D8B030D-6E8A-4147-A177-3AD203B41FA5}">
                      <a16:colId xmlns:a16="http://schemas.microsoft.com/office/drawing/2014/main" val="3583852181"/>
                    </a:ext>
                  </a:extLst>
                </a:gridCol>
                <a:gridCol w="844017">
                  <a:extLst>
                    <a:ext uri="{9D8B030D-6E8A-4147-A177-3AD203B41FA5}">
                      <a16:colId xmlns:a16="http://schemas.microsoft.com/office/drawing/2014/main" val="380040085"/>
                    </a:ext>
                  </a:extLst>
                </a:gridCol>
              </a:tblGrid>
              <a:tr h="46814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Subcarrier 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Waveform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resource blocks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 Index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Modulation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Target Coding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19323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KHz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9448931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99873183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93751192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DFT-S-OFDM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1096598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82674549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7242463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1468474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84777347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0669596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58986636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99042675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42582970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21818857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45778262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23575248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463005196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97708794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36149849"/>
                  </a:ext>
                </a:extLst>
              </a:tr>
              <a:tr h="16714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67772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82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5CF83-CE79-485A-AC48-27B97F260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Parameters for REFSENS FR2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5A9005-5306-493E-996D-91C7694D3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113435"/>
              </p:ext>
            </p:extLst>
          </p:nvPr>
        </p:nvGraphicFramePr>
        <p:xfrm>
          <a:off x="457200" y="2204865"/>
          <a:ext cx="8003232" cy="2179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8092">
                  <a:extLst>
                    <a:ext uri="{9D8B030D-6E8A-4147-A177-3AD203B41FA5}">
                      <a16:colId xmlns:a16="http://schemas.microsoft.com/office/drawing/2014/main" val="1554061007"/>
                    </a:ext>
                  </a:extLst>
                </a:gridCol>
                <a:gridCol w="1163671">
                  <a:extLst>
                    <a:ext uri="{9D8B030D-6E8A-4147-A177-3AD203B41FA5}">
                      <a16:colId xmlns:a16="http://schemas.microsoft.com/office/drawing/2014/main" val="1328782539"/>
                    </a:ext>
                  </a:extLst>
                </a:gridCol>
                <a:gridCol w="1253306">
                  <a:extLst>
                    <a:ext uri="{9D8B030D-6E8A-4147-A177-3AD203B41FA5}">
                      <a16:colId xmlns:a16="http://schemas.microsoft.com/office/drawing/2014/main" val="4088850029"/>
                    </a:ext>
                  </a:extLst>
                </a:gridCol>
                <a:gridCol w="923572">
                  <a:extLst>
                    <a:ext uri="{9D8B030D-6E8A-4147-A177-3AD203B41FA5}">
                      <a16:colId xmlns:a16="http://schemas.microsoft.com/office/drawing/2014/main" val="691496738"/>
                    </a:ext>
                  </a:extLst>
                </a:gridCol>
                <a:gridCol w="1299725">
                  <a:extLst>
                    <a:ext uri="{9D8B030D-6E8A-4147-A177-3AD203B41FA5}">
                      <a16:colId xmlns:a16="http://schemas.microsoft.com/office/drawing/2014/main" val="3619169964"/>
                    </a:ext>
                  </a:extLst>
                </a:gridCol>
                <a:gridCol w="1299725">
                  <a:extLst>
                    <a:ext uri="{9D8B030D-6E8A-4147-A177-3AD203B41FA5}">
                      <a16:colId xmlns:a16="http://schemas.microsoft.com/office/drawing/2014/main" val="4250041971"/>
                    </a:ext>
                  </a:extLst>
                </a:gridCol>
                <a:gridCol w="845141">
                  <a:extLst>
                    <a:ext uri="{9D8B030D-6E8A-4147-A177-3AD203B41FA5}">
                      <a16:colId xmlns:a16="http://schemas.microsoft.com/office/drawing/2014/main" val="2025673178"/>
                    </a:ext>
                  </a:extLst>
                </a:gridCol>
              </a:tblGrid>
              <a:tr h="7826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Subcarrier 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Waveform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resource blocks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 Index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Modulation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Target Coding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0841372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KHz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35283293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QPSK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76988694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358098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1/6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20242197"/>
                  </a:ext>
                </a:extLst>
              </a:tr>
              <a:tr h="27940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DFT-S-OFDM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264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QPSK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1/6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37935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21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6BF27-FF91-4EF7-8857-0B4542AA7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dirty="0"/>
              <a:t>Parameters for FR1 MOP: QPSK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FFF5D6F-3BC3-4ABF-8E43-21F5383DF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434519"/>
              </p:ext>
            </p:extLst>
          </p:nvPr>
        </p:nvGraphicFramePr>
        <p:xfrm>
          <a:off x="971600" y="908720"/>
          <a:ext cx="7488830" cy="58783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9800">
                  <a:extLst>
                    <a:ext uri="{9D8B030D-6E8A-4147-A177-3AD203B41FA5}">
                      <a16:colId xmlns:a16="http://schemas.microsoft.com/office/drawing/2014/main" val="3147637175"/>
                    </a:ext>
                  </a:extLst>
                </a:gridCol>
                <a:gridCol w="1088877">
                  <a:extLst>
                    <a:ext uri="{9D8B030D-6E8A-4147-A177-3AD203B41FA5}">
                      <a16:colId xmlns:a16="http://schemas.microsoft.com/office/drawing/2014/main" val="2627162403"/>
                    </a:ext>
                  </a:extLst>
                </a:gridCol>
                <a:gridCol w="1172751">
                  <a:extLst>
                    <a:ext uri="{9D8B030D-6E8A-4147-A177-3AD203B41FA5}">
                      <a16:colId xmlns:a16="http://schemas.microsoft.com/office/drawing/2014/main" val="2549170626"/>
                    </a:ext>
                  </a:extLst>
                </a:gridCol>
                <a:gridCol w="864210">
                  <a:extLst>
                    <a:ext uri="{9D8B030D-6E8A-4147-A177-3AD203B41FA5}">
                      <a16:colId xmlns:a16="http://schemas.microsoft.com/office/drawing/2014/main" val="962180826"/>
                    </a:ext>
                  </a:extLst>
                </a:gridCol>
                <a:gridCol w="1216186">
                  <a:extLst>
                    <a:ext uri="{9D8B030D-6E8A-4147-A177-3AD203B41FA5}">
                      <a16:colId xmlns:a16="http://schemas.microsoft.com/office/drawing/2014/main" val="3174117685"/>
                    </a:ext>
                  </a:extLst>
                </a:gridCol>
                <a:gridCol w="1216186">
                  <a:extLst>
                    <a:ext uri="{9D8B030D-6E8A-4147-A177-3AD203B41FA5}">
                      <a16:colId xmlns:a16="http://schemas.microsoft.com/office/drawing/2014/main" val="157096059"/>
                    </a:ext>
                  </a:extLst>
                </a:gridCol>
                <a:gridCol w="790820">
                  <a:extLst>
                    <a:ext uri="{9D8B030D-6E8A-4147-A177-3AD203B41FA5}">
                      <a16:colId xmlns:a16="http://schemas.microsoft.com/office/drawing/2014/main" val="810459291"/>
                    </a:ext>
                  </a:extLst>
                </a:gridCol>
              </a:tblGrid>
              <a:tr h="3919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Subcarrier Spacing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Waveform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Modul2ation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396071351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63038380"/>
                  </a:ext>
                </a:extLst>
              </a:tr>
              <a:tr h="2648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5, 10, 15, 20,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59021964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741487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8843550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5902641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2050566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64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856702297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4787212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9465146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1/6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154062933"/>
                  </a:ext>
                </a:extLst>
              </a:tr>
              <a:tr h="39725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5, 10, 15, 20,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25, 30, 40, 50,</a:t>
                      </a:r>
                      <a:br>
                        <a:rPr lang="en-US" sz="900" dirty="0">
                          <a:effectLst/>
                        </a:rPr>
                      </a:br>
                      <a:r>
                        <a:rPr lang="en-US" sz="900" dirty="0">
                          <a:effectLst/>
                        </a:rPr>
                        <a:t>60, 80, 90, 100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37741465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10032404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76286633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6711540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0066229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5031616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6807807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7415550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1453681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81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09911209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928057593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063855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135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76309771"/>
                  </a:ext>
                </a:extLst>
              </a:tr>
              <a:tr h="39725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10, 15, 20,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25, 30, 40, 50,</a:t>
                      </a:r>
                      <a:br>
                        <a:rPr lang="en-US" sz="900">
                          <a:effectLst/>
                        </a:rPr>
                      </a:br>
                      <a:r>
                        <a:rPr lang="en-US" sz="900">
                          <a:effectLst/>
                        </a:rPr>
                        <a:t>60, 80, 90, 100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22605943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83619031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91295462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511640599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663022100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5735972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230907306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62283992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QPSK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79662088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101408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203998315"/>
                  </a:ext>
                </a:extLst>
              </a:tr>
              <a:tr h="1324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2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QPSK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1/6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376042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2621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A171-84F1-4D40-AD58-138019E6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Parameters for FR2 MOP: DFT-s-OFDM QPSK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79FB1-60EF-493C-B576-002BCAE67F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08926"/>
              </p:ext>
            </p:extLst>
          </p:nvPr>
        </p:nvGraphicFramePr>
        <p:xfrm>
          <a:off x="827584" y="1452059"/>
          <a:ext cx="7560839" cy="48572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4756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Waveform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resource blocks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 Index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Modulation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Coding Rate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3213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50, 100, 200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extLst>
                  <a:ext uri="{0D108BD9-81ED-4DB2-BD59-A6C34878D82A}">
                    <a16:rowId xmlns:a16="http://schemas.microsoft.com/office/drawing/2014/main" val="1005559986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DFT-S-OFDM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 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48205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50,100,200,400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424918759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643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QPSK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1/6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691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8090-5E4F-469E-B9C4-AD4CFBF02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008112"/>
          </a:xfrm>
        </p:spPr>
        <p:txBody>
          <a:bodyPr>
            <a:normAutofit/>
          </a:bodyPr>
          <a:lstStyle/>
          <a:p>
            <a:r>
              <a:rPr lang="en-US" sz="3200" dirty="0"/>
              <a:t>Parameters for FR1 MPR: Pi/2 BPSK (Full RB)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F2B20B-1B05-4963-BDD7-6EFE0CC71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17929"/>
              </p:ext>
            </p:extLst>
          </p:nvPr>
        </p:nvGraphicFramePr>
        <p:xfrm>
          <a:off x="827584" y="836712"/>
          <a:ext cx="7560839" cy="4786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0760">
                  <a:extLst>
                    <a:ext uri="{9D8B030D-6E8A-4147-A177-3AD203B41FA5}">
                      <a16:colId xmlns:a16="http://schemas.microsoft.com/office/drawing/2014/main" val="2517273820"/>
                    </a:ext>
                  </a:extLst>
                </a:gridCol>
                <a:gridCol w="1099347">
                  <a:extLst>
                    <a:ext uri="{9D8B030D-6E8A-4147-A177-3AD203B41FA5}">
                      <a16:colId xmlns:a16="http://schemas.microsoft.com/office/drawing/2014/main" val="3173839864"/>
                    </a:ext>
                  </a:extLst>
                </a:gridCol>
                <a:gridCol w="1184029">
                  <a:extLst>
                    <a:ext uri="{9D8B030D-6E8A-4147-A177-3AD203B41FA5}">
                      <a16:colId xmlns:a16="http://schemas.microsoft.com/office/drawing/2014/main" val="3171585622"/>
                    </a:ext>
                  </a:extLst>
                </a:gridCol>
                <a:gridCol w="872521">
                  <a:extLst>
                    <a:ext uri="{9D8B030D-6E8A-4147-A177-3AD203B41FA5}">
                      <a16:colId xmlns:a16="http://schemas.microsoft.com/office/drawing/2014/main" val="3960507233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146176634"/>
                    </a:ext>
                  </a:extLst>
                </a:gridCol>
                <a:gridCol w="1227879">
                  <a:extLst>
                    <a:ext uri="{9D8B030D-6E8A-4147-A177-3AD203B41FA5}">
                      <a16:colId xmlns:a16="http://schemas.microsoft.com/office/drawing/2014/main" val="38139515"/>
                    </a:ext>
                  </a:extLst>
                </a:gridCol>
                <a:gridCol w="798424">
                  <a:extLst>
                    <a:ext uri="{9D8B030D-6E8A-4147-A177-3AD203B41FA5}">
                      <a16:colId xmlns:a16="http://schemas.microsoft.com/office/drawing/2014/main" val="3777070150"/>
                    </a:ext>
                  </a:extLst>
                </a:gridCol>
              </a:tblGrid>
              <a:tr h="3969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Channel bandwidth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Subcarrier Spacing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Waveform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Number of resource blocks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MCS Index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Modulation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Target Coding Rate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extLst>
                  <a:ext uri="{0D108BD9-81ED-4DB2-BD59-A6C34878D82A}">
                    <a16:rowId xmlns:a16="http://schemas.microsoft.com/office/drawing/2014/main" val="220083107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KHz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605118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01936805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</a:rPr>
                        <a:t> 1/4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87782564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622203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808135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873778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662292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15766656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962966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43466059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5861704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57094393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16785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409332865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73245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95735842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74589963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162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7114048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27507623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243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2300011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302672717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DFT-S-OFDM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63742882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37151116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545512273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24836309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934159345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39637370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128298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4486841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3996628068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PI/2 BPSK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2008520752"/>
                  </a:ext>
                </a:extLst>
              </a:tr>
              <a:tr h="13409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DFT-S-OFDM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0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PI/2 BPSK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1/4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627" marR="52627" marT="0" marB="0" anchor="b"/>
                </a:tc>
                <a:extLst>
                  <a:ext uri="{0D108BD9-81ED-4DB2-BD59-A6C34878D82A}">
                    <a16:rowId xmlns:a16="http://schemas.microsoft.com/office/drawing/2014/main" val="1127267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423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4820</TotalTime>
  <Words>4595</Words>
  <Application>Microsoft Office PowerPoint</Application>
  <PresentationFormat>On-screen Show (4:3)</PresentationFormat>
  <Paragraphs>4511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MS PGothic</vt:lpstr>
      <vt:lpstr>MS PGothic</vt:lpstr>
      <vt:lpstr>SimSun</vt:lpstr>
      <vt:lpstr>Arial</vt:lpstr>
      <vt:lpstr>Calibri</vt:lpstr>
      <vt:lpstr>Times New Roman</vt:lpstr>
      <vt:lpstr>Office テーマ</vt:lpstr>
      <vt:lpstr>WF on UE RF UL RMC</vt:lpstr>
      <vt:lpstr>Background</vt:lpstr>
      <vt:lpstr>MCS and Target Code Rate</vt:lpstr>
      <vt:lpstr>RMC Tables</vt:lpstr>
      <vt:lpstr>Parameters for REFSENS FR1</vt:lpstr>
      <vt:lpstr>Parameters for REFSENS FR2</vt:lpstr>
      <vt:lpstr>Parameters for FR1 MOP: QPSK </vt:lpstr>
      <vt:lpstr>Parameters for FR2 MOP: DFT-s-OFDM QPSK</vt:lpstr>
      <vt:lpstr>Parameters for FR1 MPR: Pi/2 BPSK (Full RB)</vt:lpstr>
      <vt:lpstr>Parameters for FR1 MPR: Pi/2 BPSK (Partial RB)</vt:lpstr>
      <vt:lpstr>Parameters for FR1 MPR: DFT-s-OFDM QPSK</vt:lpstr>
      <vt:lpstr>Parameters for FR1 MPR: DFT-s-OFDM 16QAM (Full RB)</vt:lpstr>
      <vt:lpstr>Parameters for FR1 MPR: DFT-s-OFDM 16QAM (Partial RB)</vt:lpstr>
      <vt:lpstr>Parameters for FR1 MPR: DFT-s-OFDM 64QAM</vt:lpstr>
      <vt:lpstr>Parameters for FR1 MPR: DFT-s-OFDM 256QAM</vt:lpstr>
      <vt:lpstr>Parameters for FR1 MPR: CP-OFDM QPSK (Full RB)</vt:lpstr>
      <vt:lpstr>Parameters for FR1 MPR: CP-OFDM QPSK (Partial RB)</vt:lpstr>
      <vt:lpstr>Parameters for FR1 MPR: CP-OFDM 16QAM (Full RB)</vt:lpstr>
      <vt:lpstr>Parameters for FR1 MPR: CP-OFDM 16QAM (Partial RB)</vt:lpstr>
      <vt:lpstr>Parameters for FR1 MPR: CP-OFDM 64QAM</vt:lpstr>
      <vt:lpstr>Parameters for FR1 MPR: CP-OFDM QPSK 256QAM</vt:lpstr>
      <vt:lpstr>Parameters for FR2 MPR: Pi/2 BPSK</vt:lpstr>
      <vt:lpstr>Parameters for FR2 MPR: DFT-s-OFDM QPSK</vt:lpstr>
      <vt:lpstr>Parameters for FR2 MPR: DFT-s-OFDM 16QAM</vt:lpstr>
      <vt:lpstr>Parameters for FR2 MPR: DFT-s-OFDM 64QAM</vt:lpstr>
      <vt:lpstr>Parameters for FR2 MPR: CP-OFDM QPSK</vt:lpstr>
      <vt:lpstr>Parameters for FR2 MPR: CP-OFDM 16QAM</vt:lpstr>
      <vt:lpstr>Parameters for FR2 MPR: CP-OFDM 64QAM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keywords>CTPClassification=CTP_NT</cp:keywords>
  <cp:lastModifiedBy>Gaurav Nigam</cp:lastModifiedBy>
  <cp:revision>229</cp:revision>
  <dcterms:created xsi:type="dcterms:W3CDTF">2016-11-16T01:21:36Z</dcterms:created>
  <dcterms:modified xsi:type="dcterms:W3CDTF">2018-07-05T02:40:42Z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TitusGUID">
    <vt:lpwstr>f3f701ee-d18a-43ee-a2e7-047d0c60cc1e</vt:lpwstr>
  </property>
  <property fmtid="{D5CDD505-2E9C-101B-9397-08002B2CF9AE}" pid="7" name="CTP_TimeStamp">
    <vt:lpwstr>2018-04-20 01:01:28Z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