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70" d="100"/>
          <a:sy n="70" d="100"/>
        </p:scale>
        <p:origin x="36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64" y="224444"/>
            <a:ext cx="9656749" cy="906087"/>
          </a:xfrm>
        </p:spPr>
        <p:txBody>
          <a:bodyPr/>
          <a:lstStyle/>
          <a:p>
            <a:r>
              <a:rPr lang="en-US" b="1" dirty="0" err="1"/>
              <a:t>RAN4#99-e</a:t>
            </a:r>
            <a:r>
              <a:rPr lang="en-US" b="1" dirty="0"/>
              <a:t> </a:t>
            </a:r>
            <a:r>
              <a:rPr lang="en-US" altLang="zh-CN" b="1" dirty="0" err="1" smtClean="0"/>
              <a:t>BSRF_Demod_Test</a:t>
            </a:r>
            <a:r>
              <a:rPr lang="en-US" b="1" dirty="0" smtClean="0"/>
              <a:t> </a:t>
            </a:r>
            <a:r>
              <a:rPr lang="en-US" b="1" dirty="0"/>
              <a:t>session </a:t>
            </a:r>
            <a:r>
              <a:rPr lang="en-US" b="1" dirty="0" err="1"/>
              <a:t>GTW</a:t>
            </a:r>
            <a:r>
              <a:rPr lang="en-US" b="1" dirty="0"/>
              <a:t> </a:t>
            </a:r>
            <a:r>
              <a:rPr lang="en-US" b="1" dirty="0" smtClean="0"/>
              <a:t>schedule </a:t>
            </a:r>
            <a:r>
              <a:rPr lang="en-US" altLang="zh-CN" b="1" dirty="0" smtClean="0"/>
              <a:t>–Week 1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257256"/>
              </p:ext>
            </p:extLst>
          </p:nvPr>
        </p:nvGraphicFramePr>
        <p:xfrm>
          <a:off x="316656" y="1662545"/>
          <a:ext cx="11512355" cy="3820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1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11">
                  <a:extLst>
                    <a:ext uri="{9D8B030D-6E8A-4147-A177-3AD203B41FA5}">
                      <a16:colId xmlns:a16="http://schemas.microsoft.com/office/drawing/2014/main" val="3511124255"/>
                    </a:ext>
                  </a:extLst>
                </a:gridCol>
              </a:tblGrid>
              <a:tr h="5070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1 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</a:t>
                      </a:r>
                      <a:r>
                        <a:rPr lang="en-US" sz="1000" dirty="0" smtClean="0">
                          <a:effectLst/>
                        </a:rPr>
                        <a:t>3:00-6:00 </a:t>
                      </a:r>
                      <a:r>
                        <a:rPr lang="en-US" sz="1000" dirty="0">
                          <a:effectLst/>
                        </a:rPr>
                        <a:t>UTC)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203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</a:rPr>
                        <a:t>Meeting</a:t>
                      </a:r>
                      <a:r>
                        <a:rPr lang="en-US" altLang="zh-CN" sz="1000" baseline="0" dirty="0">
                          <a:effectLst/>
                        </a:rPr>
                        <a:t> day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882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20th / </a:t>
                      </a:r>
                      <a:r>
                        <a:rPr lang="en-US" sz="1000" kern="1200" dirty="0" smtClean="0">
                          <a:effectLst/>
                        </a:rPr>
                        <a:t>Thursday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R15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R16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 maintenance critical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issues: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[318] sub topic 1-2: BS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Noc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Set-up;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[320] 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3-1: </a:t>
                      </a:r>
                      <a:r>
                        <a:rPr lang="en-GB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TRS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resource set configuration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4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NR-U Demod: [322]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1-1 NDI in CG-UCI bit pattern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2-1 Information bit for PF0 for PF3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; [321]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all the open issues sub topic 1-1 ~1-4 ; 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Results handling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8771119"/>
                  </a:ext>
                </a:extLst>
              </a:tr>
              <a:tr h="292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V2X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Demod: 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1-3-1: Test setup and test method, Issue 1-4-1: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CBW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and feedback configuration; Results handling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 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69524200"/>
                  </a:ext>
                </a:extLst>
              </a:tr>
              <a:tr h="3643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Demod: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 #3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-MT requirements, others pending on available time</a:t>
                      </a:r>
                      <a:endParaRPr 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31467978"/>
                  </a:ext>
                </a:extLst>
              </a:tr>
              <a:tr h="44562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21st / </a:t>
                      </a: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304] NR-U BS </a:t>
                      </a:r>
                      <a:r>
                        <a:rPr lang="en-US" sz="10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conformance: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Wideband operation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76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conformance: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#1: Test models and test configurations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#2: Measurement issues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[307]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topic 1-2/2-2, sub topic 1-1/2-1</a:t>
                      </a:r>
                      <a:endParaRPr lang="zh-CN" altLang="zh-CN" sz="1000" b="1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81084306"/>
                  </a:ext>
                </a:extLst>
              </a:tr>
              <a:tr h="45618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[311]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NR_DL1024QAM_BSRF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2-2 BS class applicability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15003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736784"/>
              </p:ext>
            </p:extLst>
          </p:nvPr>
        </p:nvGraphicFramePr>
        <p:xfrm>
          <a:off x="418407" y="1616826"/>
          <a:ext cx="11606219" cy="4534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5205">
                  <a:extLst>
                    <a:ext uri="{9D8B030D-6E8A-4147-A177-3AD203B41FA5}">
                      <a16:colId xmlns:a16="http://schemas.microsoft.com/office/drawing/2014/main" val="66731365"/>
                    </a:ext>
                  </a:extLst>
                </a:gridCol>
                <a:gridCol w="8568464">
                  <a:extLst>
                    <a:ext uri="{9D8B030D-6E8A-4147-A177-3AD203B41FA5}">
                      <a16:colId xmlns:a16="http://schemas.microsoft.com/office/drawing/2014/main" val="3817074694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296825797"/>
                    </a:ext>
                  </a:extLst>
                </a:gridCol>
              </a:tblGrid>
              <a:tr h="58360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Week 2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smtClean="0">
                          <a:effectLst/>
                        </a:rPr>
                        <a:t>(12:00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– 15:00 </a:t>
                      </a:r>
                      <a:r>
                        <a:rPr lang="en-US" sz="1200" dirty="0">
                          <a:effectLst/>
                        </a:rPr>
                        <a:t>UTC)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390430"/>
                  </a:ext>
                </a:extLst>
              </a:tr>
              <a:tr h="291802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24th / </a:t>
                      </a:r>
                      <a:r>
                        <a:rPr lang="en-US" sz="1200" kern="1200" dirty="0" smtClean="0">
                          <a:effectLst/>
                        </a:rPr>
                        <a:t>Monday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328] </a:t>
                      </a:r>
                      <a:r>
                        <a:rPr lang="en-US" sz="12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HST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scenarios: Sub</a:t>
                      </a:r>
                      <a:r>
                        <a:rPr lang="en-US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Topic #2-2-2,2-3-1; #1-2-2,1-2-4,1-2-6; 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#1-3-2,1-3-5; </a:t>
                      </a:r>
                      <a:r>
                        <a:rPr lang="en-US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others pending on available time</a:t>
                      </a:r>
                      <a:endParaRPr lang="en-US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2231190"/>
                  </a:ext>
                </a:extLst>
              </a:tr>
              <a:tr h="3803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[330] CRS-IC for LTE/NR co-existence : 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1-1-1,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1-2-2, Issue 1-2-3 &amp; 1-3-1; Others pending available time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2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34985262"/>
                  </a:ext>
                </a:extLst>
              </a:tr>
              <a:tr h="56472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25th / </a:t>
                      </a:r>
                      <a:r>
                        <a:rPr lang="en-US" sz="1200" kern="1200" dirty="0" smtClean="0">
                          <a:effectLst/>
                        </a:rPr>
                        <a:t>Tuesday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Return to 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Rel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-16 Demod/</a:t>
                      </a:r>
                      <a:r>
                        <a:rPr lang="en-US" altLang="zh-CN" sz="12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conformance open issues: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-Demod: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[321],[322];[323],[324]; [325]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2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conformance: [304];[306],[307]</a:t>
                      </a:r>
                      <a:endParaRPr lang="en-US" altLang="zh-CN" sz="12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297012136"/>
                  </a:ext>
                </a:extLst>
              </a:tr>
              <a:tr h="5647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[312/313] NTN general and co-existence: </a:t>
                      </a: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[313]: </a:t>
                      </a:r>
                      <a:r>
                        <a:rPr lang="en-GB" altLang="zh-CN" sz="12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Issue 1-2-2;</a:t>
                      </a:r>
                      <a:r>
                        <a:rPr lang="en-GB" altLang="zh-CN" sz="12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other issues for simulation assumption pending on available time;  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GB" altLang="zh-CN" sz="1200" strike="sngStrike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[312]: Topic</a:t>
                      </a:r>
                      <a:r>
                        <a:rPr lang="en-GB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#1</a:t>
                      </a:r>
                      <a:r>
                        <a:rPr lang="en-US" altLang="zh-CN" sz="12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,Topic #3, Topic #4 (pending on available time)</a:t>
                      </a:r>
                      <a:endParaRPr lang="en-US" altLang="zh-CN" sz="1200" strike="sngStrike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50109766"/>
                  </a:ext>
                </a:extLst>
              </a:tr>
              <a:tr h="367669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26th / </a:t>
                      </a:r>
                      <a:r>
                        <a:rPr lang="en-US" sz="1200" kern="1200" dirty="0" smtClean="0">
                          <a:effectLst/>
                        </a:rPr>
                        <a:t>Wednesday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effectLst/>
                        </a:rPr>
                        <a:t>[</a:t>
                      </a:r>
                      <a:r>
                        <a:rPr lang="en-US" sz="1200" kern="1200" dirty="0">
                          <a:effectLst/>
                        </a:rPr>
                        <a:t>309] NR repeater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general :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2 (Class/Type); Topic 3 (TDD requirements)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28046490"/>
                  </a:ext>
                </a:extLst>
              </a:tr>
              <a:tr h="19592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effectLst/>
                        </a:rPr>
                        <a:t>[336] </a:t>
                      </a:r>
                      <a:r>
                        <a:rPr lang="en-US" altLang="zh-CN" sz="1200" kern="1200" dirty="0" err="1" smtClean="0">
                          <a:effectLst/>
                        </a:rPr>
                        <a:t>Fr2Testmethod</a:t>
                      </a:r>
                      <a:r>
                        <a:rPr lang="en-US" altLang="zh-CN" sz="1200" kern="1200" dirty="0" smtClean="0">
                          <a:effectLst/>
                        </a:rPr>
                        <a:t>: </a:t>
                      </a:r>
                      <a:r>
                        <a:rPr lang="en-US" altLang="zh-CN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2-3-1; topic #5; others if time allowed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221474"/>
                  </a:ext>
                </a:extLst>
              </a:tr>
              <a:tr h="29637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effectLst/>
                        </a:rPr>
                        <a:t>[334] </a:t>
                      </a:r>
                      <a:r>
                        <a:rPr lang="en-US" altLang="zh-CN" sz="1200" kern="1200" dirty="0" err="1" smtClean="0">
                          <a:effectLst/>
                        </a:rPr>
                        <a:t>MIMO</a:t>
                      </a:r>
                      <a:r>
                        <a:rPr lang="en-US" altLang="zh-CN" sz="1200" kern="1200" dirty="0" smtClean="0">
                          <a:effectLst/>
                        </a:rPr>
                        <a:t> </a:t>
                      </a:r>
                      <a:r>
                        <a:rPr lang="en-US" altLang="zh-CN" sz="1200" kern="1200" dirty="0" smtClean="0">
                          <a:effectLst/>
                        </a:rPr>
                        <a:t>OTA: issue 1-2-3, 1-2-4; 1-4-2, 1-3-2;</a:t>
                      </a:r>
                      <a:r>
                        <a:rPr lang="en-US" altLang="zh-CN" sz="1200" kern="1200" baseline="0" dirty="0" smtClean="0">
                          <a:effectLst/>
                        </a:rPr>
                        <a:t> 2-4-4,2-4-6,2-4-7 (pending on available time)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67341388"/>
                  </a:ext>
                </a:extLst>
              </a:tr>
              <a:tr h="84054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May 27th / </a:t>
                      </a:r>
                      <a:r>
                        <a:rPr lang="en-US" sz="1200" kern="1200" dirty="0" smtClean="0">
                          <a:effectLst/>
                        </a:rPr>
                        <a:t>Thursday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-15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maintenance,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-16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conformance and </a:t>
                      </a:r>
                      <a:r>
                        <a:rPr lang="en-US" sz="12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endParaRPr lang="en-US" sz="12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-----------------Following if time allowed,</a:t>
                      </a:r>
                      <a:r>
                        <a:rPr lang="en-US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each of them with maximum 30 minutes ---------------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[312] Topic #1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smtClean="0">
                          <a:solidFill>
                            <a:srgbClr val="FF0000"/>
                          </a:solidFill>
                          <a:effectLst/>
                        </a:rPr>
                        <a:t>[330] CRS-IC</a:t>
                      </a:r>
                      <a:endParaRPr lang="en-US" sz="1200" kern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[337] </a:t>
                      </a:r>
                      <a:r>
                        <a:rPr lang="en-US" sz="12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LS_reply_ITU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-R </a:t>
                      </a:r>
                      <a:endParaRPr lang="en-US" sz="1200" kern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</a:t>
                      </a:r>
                      <a:r>
                        <a:rPr lang="en-US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333] </a:t>
                      </a:r>
                      <a:r>
                        <a:rPr lang="en-US" altLang="zh-CN" sz="12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NR_ATP</a:t>
                      </a:r>
                      <a:r>
                        <a:rPr lang="en-US" altLang="zh-CN" sz="12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: </a:t>
                      </a:r>
                      <a:r>
                        <a:rPr lang="en-US" altLang="zh-CN" sz="1200" dirty="0" smtClean="0">
                          <a:solidFill>
                            <a:srgbClr val="FF0000"/>
                          </a:solidFill>
                          <a:effectLst/>
                        </a:rPr>
                        <a:t>Whether to consider OLLA algorithm for BS/</a:t>
                      </a:r>
                      <a:r>
                        <a:rPr lang="en-US" altLang="zh-CN" sz="1200" dirty="0" err="1" smtClean="0">
                          <a:solidFill>
                            <a:srgbClr val="FF0000"/>
                          </a:solidFill>
                          <a:effectLst/>
                        </a:rPr>
                        <a:t>TE</a:t>
                      </a:r>
                      <a:r>
                        <a:rPr lang="en-US" altLang="zh-CN" sz="12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en-US" altLang="zh-CN" sz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Note</a:t>
                      </a:r>
                      <a:r>
                        <a:rPr lang="zh-CN" alt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： </a:t>
                      </a:r>
                      <a:r>
                        <a:rPr lang="en-US" sz="12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Rel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-16 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effectLst/>
                        </a:rPr>
                        <a:t>prioritized </a:t>
                      </a:r>
                      <a:endParaRPr lang="en-US" sz="12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71359699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09601" y="266326"/>
            <a:ext cx="9112251" cy="1143000"/>
          </a:xfrm>
        </p:spPr>
        <p:txBody>
          <a:bodyPr/>
          <a:lstStyle/>
          <a:p>
            <a:r>
              <a:rPr lang="en-US" altLang="zh-CN" b="1" dirty="0" err="1"/>
              <a:t>RAN4#99-e</a:t>
            </a:r>
            <a:r>
              <a:rPr lang="en-US" altLang="zh-CN" b="1" dirty="0"/>
              <a:t> </a:t>
            </a:r>
            <a:r>
              <a:rPr lang="en-US" altLang="zh-CN" b="1" dirty="0" err="1"/>
              <a:t>BSRF_Demod_Test</a:t>
            </a:r>
            <a:r>
              <a:rPr lang="en-US" altLang="zh-CN" b="1" dirty="0"/>
              <a:t> session </a:t>
            </a:r>
            <a:r>
              <a:rPr lang="en-US" altLang="zh-CN" b="1" dirty="0" err="1"/>
              <a:t>GTW</a:t>
            </a:r>
            <a:r>
              <a:rPr lang="en-US" altLang="zh-CN" b="1" dirty="0"/>
              <a:t> schedule –Week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2865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3d77754-4ccc-4c57-9291-cab09e81894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334205</TotalTime>
  <Words>494</Words>
  <Application>Microsoft Office PowerPoint</Application>
  <PresentationFormat>宽屏</PresentationFormat>
  <Paragraphs>53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BSRF_Demod_Test session GTW schedule –Week 1 </vt:lpstr>
      <vt:lpstr>RAN4#99-e BSRF_Demod_Test session GTW schedule –Week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585</cp:revision>
  <cp:lastPrinted>2016-09-15T08:31:35Z</cp:lastPrinted>
  <dcterms:created xsi:type="dcterms:W3CDTF">2009-11-27T05:15:11Z</dcterms:created>
  <dcterms:modified xsi:type="dcterms:W3CDTF">2021-05-25T17:36:35Z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