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934" r:id="rId5"/>
    <p:sldId id="928" r:id="rId6"/>
    <p:sldId id="970" r:id="rId7"/>
    <p:sldId id="972" r:id="rId8"/>
    <p:sldId id="973" r:id="rId9"/>
    <p:sldId id="974" r:id="rId10"/>
    <p:sldId id="975" r:id="rId11"/>
    <p:sldId id="976" r:id="rId12"/>
    <p:sldId id="977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FF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2" d="100"/>
          <a:sy n="112" d="100"/>
        </p:scale>
        <p:origin x="21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RAN_WG4@LIST.ETSI.OR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support.goto.com/webinar/help/how-do-i-contact-gotowebinar-customer-support-g2w09015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+mj-ea"/>
              </a:rPr>
              <a:t>RAN4#99-e </a:t>
            </a:r>
            <a:r>
              <a:rPr lang="en-US" b="1" dirty="0">
                <a:latin typeface="+mj-ea"/>
              </a:rPr>
              <a:t>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 smtClean="0"/>
              <a:t>Xizeng</a:t>
            </a:r>
            <a:r>
              <a:rPr lang="en-US" dirty="0" smtClean="0">
                <a:latin typeface="+mj-ea"/>
                <a:ea typeface="+mj-ea"/>
              </a:rPr>
              <a:t> Dai</a:t>
            </a:r>
            <a:endParaRPr lang="en-US" dirty="0">
              <a:latin typeface="+mj-ea"/>
              <a:ea typeface="+mj-ea"/>
            </a:endParaRP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</a:t>
            </a:r>
            <a:r>
              <a:rPr lang="en-US" sz="1600" b="1" dirty="0" smtClean="0">
                <a:latin typeface="+mj-ea"/>
                <a:ea typeface="+mj-ea"/>
              </a:rPr>
              <a:t>99-e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May 19-27, </a:t>
            </a:r>
            <a:r>
              <a:rPr lang="en-US" sz="1600" b="1" dirty="0">
                <a:latin typeface="+mj-ea"/>
                <a:ea typeface="+mj-ea"/>
              </a:rPr>
              <a:t>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R4-21xxxxx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The </a:t>
            </a:r>
            <a:r>
              <a:rPr lang="en-US" sz="1600" dirty="0"/>
              <a:t>e</a:t>
            </a:r>
            <a:r>
              <a:rPr lang="en-US" sz="1600" dirty="0" smtClean="0"/>
              <a:t>-meeting </a:t>
            </a:r>
            <a:r>
              <a:rPr lang="en-US" sz="1600" dirty="0"/>
              <a:t>will take place during </a:t>
            </a:r>
            <a:r>
              <a:rPr lang="en-US" sz="1600" dirty="0" smtClean="0">
                <a:solidFill>
                  <a:srgbClr val="FF0000"/>
                </a:solidFill>
              </a:rPr>
              <a:t>May 19~27, 2021</a:t>
            </a:r>
            <a:r>
              <a:rPr lang="en-US" sz="1600" dirty="0" smtClean="0"/>
              <a:t>.</a:t>
            </a:r>
            <a:endParaRPr lang="en-US" sz="16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Email discussions </a:t>
            </a:r>
            <a:r>
              <a:rPr lang="en-US" sz="1400" dirty="0" smtClean="0"/>
              <a:t>consisting </a:t>
            </a:r>
            <a:r>
              <a:rPr lang="en-US" sz="1400" dirty="0"/>
              <a:t>of a number of email threads moderated by designated moderators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RAN4 email reflector </a:t>
            </a:r>
            <a:r>
              <a:rPr lang="en-US" altLang="zh-CN" sz="1400" dirty="0">
                <a:hlinkClick r:id="rId2"/>
              </a:rPr>
              <a:t>3GPP_TSG_RAN_WG4@LIST.ETSI.ORG </a:t>
            </a:r>
            <a:r>
              <a:rPr lang="en-US" sz="1400" dirty="0" smtClean="0"/>
              <a:t>will </a:t>
            </a:r>
            <a:r>
              <a:rPr lang="en-US" sz="1400" dirty="0"/>
              <a:t>be the main means.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err="1"/>
              <a:t>GoToWebinar</a:t>
            </a:r>
            <a:r>
              <a:rPr lang="en-US" sz="1400" dirty="0"/>
              <a:t> (GTW) conference calls will be used and are considered online sessions</a:t>
            </a:r>
            <a:r>
              <a:rPr lang="en-US" sz="1400" dirty="0" smtClean="0"/>
              <a:t>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During GTW conference calls, TOHRU (Trace Online Hand Raising Utility) will be used.</a:t>
            </a:r>
            <a:endParaRPr 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</a:t>
            </a:r>
            <a:r>
              <a:rPr lang="en-US" altLang="zh-CN" sz="1600" dirty="0" err="1"/>
              <a:t>tdoc</a:t>
            </a:r>
            <a:r>
              <a:rPr lang="en-US" altLang="zh-CN" sz="1600" dirty="0"/>
              <a:t> submission deadline is </a:t>
            </a:r>
            <a:r>
              <a:rPr lang="en-US" altLang="zh-CN" sz="1600" dirty="0" smtClean="0">
                <a:solidFill>
                  <a:srgbClr val="FF0000"/>
                </a:solidFill>
              </a:rPr>
              <a:t>May </a:t>
            </a:r>
            <a:r>
              <a:rPr lang="en-US" altLang="zh-CN" sz="1600" dirty="0">
                <a:solidFill>
                  <a:srgbClr val="FF0000"/>
                </a:solidFill>
              </a:rPr>
              <a:t>11 (Tuesday</a:t>
            </a:r>
            <a:r>
              <a:rPr lang="en-US" altLang="zh-CN" sz="1600" dirty="0" smtClean="0">
                <a:solidFill>
                  <a:srgbClr val="FF0000"/>
                </a:solidFill>
              </a:rPr>
              <a:t>) 2021, </a:t>
            </a:r>
            <a:r>
              <a:rPr lang="en-US" altLang="zh-CN" sz="1600" dirty="0">
                <a:solidFill>
                  <a:srgbClr val="FF0000"/>
                </a:solidFill>
              </a:rPr>
              <a:t>23:59 UTC</a:t>
            </a:r>
            <a:r>
              <a:rPr lang="en-US" altLang="zh-CN" sz="1600" dirty="0" smtClean="0"/>
              <a:t>.</a:t>
            </a:r>
            <a:endParaRPr lang="en-US" altLang="zh-CN" sz="16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Please refer to RAN4 Meeting Efficiency Improvements (R4-2105235) for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and </a:t>
            </a:r>
            <a:r>
              <a:rPr lang="en-US" altLang="zh-CN" sz="1400" dirty="0" smtClean="0"/>
              <a:t>handling.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CRs/Big CRs/Revised WIDs are </a:t>
            </a:r>
            <a:r>
              <a:rPr lang="en-US" altLang="zh-CN" sz="1400" dirty="0" smtClean="0"/>
              <a:t>allowed this meeting. Please </a:t>
            </a:r>
            <a:r>
              <a:rPr lang="en-US" altLang="zh-CN" sz="1400" dirty="0"/>
              <a:t>follow additional restrictions </a:t>
            </a:r>
            <a:r>
              <a:rPr lang="en-US" altLang="zh-CN" sz="1400" dirty="0" smtClean="0"/>
              <a:t>in frozen agenda.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The registration deadline is </a:t>
            </a:r>
            <a:r>
              <a:rPr lang="en-US" altLang="zh-CN" sz="1600" dirty="0" smtClean="0">
                <a:solidFill>
                  <a:srgbClr val="FF0000"/>
                </a:solidFill>
              </a:rPr>
              <a:t>May </a:t>
            </a:r>
            <a:r>
              <a:rPr lang="en-US" altLang="zh-CN" sz="1600" dirty="0">
                <a:solidFill>
                  <a:srgbClr val="FF0000"/>
                </a:solidFill>
              </a:rPr>
              <a:t>18 (Tuesday</a:t>
            </a:r>
            <a:r>
              <a:rPr lang="en-US" altLang="zh-CN" sz="1600" dirty="0" smtClean="0">
                <a:solidFill>
                  <a:srgbClr val="FF0000"/>
                </a:solidFill>
              </a:rPr>
              <a:t>) 2021, </a:t>
            </a:r>
            <a:r>
              <a:rPr lang="en-US" altLang="zh-CN" sz="1600" dirty="0">
                <a:solidFill>
                  <a:srgbClr val="FF0000"/>
                </a:solidFill>
              </a:rPr>
              <a:t>23:59 </a:t>
            </a:r>
            <a:r>
              <a:rPr lang="en-US" altLang="zh-CN" sz="1600" dirty="0" smtClean="0">
                <a:solidFill>
                  <a:srgbClr val="FF0000"/>
                </a:solidFill>
              </a:rPr>
              <a:t>UTC</a:t>
            </a:r>
            <a:r>
              <a:rPr lang="en-US" altLang="zh-CN" sz="16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Please register </a:t>
            </a:r>
            <a:r>
              <a:rPr lang="en-US" altLang="zh-CN" sz="1400" dirty="0" smtClean="0"/>
              <a:t>timely </a:t>
            </a:r>
            <a:r>
              <a:rPr lang="en-US" altLang="zh-CN" sz="1400" dirty="0"/>
              <a:t>to be eligible to take part in the GTW conference calls.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This </a:t>
            </a:r>
            <a:r>
              <a:rPr lang="en-US" sz="1600" dirty="0"/>
              <a:t>e</a:t>
            </a:r>
            <a:r>
              <a:rPr lang="en-US" sz="1600" dirty="0" smtClean="0"/>
              <a:t>-meeting </a:t>
            </a:r>
            <a:r>
              <a:rPr lang="en-US" sz="1600" dirty="0"/>
              <a:t>shall have full decision power. </a:t>
            </a:r>
            <a:endParaRPr lang="en-US" sz="16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Note </a:t>
            </a:r>
            <a:r>
              <a:rPr lang="en-US" sz="1400" dirty="0"/>
              <a:t>that </a:t>
            </a:r>
            <a:r>
              <a:rPr lang="en-US" sz="1400" dirty="0" smtClean="0"/>
              <a:t>"Annex </a:t>
            </a:r>
            <a:r>
              <a:rPr lang="en-US" sz="1400" dirty="0"/>
              <a:t>I: Special procedures for exceptional situations restricting </a:t>
            </a:r>
            <a:r>
              <a:rPr lang="en-US" sz="1400" dirty="0" smtClean="0"/>
              <a:t>travel</a:t>
            </a:r>
            <a:r>
              <a:rPr lang="en-US" altLang="zh-CN" sz="1400" dirty="0" smtClean="0"/>
              <a:t>" </a:t>
            </a:r>
            <a:r>
              <a:rPr lang="en-US" sz="1400" dirty="0" smtClean="0"/>
              <a:t>of </a:t>
            </a:r>
            <a:r>
              <a:rPr lang="en-US" sz="1400" dirty="0"/>
              <a:t>the 3GPP Working Procedures has been activated to enable the use of the formal Working Agreement mechanism</a:t>
            </a:r>
            <a:r>
              <a:rPr lang="en-US" sz="1400" dirty="0" smtClean="0"/>
              <a:t>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Before e-meeting, meeting arrangement will be shared in RAN4 email reflector, including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Assignment </a:t>
            </a:r>
            <a:r>
              <a:rPr lang="en-US" sz="1400" dirty="0"/>
              <a:t>of moderators for email </a:t>
            </a:r>
            <a:r>
              <a:rPr lang="en-US" sz="1400" dirty="0" smtClean="0"/>
              <a:t>threads.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</a:t>
            </a:r>
            <a:r>
              <a:rPr lang="en-US" sz="1400" dirty="0" smtClean="0"/>
              <a:t>mail discussion procedure/timelines.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Initial GTW </a:t>
            </a:r>
            <a:r>
              <a:rPr lang="en-US" sz="1400" dirty="0"/>
              <a:t>conference </a:t>
            </a:r>
            <a:r>
              <a:rPr lang="en-US" sz="1400" dirty="0" smtClean="0"/>
              <a:t>calls schedule.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Moderator may be requested to recommend 1~2 critical issue(s) for </a:t>
            </a:r>
            <a:r>
              <a:rPr lang="en-US" altLang="zh-CN" sz="1400" dirty="0" smtClean="0"/>
              <a:t>the GTW conference call </a:t>
            </a:r>
            <a:r>
              <a:rPr lang="en-US" altLang="zh-CN" sz="1400" dirty="0"/>
              <a:t>for an email thread.</a:t>
            </a:r>
            <a:endParaRPr 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In e-meeting, chairs </a:t>
            </a:r>
            <a:r>
              <a:rPr lang="en-US" sz="1600" dirty="0"/>
              <a:t>announcement on meeting management will be shared on a dedicated </a:t>
            </a:r>
            <a:r>
              <a:rPr lang="en-US" sz="1600" dirty="0" smtClean="0"/>
              <a:t>email thread</a:t>
            </a:r>
            <a:r>
              <a:rPr lang="en-US" sz="16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Including </a:t>
            </a:r>
            <a:r>
              <a:rPr lang="en-US" sz="1400" dirty="0" err="1"/>
              <a:t>tdoc</a:t>
            </a:r>
            <a:r>
              <a:rPr lang="en-US" sz="1400" dirty="0"/>
              <a:t> request and assignment, meeting report update, </a:t>
            </a:r>
            <a:r>
              <a:rPr lang="en-US" sz="1400" dirty="0" smtClean="0"/>
              <a:t>update of GTW </a:t>
            </a:r>
            <a:r>
              <a:rPr lang="en-US" sz="1400" dirty="0"/>
              <a:t>schedule and agenda.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Email thread [100] for Main session, [200] for RRM session, [300] for BS/Testing/Demodulation session.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600" dirty="0" smtClean="0">
                <a:cs typeface="+mn-cs"/>
              </a:rPr>
              <a:t>It is recommended for moderator and delegates to use </a:t>
            </a:r>
            <a:r>
              <a:rPr lang="en-US" altLang="zh-CN" sz="1600" dirty="0">
                <a:cs typeface="+mn-cs"/>
              </a:rPr>
              <a:t>e</a:t>
            </a:r>
            <a:r>
              <a:rPr lang="en-US" sz="1600" dirty="0" smtClean="0">
                <a:cs typeface="+mn-cs"/>
              </a:rPr>
              <a:t>mail summary to collect </a:t>
            </a:r>
            <a:r>
              <a:rPr lang="en-US" sz="1600" dirty="0">
                <a:cs typeface="+mn-cs"/>
              </a:rPr>
              <a:t>comments/responses and recommend the </a:t>
            </a:r>
            <a:r>
              <a:rPr lang="en-US" sz="1600" dirty="0" smtClean="0">
                <a:cs typeface="+mn-cs"/>
              </a:rPr>
              <a:t>tentative agreements for a email thread</a:t>
            </a:r>
            <a:r>
              <a:rPr lang="en-US" sz="1600" dirty="0">
                <a:cs typeface="+mn-cs"/>
              </a:rPr>
              <a:t> </a:t>
            </a:r>
            <a:r>
              <a:rPr lang="en-US" sz="1600" dirty="0" smtClean="0">
                <a:cs typeface="+mn-cs"/>
              </a:rPr>
              <a:t>during the meeting.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600" dirty="0"/>
              <a:t>In </a:t>
            </a:r>
            <a:r>
              <a:rPr lang="en-US" altLang="zh-CN" sz="1600" dirty="0" smtClean="0"/>
              <a:t>GTW conference calls, </a:t>
            </a:r>
            <a:r>
              <a:rPr lang="en-US" altLang="zh-CN" sz="1600" dirty="0"/>
              <a:t>session chairs will mainly treat </a:t>
            </a:r>
            <a:r>
              <a:rPr lang="en-US" altLang="zh-CN" sz="1600" dirty="0" smtClean="0"/>
              <a:t>critical issues, and WF/LS.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U</a:t>
            </a:r>
            <a:r>
              <a:rPr lang="en-US" sz="1400" dirty="0" smtClean="0"/>
              <a:t>pdate of </a:t>
            </a:r>
            <a:r>
              <a:rPr lang="en-US" sz="1400" dirty="0"/>
              <a:t>schedule will be formally announced about 16 hours before GTW pending session chairs arrangement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Moderator is expected to upload </a:t>
            </a:r>
            <a:r>
              <a:rPr lang="en-US" sz="1400" dirty="0" smtClean="0"/>
              <a:t>email summary (or document) </a:t>
            </a:r>
            <a:r>
              <a:rPr lang="en-US" sz="1400" dirty="0"/>
              <a:t>for critical issues in a dedicated folder before GTW 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dirty="0" smtClean="0">
                <a:cs typeface="+mn-cs"/>
              </a:rPr>
              <a:t>After e-meeting, only Big CRs/updated </a:t>
            </a:r>
            <a:r>
              <a:rPr lang="en-US" sz="1600" dirty="0">
                <a:cs typeface="+mn-cs"/>
              </a:rPr>
              <a:t>TRs/draft TSs will be email approved </a:t>
            </a:r>
            <a:r>
              <a:rPr lang="en-US" sz="1600" dirty="0" smtClean="0">
                <a:cs typeface="+mn-cs"/>
              </a:rPr>
              <a:t>post-meeting.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 technique discussions are expected during post-meeting </a:t>
            </a:r>
            <a:r>
              <a:rPr lang="en-US" sz="1400" dirty="0" smtClean="0"/>
              <a:t>approval.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 smtClean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procedures/timelines</a:t>
            </a:r>
            <a:endParaRPr lang="ru-RU" dirty="0"/>
          </a:p>
        </p:txBody>
      </p:sp>
      <p:sp>
        <p:nvSpPr>
          <p:cNvPr id="7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18107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665829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613551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561273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4508995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5456717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404439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352161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8299883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247605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0195327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143045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18721" y="20076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630829" y="1997632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586535" y="200475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533696" y="20118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9405" y="199335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436564" y="200046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3720" y="199904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330875" y="200616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278036" y="200473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225195" y="201185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72356" y="2001882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19515" y="200900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8126" y="199902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210735" y="2020751"/>
            <a:ext cx="11838845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227827" y="5681192"/>
            <a:ext cx="11838845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227826" y="3816995"/>
            <a:ext cx="11838845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>
            <a:off x="227826" y="4721425"/>
            <a:ext cx="11838845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>
            <a:off x="217853" y="2916836"/>
            <a:ext cx="11838845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26395" y="1338914"/>
            <a:ext cx="3734878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4508995" y="1338914"/>
            <a:ext cx="2795444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GB" sz="1000" kern="0" baseline="30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</a:t>
            </a: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(May 19~21)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8299883" y="1338914"/>
            <a:ext cx="3743162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GB" sz="1000" kern="0" baseline="3000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</a:t>
            </a: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(May 24~27)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352161" y="1338914"/>
            <a:ext cx="900000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Quiet Period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-41444" y="1764091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00:00 UTC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-41444" y="2711252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08:00 UTC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-41444" y="3572956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12:00 UTC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-41444" y="4460295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16:00 UTC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-41444" y="5433090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24:00 UTC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471789" y="2139637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414375" y="2139637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315955" y="3838681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254574" y="3845801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193190" y="3844374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128419" y="3842821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514502" y="2916835"/>
            <a:ext cx="882000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563804" y="4859662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Comments on initial summary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3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416395" y="2938561"/>
            <a:ext cx="882000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en-US" sz="900" b="1" kern="0" baseline="30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round comments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416476" y="4859662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en-US" sz="900" b="1" kern="0" baseline="30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round formal summary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354503" y="2136280"/>
            <a:ext cx="882000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Quiet period 3:00 Sat-23:00 Sun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306342" y="2931577"/>
            <a:ext cx="882000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Chair update </a:t>
            </a:r>
            <a:r>
              <a:rPr lang="en-US" sz="900" b="1" kern="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report&amp;Tdoc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number 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312049" y="4859662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Draft WFs/LS &amp; revised CRs/TPs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207577" y="2145841"/>
            <a:ext cx="882000" cy="56541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Final version 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WFs/LS/CRs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134597" y="2934402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en-US" sz="900" b="1" kern="0" baseline="30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round summary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204327" y="4859662"/>
            <a:ext cx="882000" cy="587309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en-US" sz="900" b="1" kern="0" baseline="3000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nd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round comments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4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135407" y="4751123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Meeting closes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613239" y="4863116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Initial summary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661806" y="2126624"/>
            <a:ext cx="882000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370161" y="5863700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03173" y="5863700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022809" y="5863700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session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3" name="TextBox 1">
            <a:extLst>
              <a:ext uri="{FF2B5EF4-FFF2-40B4-BE49-F238E27FC236}">
                <a16:creationId xmlns="" xmlns:a16="http://schemas.microsoft.com/office/drawing/2014/main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Comments and </a:t>
            </a:r>
            <a:r>
              <a:rPr lang="en-US" sz="10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the deadlines will not be considered</a:t>
            </a:r>
            <a:endParaRPr kumimoji="0" lang="en-US" sz="1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WIs Email discussion procedures/timelines are not included. </a:t>
            </a:r>
            <a:endParaRPr lang="en-US" sz="1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306097" y="2139637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Moderator kicks off 2</a:t>
            </a:r>
            <a:r>
              <a:rPr lang="en-US" sz="900" b="1" kern="0" baseline="30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nd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no later than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396502" y="4227281"/>
            <a:ext cx="914400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98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Draft CRs/TPs for b</a:t>
            </a:r>
            <a:r>
              <a:rPr lang="en-US" altLang="zh-CN" sz="1400" dirty="0" smtClean="0"/>
              <a:t>asket </a:t>
            </a:r>
            <a:r>
              <a:rPr lang="en-US" altLang="zh-CN" sz="1400" dirty="0"/>
              <a:t>WIs (AI 11.1–11.5 for </a:t>
            </a:r>
            <a:r>
              <a:rPr lang="en-US" altLang="zh-CN" sz="1400" dirty="0" smtClean="0"/>
              <a:t>LTE, AI </a:t>
            </a:r>
            <a:r>
              <a:rPr lang="en-US" altLang="zh-CN" sz="1400" dirty="0"/>
              <a:t>8.9–8.25 for NR)</a:t>
            </a:r>
            <a:r>
              <a:rPr lang="en-US" sz="1400" dirty="0" smtClean="0"/>
              <a:t> </a:t>
            </a:r>
            <a:r>
              <a:rPr lang="en-US" sz="1400" dirty="0"/>
              <a:t>will </a:t>
            </a:r>
            <a:r>
              <a:rPr lang="en-US" sz="1400" dirty="0" smtClean="0"/>
              <a:t>be handled following procedures/timelines below.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 smtClean="0"/>
              <a:t>WIs.</a:t>
            </a:r>
            <a:endParaRPr lang="en-US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Procedures and timelines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May 13 (Thursday)</a:t>
            </a:r>
            <a:r>
              <a:rPr lang="en-US" sz="1200" dirty="0" smtClean="0"/>
              <a:t>: </a:t>
            </a:r>
            <a:r>
              <a:rPr lang="en-US" sz="1200" dirty="0"/>
              <a:t>B</a:t>
            </a:r>
            <a:r>
              <a:rPr lang="en-US" altLang="zh-CN" sz="1200" dirty="0" smtClean="0"/>
              <a:t>asket WI moderator will provide a list of contributions for flagging.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May 18 (</a:t>
            </a:r>
            <a:r>
              <a:rPr lang="en-US" altLang="zh-CN" sz="1200" dirty="0" smtClean="0">
                <a:solidFill>
                  <a:srgbClr val="FF0000"/>
                </a:solidFill>
              </a:rPr>
              <a:t>Tuesday), 17:00 UTC</a:t>
            </a:r>
            <a:r>
              <a:rPr lang="en-US" altLang="zh-CN" sz="1200" dirty="0" smtClean="0"/>
              <a:t>: Flag deadline. Companies </a:t>
            </a:r>
            <a:r>
              <a:rPr lang="en-US" altLang="zh-CN" sz="1200" dirty="0"/>
              <a:t>can </a:t>
            </a:r>
            <a:r>
              <a:rPr lang="en-US" altLang="zh-CN" sz="1200" dirty="0" smtClean="0"/>
              <a:t>use </a:t>
            </a:r>
            <a:r>
              <a:rPr lang="en-US" altLang="zh-CN" sz="1200" dirty="0"/>
              <a:t>the basket email thread title and </a:t>
            </a:r>
            <a:r>
              <a:rPr lang="en-US" altLang="zh-CN" sz="1200" dirty="0" smtClean="0"/>
              <a:t>specific </a:t>
            </a:r>
            <a:r>
              <a:rPr lang="en-US" altLang="zh-CN" sz="1200" dirty="0"/>
              <a:t>reason(s) </a:t>
            </a:r>
            <a:r>
              <a:rPr lang="en-US" altLang="zh-CN" sz="1200" dirty="0" smtClean="0"/>
              <a:t>for </a:t>
            </a:r>
            <a:r>
              <a:rPr lang="en-US" altLang="zh-CN" sz="1200" dirty="0"/>
              <a:t>flag in the email, e.g., </a:t>
            </a:r>
            <a:endParaRPr lang="en-US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	</a:t>
            </a:r>
          </a:p>
          <a:p>
            <a:pPr marL="0" indent="0">
              <a:buNone/>
            </a:pPr>
            <a:endParaRPr lang="en-US" altLang="zh-CN" sz="1200" dirty="0"/>
          </a:p>
          <a:p>
            <a:pPr marL="0" indent="0">
              <a:buNone/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May 20 (Thursday)</a:t>
            </a:r>
            <a:r>
              <a:rPr lang="en-US" sz="1200" dirty="0" smtClean="0"/>
              <a:t>: Basket WI moderator will provide the updated list of contributions in which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Those that </a:t>
            </a:r>
            <a:r>
              <a:rPr lang="en-US" altLang="zh-CN" sz="1200" dirty="0" smtClean="0"/>
              <a:t>were not flagged will be considered as "agreeable”.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Those that were flagged will be revised. The authors are encouraged to share the revisions as soon as possible for further comments.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May 24 (Monday), 17:00 UTC</a:t>
            </a:r>
            <a:r>
              <a:rPr lang="en-US" sz="1200" dirty="0" smtClean="0"/>
              <a:t>: all the revised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 need be available and final comments will be received.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May 25 (Tuesday), 17:00 UTC</a:t>
            </a:r>
            <a:r>
              <a:rPr lang="en-US" sz="1200" dirty="0" smtClean="0"/>
              <a:t>: basket WI moderators will provide a summary of status of those flagged and revised </a:t>
            </a:r>
            <a:r>
              <a:rPr lang="en-US" sz="1200" dirty="0" err="1" smtClean="0"/>
              <a:t>tdocs</a:t>
            </a:r>
            <a:r>
              <a:rPr lang="en-US" sz="1200" dirty="0" smtClean="0"/>
              <a:t>, including</a:t>
            </a:r>
            <a:endParaRPr lang="en-US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reason for </a:t>
            </a:r>
            <a:r>
              <a:rPr lang="en-US" altLang="zh-CN" sz="1200" dirty="0" smtClean="0"/>
              <a:t>flagging.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</a:t>
            </a:r>
            <a:r>
              <a:rPr lang="en-US" altLang="zh-CN" sz="1200" dirty="0" smtClean="0"/>
              <a:t>available.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May 27 (Thursday), 17:00 UTC</a:t>
            </a:r>
            <a:r>
              <a:rPr lang="en-US" altLang="zh-CN" sz="1200" dirty="0" smtClean="0"/>
              <a:t>: Based </a:t>
            </a:r>
            <a:r>
              <a:rPr lang="en-US" altLang="zh-CN" sz="1200" dirty="0"/>
              <a:t>on the summary, session chair will announce </a:t>
            </a:r>
            <a:r>
              <a:rPr lang="en-US" altLang="zh-CN" sz="1200" dirty="0" smtClean="0"/>
              <a:t>decisions.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June 1 (Tuesday), 17:00 UTC</a:t>
            </a:r>
            <a:r>
              <a:rPr lang="en-US" altLang="zh-CN" sz="1200" dirty="0" smtClean="0"/>
              <a:t>: Updated TRs/draft TSs need be available for email approval.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technique discussions are expected during post-meeting </a:t>
            </a:r>
            <a:r>
              <a:rPr lang="en-US" altLang="zh-CN" sz="1200" dirty="0" smtClean="0"/>
              <a:t>approval.</a:t>
            </a:r>
            <a:endParaRPr lang="en-US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</a:t>
            </a:r>
            <a:r>
              <a:rPr lang="en-US" b="1" dirty="0" smtClean="0"/>
              <a:t>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59463"/>
              </p:ext>
            </p:extLst>
          </p:nvPr>
        </p:nvGraphicFramePr>
        <p:xfrm>
          <a:off x="1955089" y="2864660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/>
                <a:gridCol w="2453276"/>
                <a:gridCol w="2453276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Delegates are strongly encouraged to provide comments asap. Silence within a reasonable timeframe means no objection.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It is strongly encouraged that each company/delegate consolidate their comments/views and send them out in one email for each email thread.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Each email thread needs to use a clear and consistent thread title for easy tracking (the thread title will be announced)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E.g., if not done appropriately, after a while an email thread may become something like: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RE: </a:t>
            </a:r>
            <a:r>
              <a:rPr lang="en-US" altLang="zh-CN" sz="1400" dirty="0" err="1"/>
              <a:t>xxxx</a:t>
            </a:r>
            <a:endParaRPr lang="en-US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RE: RE: </a:t>
            </a:r>
            <a:r>
              <a:rPr lang="en-US" altLang="zh-CN" sz="1400" dirty="0" err="1"/>
              <a:t>xxxx</a:t>
            </a:r>
            <a:endParaRPr lang="en-US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/>
              <a:t>回复</a:t>
            </a:r>
            <a:r>
              <a:rPr lang="en-US" altLang="zh-CN" sz="1400" dirty="0"/>
              <a:t>:RE: </a:t>
            </a:r>
            <a:r>
              <a:rPr lang="en-US" altLang="zh-CN" sz="1400" dirty="0" err="1"/>
              <a:t>xxxx</a:t>
            </a:r>
            <a:endParaRPr lang="en-US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[External] RE: </a:t>
            </a:r>
            <a:r>
              <a:rPr lang="en-US" altLang="zh-CN" sz="1400" dirty="0" err="1" smtClean="0"/>
              <a:t>xxxx</a:t>
            </a:r>
            <a:r>
              <a:rPr lang="en-US" altLang="zh-CN" sz="1400" dirty="0" smtClean="0"/>
              <a:t> … etc</a:t>
            </a:r>
            <a:r>
              <a:rPr lang="en-US" altLang="zh-CN" sz="1400" dirty="0"/>
              <a:t>.</a:t>
            </a:r>
          </a:p>
          <a:p>
            <a:pPr marL="1371532" lvl="3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/>
              <a:t>which makes it very hard to track. </a:t>
            </a:r>
            <a:r>
              <a:rPr lang="en-US" altLang="zh-CN" sz="14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400" dirty="0" err="1">
                <a:solidFill>
                  <a:srgbClr val="FF0000"/>
                </a:solidFill>
              </a:rPr>
              <a:t>xxxx</a:t>
            </a:r>
            <a:r>
              <a:rPr lang="en-US" altLang="zh-CN" sz="1400" dirty="0" smtClean="0"/>
              <a:t>!</a:t>
            </a:r>
            <a:endParaRPr lang="en-US" sz="14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Some </a:t>
            </a:r>
            <a:r>
              <a:rPr lang="en-US" sz="1400" dirty="0" smtClean="0"/>
              <a:t>instruction how to </a:t>
            </a:r>
            <a:r>
              <a:rPr lang="en-US" sz="1400" dirty="0" err="1" smtClean="0"/>
              <a:t>get“RE:”in</a:t>
            </a:r>
            <a:r>
              <a:rPr lang="en-US" sz="1400" dirty="0" smtClean="0"/>
              <a:t> word: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u="sng" dirty="0" smtClean="0">
                <a:hlinkClick r:id="rId2"/>
              </a:rPr>
              <a:t>https</a:t>
            </a:r>
            <a:r>
              <a:rPr lang="en-US" altLang="zh-CN" sz="1400" u="sng" dirty="0">
                <a:hlinkClick r:id="rId2"/>
              </a:rPr>
              <a:t>://www.extendoffice.com/documents/outlook/4495-outlook-reply-subject-prefix.html</a:t>
            </a:r>
            <a:r>
              <a:rPr lang="en-US" altLang="zh-CN" sz="1400" dirty="0"/>
              <a:t> 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It is encouraged NOT to send the email just to indicate the comment is uploaded. But the moderator </a:t>
            </a:r>
            <a:r>
              <a:rPr lang="en-US" altLang="zh-CN" sz="1400" dirty="0" smtClean="0"/>
              <a:t>needs indicate </a:t>
            </a:r>
            <a:r>
              <a:rPr lang="en-US" altLang="zh-CN" sz="1400" dirty="0"/>
              <a:t>the </a:t>
            </a:r>
            <a:r>
              <a:rPr lang="en-US" altLang="zh-CN" sz="1400" dirty="0" smtClean="0"/>
              <a:t>upload of </a:t>
            </a:r>
            <a:r>
              <a:rPr lang="en-US" altLang="zh-CN" sz="1400" dirty="0"/>
              <a:t>summary by </a:t>
            </a:r>
            <a:r>
              <a:rPr lang="en-US" altLang="zh-CN" sz="1400" dirty="0" smtClean="0"/>
              <a:t>the deadline</a:t>
            </a:r>
            <a:r>
              <a:rPr lang="en-US" altLang="zh-CN" sz="1400" dirty="0"/>
              <a:t>, and authors of WF/LS/CRs in 2nd round </a:t>
            </a:r>
            <a:r>
              <a:rPr lang="en-US" altLang="zh-CN" sz="1400" dirty="0" smtClean="0"/>
              <a:t>needs </a:t>
            </a:r>
            <a:r>
              <a:rPr lang="en-US" altLang="zh-CN" sz="1400" dirty="0"/>
              <a:t>indicate the upload by </a:t>
            </a:r>
            <a:r>
              <a:rPr lang="en-US" altLang="zh-CN" sz="1400" dirty="0" smtClean="0"/>
              <a:t>the deadline</a:t>
            </a:r>
            <a:r>
              <a:rPr lang="en-US" altLang="zh-CN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Technique comments/responses for summary and WF/LS/CRs in RAN4 email reflector are allowed.</a:t>
            </a:r>
          </a:p>
          <a:p>
            <a:pPr marL="914354" lvl="2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Other guidelines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Please upload your drafts or formal </a:t>
            </a:r>
            <a:r>
              <a:rPr lang="en-US" sz="1400" dirty="0" err="1" smtClean="0"/>
              <a:t>tdocs</a:t>
            </a:r>
            <a:r>
              <a:rPr lang="en-US" sz="1400" dirty="0" smtClean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Note if delegates experience persistent problems or issues when uploading the drafts, they can email it to Carolyn.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Length of file names shall be </a:t>
            </a:r>
            <a:r>
              <a:rPr lang="en-US" sz="1400" dirty="0" smtClean="0"/>
              <a:t>reduced</a:t>
            </a:r>
            <a:r>
              <a:rPr lang="en-US" sz="1400" dirty="0"/>
              <a:t>, e.g</a:t>
            </a:r>
            <a:r>
              <a:rPr lang="en-US" sz="1400" dirty="0" smtClean="0"/>
              <a:t>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At the beginning of the first round, moderators share /ftp/</a:t>
            </a:r>
            <a:r>
              <a:rPr lang="en-US" sz="1400" dirty="0" err="1" smtClean="0"/>
              <a:t>tsg_ran</a:t>
            </a:r>
            <a:r>
              <a:rPr lang="en-US" sz="1400" dirty="0" smtClean="0"/>
              <a:t>/WG4_Radio/TSGR4_99_e/Inbox/Drafts/[99e][101]</a:t>
            </a:r>
            <a:r>
              <a:rPr lang="en-US" sz="1400" dirty="0" err="1" smtClean="0"/>
              <a:t>NR_New</a:t>
            </a:r>
            <a:r>
              <a:rPr lang="en-US" altLang="zh-CN" sz="1400" dirty="0" err="1" smtClean="0"/>
              <a:t>RAT_SysParameters</a:t>
            </a:r>
            <a:r>
              <a:rPr lang="en-US" altLang="zh-CN" sz="1400" dirty="0" smtClean="0"/>
              <a:t>\Summary_101_1st round_v01.docx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After update by company A: Summary_101_1st round_v02_companyA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After update by company B: Summary_101_1st round_v03_companyA_companyB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After update by company C: Summary_101_1st round_v04_company</a:t>
            </a:r>
            <a:r>
              <a:rPr lang="en-US" altLang="zh-CN" sz="1400" dirty="0" smtClean="0"/>
              <a:t>B</a:t>
            </a:r>
            <a:r>
              <a:rPr lang="en-US" sz="1400" dirty="0" smtClean="0"/>
              <a:t>_companyC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Other guidelines (cont.)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Notes on </a:t>
            </a:r>
            <a:r>
              <a:rPr lang="en-US" sz="1600" dirty="0" err="1" smtClean="0"/>
              <a:t>GoToWebinar</a:t>
            </a:r>
            <a:r>
              <a:rPr lang="en-US" sz="1600" dirty="0" smtClean="0"/>
              <a:t> </a:t>
            </a:r>
            <a:r>
              <a:rPr lang="en-US" altLang="zh-CN" sz="1600" dirty="0" smtClean="0"/>
              <a:t>(GTW) sessions</a:t>
            </a:r>
            <a:endParaRPr lang="en-US" sz="16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GTW session and TOHRU invites will be sent to delegates registered to the RAN4#99-e meeting only. No invitations for GTW sessions and TOHRU will be sent to RAN4 reflector.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Please make sure your name in GTW is shown as “company name-first name last name”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GTW phone dial-in numbers and TOHRU passcode will be provided in the invitations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GTW phone customer support number at URL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FF0000"/>
                </a:solidFill>
                <a:hlinkClick r:id="rId2"/>
              </a:rPr>
              <a:t>https://</a:t>
            </a:r>
            <a:r>
              <a:rPr lang="en-US" altLang="zh-CN" sz="1400" dirty="0" smtClean="0">
                <a:solidFill>
                  <a:srgbClr val="FF0000"/>
                </a:solidFill>
                <a:hlinkClick r:id="rId2"/>
              </a:rPr>
              <a:t>support.goto.com/webinar/help/how-do-i-contact-gotowebinar-customer-support-g2w090151</a:t>
            </a:r>
            <a:endParaRPr lang="en-US" altLang="zh-CN" sz="1000" dirty="0"/>
          </a:p>
          <a:p>
            <a:pPr marL="34288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>
                <a:cs typeface="+mn-cs"/>
              </a:rPr>
              <a:t>Role of moderators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Moderator is a neutral technical competent facilitator of discussion and is expected to provide summaries timely </a:t>
            </a:r>
            <a:r>
              <a:rPr lang="en-US" altLang="zh-CN" sz="1400" dirty="0"/>
              <a:t>and </a:t>
            </a:r>
            <a:r>
              <a:rPr lang="en-US" altLang="zh-CN" sz="1400" dirty="0" smtClean="0"/>
              <a:t>impartially.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Feedback on moderator performance is expected to be given privately to the Chair.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 smtClean="0"/>
              <a:t>Tdoc</a:t>
            </a:r>
            <a:r>
              <a:rPr lang="en-US" altLang="zh-CN" sz="1400" dirty="0" smtClean="0"/>
              <a:t> of a moderator summary is sourced as “Moderator (company name)”.</a:t>
            </a:r>
            <a:endParaRPr lang="en-US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Other guidelines (cont.)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 smtClean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purl.org/dc/elements/1.1/"/>
    <ds:schemaRef ds:uri="http://purl.org/dc/dcmitype/"/>
    <ds:schemaRef ds:uri="http://schemas.microsoft.com/office/2006/metadata/properties"/>
    <ds:schemaRef ds:uri="23d77754-4ccc-4c57-9291-cab09e81894a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a915fe38-2618-47b6-8303-829fb71466d5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331561</TotalTime>
  <Words>1110</Words>
  <Application>Microsoft Office PowerPoint</Application>
  <PresentationFormat>宽屏</PresentationFormat>
  <Paragraphs>162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宋体</vt:lpstr>
      <vt:lpstr>黑体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RAN4#99-e E-meeting Arrangements and Guidelines</vt:lpstr>
      <vt:lpstr>General Aspects </vt:lpstr>
      <vt:lpstr>General Aspects </vt:lpstr>
      <vt:lpstr>Email discussion procedures/timelines</vt:lpstr>
      <vt:lpstr>Basket WIs Email discussion procedures/timelines </vt:lpstr>
      <vt:lpstr>Other guidelines 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Xizeng Dai</cp:lastModifiedBy>
  <cp:revision>526</cp:revision>
  <cp:lastPrinted>2016-09-15T08:31:35Z</cp:lastPrinted>
  <dcterms:created xsi:type="dcterms:W3CDTF">2009-11-27T05:15:11Z</dcterms:created>
  <dcterms:modified xsi:type="dcterms:W3CDTF">2021-05-12T10:49:54Z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(3)hcAFOXcEgUluiGztLO/EHHaHj6w6vJdv4MHpIjOqHn4qOdJ2R1DPX8uVUQYs29GXBZZW5jZf
wWqPkwfZzXD9bsdXa/sGbBRJjIb70vSjTyQ1lvZKB2ZppzQKE4azYGU+eOjSpXWrId51PqrI
pkzcEgXyftdYX1rSOWU5ls7Rg2sN0yAZIPo5zOaW+WT6HQ8jvio0jPi55N18i6mtLA6PIrzD
xQZAwSSXeMdbXwEPuO</vt:lpwstr>
  </property>
  <property fmtid="{D5CDD505-2E9C-101B-9397-08002B2CF9AE}" pid="16" name="_2015_ms_pID_7253431">
    <vt:lpwstr>8q9T2P5JX57Q2QKSBHlDBRHAH5iAFL0K1mOX3WJBm362NrpBdYttfN
tQAeLL3chSdTmjaw3KlG6eIL1Wx1PBPqdhJ1ZVOuMadyoVFrpRrJSLVyM+W2a1f/vAxfar65
ruMCMW199b33pFvyfgPnLQn1lDCbdROcvv+ndHSSqXuyNQ/j4aFOzzvlZTNo2Vr7YMUD0weO
99p7KqFgTJiC3dVAdVjtQm65jRjxTUQykybc</vt:lpwstr>
  </property>
  <property fmtid="{D5CDD505-2E9C-101B-9397-08002B2CF9AE}" pid="17" name="_2015_ms_pID_7253432">
    <vt:lpwstr>mQ==</vt:lpwstr>
  </property>
</Properties>
</file>