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1" r:id="rId3"/>
    <p:sldId id="264" r:id="rId4"/>
    <p:sldId id="262" r:id="rId5"/>
    <p:sldId id="265" r:id="rId6"/>
    <p:sldId id="270" r:id="rId7"/>
    <p:sldId id="266" r:id="rId8"/>
    <p:sldId id="267" r:id="rId9"/>
    <p:sldId id="268" r:id="rId10"/>
    <p:sldId id="26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Chapman" initials="TC" lastIdx="1" clrIdx="0">
    <p:extLst>
      <p:ext uri="{19B8F6BF-5375-455C-9EA6-DF929625EA0E}">
        <p15:presenceInfo xmlns:p15="http://schemas.microsoft.com/office/powerpoint/2012/main" userId="S::thomas.chapman@ericsson.com::62f56abd-8013-406a-a5cf-528bee683f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8" autoAdjust="0"/>
    <p:restoredTop sz="95127" autoAdjust="0"/>
  </p:normalViewPr>
  <p:slideViewPr>
    <p:cSldViewPr snapToGrid="0">
      <p:cViewPr varScale="1">
        <p:scale>
          <a:sx n="64" d="100"/>
          <a:sy n="64" d="100"/>
        </p:scale>
        <p:origin x="71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ED6C38-96E0-402F-BFB4-F46096EF2A67}" type="datetimeFigureOut">
              <a:rPr lang="zh-CN" altLang="en-US" smtClean="0"/>
              <a:t>2021-05-26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C2E5BA-3002-4E05-BFB9-99FFA9227B06}" type="slidenum">
              <a:rPr lang="zh-CN" altLang="en-US" smtClean="0"/>
              <a:t>‹#›</a:t>
            </a:fld>
            <a:endParaRPr lang="zh-CN" altLang="en-US"/>
          </a:p>
        </p:txBody>
      </p:sp>
    </p:spTree>
    <p:extLst>
      <p:ext uri="{BB962C8B-B14F-4D97-AF65-F5344CB8AC3E}">
        <p14:creationId xmlns:p14="http://schemas.microsoft.com/office/powerpoint/2010/main" val="1862500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5/26/2021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5/26/2021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5/26/2021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5/26/2021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pPr/>
              <a:t>5/26/2021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pPr/>
              <a:t>5/26/2021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pPr/>
              <a:t>5/26/2021</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pPr/>
              <a:t>5/26/2021</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pPr/>
              <a:t>5/26/2021</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pPr/>
              <a:t>5/26/2021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pPr/>
              <a:t>5/26/2021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pPr/>
              <a:t>5/26/2021</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pPr/>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mj-lt"/>
                <a:cs typeface="Arial" panose="020B0604020202020204" pitchFamily="34" charset="0"/>
              </a:rPr>
              <a:t>CMCC</a:t>
            </a:r>
            <a:endParaRPr lang="en-US" dirty="0">
              <a:latin typeface="+mj-lt"/>
            </a:endParaRPr>
          </a:p>
        </p:txBody>
      </p:sp>
      <p:sp>
        <p:nvSpPr>
          <p:cNvPr id="4" name="副标题 2">
            <a:extLst>
              <a:ext uri="{FF2B5EF4-FFF2-40B4-BE49-F238E27FC236}">
                <a16:creationId xmlns:a16="http://schemas.microsoft.com/office/drawing/2014/main" id="{E90F7165-48C4-4B29-B290-2278E9D3EB52}"/>
              </a:ext>
            </a:extLst>
          </p:cNvPr>
          <p:cNvSpPr txBox="1">
            <a:spLocks/>
          </p:cNvSpPr>
          <p:nvPr/>
        </p:nvSpPr>
        <p:spPr>
          <a:xfrm>
            <a:off x="235132" y="140381"/>
            <a:ext cx="11617234" cy="9171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b="1" dirty="0"/>
              <a:t>3GPP TSG-RAN WG4 Meeting # 99-e 				                         R4-2108630</a:t>
            </a:r>
          </a:p>
          <a:p>
            <a:pPr algn="l"/>
            <a:r>
              <a:rPr lang="en-US" altLang="zh-CN" b="1" dirty="0"/>
              <a:t>Electronic Meeting, May 19-27, 2021</a:t>
            </a:r>
          </a:p>
        </p:txBody>
      </p:sp>
      <p:sp>
        <p:nvSpPr>
          <p:cNvPr id="8" name="Rectangle 4"/>
          <p:cNvSpPr>
            <a:spLocks noGrp="1" noChangeArrowheads="1"/>
          </p:cNvSpPr>
          <p:nvPr>
            <p:ph type="ctrTitle"/>
          </p:nvPr>
        </p:nvSpPr>
        <p:spPr bwMode="auto">
          <a:xfrm>
            <a:off x="983674" y="2480940"/>
            <a:ext cx="108191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l" eaLnBrk="0" fontAlgn="base" hangingPunct="0">
              <a:lnSpc>
                <a:spcPct val="100000"/>
              </a:lnSpc>
              <a:spcAft>
                <a:spcPct val="0"/>
              </a:spcAft>
            </a:pPr>
            <a:r>
              <a:rPr lang="en-US" altLang="zh-CN" sz="2800" dirty="0"/>
              <a:t>WF on other RF conducted requirements and power related requirements</a:t>
            </a:r>
            <a:endParaRPr lang="en-GB" altLang="zh-CN" sz="28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56904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out of band gain requirements</a:t>
            </a:r>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take E-UTRA repeater spec as the baseline and baseline here means that we need to double check that the levels are robust enough considering following aspects and tighten the levels if needed.</a:t>
            </a:r>
          </a:p>
          <a:p>
            <a:pPr lvl="1">
              <a:lnSpc>
                <a:spcPct val="150000"/>
              </a:lnSpc>
            </a:pPr>
            <a:r>
              <a:rPr lang="en-US" altLang="zh-CN" sz="1600" dirty="0">
                <a:latin typeface="Times New Roman" panose="02020603050405020304" pitchFamily="18" charset="0"/>
                <a:cs typeface="Times New Roman" panose="02020603050405020304" pitchFamily="18" charset="0"/>
              </a:rPr>
              <a:t>Amplification of unwanted emissions from co-located equipment outside of the passband</a:t>
            </a:r>
          </a:p>
          <a:p>
            <a:pPr lvl="1">
              <a:lnSpc>
                <a:spcPct val="150000"/>
              </a:lnSpc>
            </a:pPr>
            <a:r>
              <a:rPr lang="en-US" altLang="zh-CN" sz="1600" dirty="0">
                <a:latin typeface="Times New Roman" panose="02020603050405020304" pitchFamily="18" charset="0"/>
                <a:cs typeface="Times New Roman" panose="02020603050405020304" pitchFamily="18" charset="0"/>
              </a:rPr>
              <a:t>Amplification and distortion of other operators’ carriers just outside of the passband</a:t>
            </a:r>
          </a:p>
          <a:p>
            <a:pPr lvl="1">
              <a:lnSpc>
                <a:spcPct val="150000"/>
              </a:lnSpc>
            </a:pPr>
            <a:r>
              <a:rPr lang="en-US" altLang="zh-CN" sz="1600" dirty="0">
                <a:latin typeface="Times New Roman" panose="02020603050405020304" pitchFamily="18" charset="0"/>
                <a:cs typeface="Times New Roman" panose="02020603050405020304" pitchFamily="18" charset="0"/>
              </a:rPr>
              <a:t>Amplification of unwanted emissions from other equipment inside of the passband</a:t>
            </a:r>
          </a:p>
          <a:p>
            <a:pPr lvl="1">
              <a:lnSpc>
                <a:spcPct val="150000"/>
              </a:lnSpc>
            </a:pPr>
            <a:r>
              <a:rPr lang="en-US" altLang="zh-CN" sz="1600" dirty="0">
                <a:latin typeface="Times New Roman" panose="02020603050405020304" pitchFamily="18" charset="0"/>
                <a:cs typeface="Times New Roman" panose="02020603050405020304" pitchFamily="18" charset="0"/>
              </a:rPr>
              <a:t>The impact of amplifying other operators’ carriers if they are inside the passband</a:t>
            </a:r>
          </a:p>
          <a:p>
            <a:pPr>
              <a:lnSpc>
                <a:spcPct val="150000"/>
              </a:lnSpc>
            </a:pPr>
            <a:r>
              <a:rPr lang="en-US" altLang="zh-CN" sz="1600" dirty="0">
                <a:latin typeface="Times New Roman" panose="02020603050405020304" pitchFamily="18" charset="0"/>
                <a:cs typeface="Times New Roman" panose="02020603050405020304" pitchFamily="18" charset="0"/>
              </a:rPr>
              <a:t>For co-location out of band gain requirements, manufacturer shall declare the operating bands with which co-location is possible</a:t>
            </a:r>
          </a:p>
        </p:txBody>
      </p:sp>
    </p:spTree>
    <p:extLst>
      <p:ext uri="{BB962C8B-B14F-4D97-AF65-F5344CB8AC3E}">
        <p14:creationId xmlns:p14="http://schemas.microsoft.com/office/powerpoint/2010/main" val="1814039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conducted </a:t>
            </a:r>
            <a:r>
              <a:rPr lang="en-US" altLang="zh-CN" dirty="0"/>
              <a:t>output power</a:t>
            </a:r>
            <a:endParaRPr lang="en-US" dirty="0"/>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Wait for the conclusion of class definition before defining DL and UL FR1 output power</a:t>
            </a:r>
          </a:p>
        </p:txBody>
      </p:sp>
    </p:spTree>
    <p:extLst>
      <p:ext uri="{BB962C8B-B14F-4D97-AF65-F5344CB8AC3E}">
        <p14:creationId xmlns:p14="http://schemas.microsoft.com/office/powerpoint/2010/main" val="4077500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radiated </a:t>
            </a:r>
            <a:r>
              <a:rPr lang="en-US" altLang="zh-CN" dirty="0"/>
              <a:t>output power</a:t>
            </a:r>
            <a:endParaRPr lang="en-US" dirty="0"/>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For DL, EIRP accuracy requirement is necessary and further check whether it’s gain accuracy or power accuracy.</a:t>
            </a:r>
          </a:p>
          <a:p>
            <a:pPr>
              <a:lnSpc>
                <a:spcPct val="150000"/>
              </a:lnSpc>
            </a:pPr>
            <a:r>
              <a:rPr lang="en-US" altLang="zh-CN" sz="1600" dirty="0">
                <a:latin typeface="Times New Roman" panose="02020603050405020304" pitchFamily="18" charset="0"/>
                <a:cs typeface="Times New Roman" panose="02020603050405020304" pitchFamily="18" charset="0"/>
              </a:rPr>
              <a:t>For DL, it is approved to simplify directional requirements with the assumption of fixed antenna gain. The details are FFS and further check whether a single measurement direction instead of 5 is sufficient.</a:t>
            </a:r>
          </a:p>
          <a:p>
            <a:pPr>
              <a:lnSpc>
                <a:spcPct val="150000"/>
              </a:lnSpc>
            </a:pPr>
            <a:r>
              <a:rPr lang="en-US" altLang="zh-CN" sz="1600" dirty="0">
                <a:latin typeface="Times New Roman" panose="02020603050405020304" pitchFamily="18" charset="0"/>
                <a:cs typeface="Times New Roman" panose="02020603050405020304" pitchFamily="18" charset="0"/>
              </a:rPr>
              <a:t>For UL, define TRP and EIRP requirements for FR2. The details of output power are FFS and wait for the conclusion of class definition.</a:t>
            </a:r>
          </a:p>
        </p:txBody>
      </p:sp>
    </p:spTree>
    <p:extLst>
      <p:ext uri="{BB962C8B-B14F-4D97-AF65-F5344CB8AC3E}">
        <p14:creationId xmlns:p14="http://schemas.microsoft.com/office/powerpoint/2010/main" val="581068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ALC requirements</a:t>
            </a:r>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No dedicated requirements for FR2 ALC.</a:t>
            </a:r>
          </a:p>
          <a:p>
            <a:pPr>
              <a:lnSpc>
                <a:spcPct val="150000"/>
              </a:lnSpc>
            </a:pPr>
            <a:r>
              <a:rPr lang="en-US" altLang="zh-CN" sz="1600" dirty="0">
                <a:latin typeface="Times New Roman" panose="02020603050405020304" pitchFamily="18" charset="0"/>
                <a:cs typeface="Times New Roman" panose="02020603050405020304" pitchFamily="18" charset="0"/>
              </a:rPr>
              <a:t>Certain RF requirements should be met with a reasonable over powered input signal to verify ALC for both FR1 and FR2</a:t>
            </a:r>
          </a:p>
          <a:p>
            <a:pPr>
              <a:lnSpc>
                <a:spcPct val="150000"/>
              </a:lnSpc>
            </a:pPr>
            <a:r>
              <a:rPr lang="en-US" altLang="zh-CN" sz="1600" dirty="0">
                <a:latin typeface="Times New Roman" panose="02020603050405020304" pitchFamily="18" charset="0"/>
                <a:cs typeface="Times New Roman" panose="02020603050405020304" pitchFamily="18" charset="0"/>
              </a:rPr>
              <a:t>The detail of ALC verification is FFS</a:t>
            </a:r>
            <a:endParaRPr lang="en-US" altLang="zh-CN" sz="1600" strike="sngStrike" dirty="0">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6187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frequency stability requirements</a:t>
            </a:r>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The frequency deviation of the output signal with respect to the input signal shall be no more than ±0.01 for both FR1 and FR2.</a:t>
            </a:r>
          </a:p>
        </p:txBody>
      </p:sp>
    </p:spTree>
    <p:extLst>
      <p:ext uri="{BB962C8B-B14F-4D97-AF65-F5344CB8AC3E}">
        <p14:creationId xmlns:p14="http://schemas.microsoft.com/office/powerpoint/2010/main" val="2086863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EVM requirements</a:t>
            </a:r>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EVM may be declared, or declared from a set of limits or have a single limit. </a:t>
            </a:r>
          </a:p>
          <a:p>
            <a:pPr>
              <a:lnSpc>
                <a:spcPct val="150000"/>
              </a:lnSpc>
            </a:pPr>
            <a:r>
              <a:rPr lang="en-US" altLang="zh-CN" sz="1600" dirty="0">
                <a:latin typeface="Times New Roman" panose="02020603050405020304" pitchFamily="18" charset="0"/>
                <a:cs typeface="Times New Roman" panose="02020603050405020304" pitchFamily="18" charset="0"/>
              </a:rPr>
              <a:t>If there would be a set of limits, the set EVM limits are the same for DL and UL (except for low EVM levels associated with 256QAM). </a:t>
            </a:r>
          </a:p>
          <a:p>
            <a:pPr>
              <a:lnSpc>
                <a:spcPct val="150000"/>
              </a:lnSpc>
            </a:pPr>
            <a:r>
              <a:rPr lang="en-US" altLang="zh-CN" sz="1600" dirty="0">
                <a:latin typeface="Times New Roman" panose="02020603050405020304" pitchFamily="18" charset="0"/>
                <a:cs typeface="Times New Roman" panose="02020603050405020304" pitchFamily="18" charset="0"/>
              </a:rPr>
              <a:t>Whether the same declaration would be made for DL and UL is FFS. </a:t>
            </a:r>
          </a:p>
          <a:p>
            <a:pPr>
              <a:lnSpc>
                <a:spcPct val="150000"/>
              </a:lnSpc>
            </a:pPr>
            <a:r>
              <a:rPr lang="en-US" altLang="zh-CN" sz="1600" dirty="0">
                <a:latin typeface="Times New Roman" panose="02020603050405020304" pitchFamily="18" charset="0"/>
                <a:cs typeface="Times New Roman" panose="02020603050405020304" pitchFamily="18" charset="0"/>
              </a:rPr>
              <a:t>Whether EVM is directly associated to modulation orders is FFS. </a:t>
            </a:r>
          </a:p>
          <a:p>
            <a:pPr>
              <a:lnSpc>
                <a:spcPct val="150000"/>
              </a:lnSpc>
            </a:pPr>
            <a:r>
              <a:rPr lang="en-US" altLang="zh-CN" sz="1600" dirty="0">
                <a:latin typeface="Times New Roman" panose="02020603050405020304" pitchFamily="18" charset="0"/>
                <a:cs typeface="Times New Roman" panose="02020603050405020304" pitchFamily="18" charset="0"/>
              </a:rPr>
              <a:t>256 QAM needs further discussion.</a:t>
            </a:r>
          </a:p>
        </p:txBody>
      </p:sp>
    </p:spTree>
    <p:extLst>
      <p:ext uri="{BB962C8B-B14F-4D97-AF65-F5344CB8AC3E}">
        <p14:creationId xmlns:p14="http://schemas.microsoft.com/office/powerpoint/2010/main" val="2574954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REFSENSE related requirements</a:t>
            </a:r>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No REFSENSE requirement is need and further discuss whether following requirements are necessary or not.</a:t>
            </a:r>
          </a:p>
          <a:p>
            <a:pPr lvl="1">
              <a:lnSpc>
                <a:spcPct val="150000"/>
              </a:lnSpc>
            </a:pPr>
            <a:r>
              <a:rPr lang="en-US" altLang="zh-CN" sz="1600" dirty="0">
                <a:latin typeface="Times New Roman" panose="02020603050405020304" pitchFamily="18" charset="0"/>
                <a:cs typeface="Times New Roman" panose="02020603050405020304" pitchFamily="18" charset="0"/>
              </a:rPr>
              <a:t>define output power level with no input signal during ON period</a:t>
            </a:r>
          </a:p>
          <a:p>
            <a:pPr lvl="1">
              <a:lnSpc>
                <a:spcPct val="150000"/>
              </a:lnSpc>
            </a:pPr>
            <a:r>
              <a:rPr lang="en-US" altLang="zh-CN" sz="1600" dirty="0">
                <a:latin typeface="Times New Roman" panose="02020603050405020304" pitchFamily="18" charset="0"/>
                <a:cs typeface="Times New Roman" panose="02020603050405020304" pitchFamily="18" charset="0"/>
              </a:rPr>
              <a:t>minimum input level</a:t>
            </a:r>
          </a:p>
          <a:p>
            <a:pPr lvl="1">
              <a:lnSpc>
                <a:spcPct val="150000"/>
              </a:lnSpc>
            </a:pPr>
            <a:r>
              <a:rPr lang="en-US" altLang="zh-CN" sz="1600" dirty="0">
                <a:latin typeface="Times New Roman" panose="02020603050405020304" pitchFamily="18" charset="0"/>
                <a:cs typeface="Times New Roman" panose="02020603050405020304" pitchFamily="18" charset="0"/>
              </a:rPr>
              <a:t>NF</a:t>
            </a:r>
          </a:p>
        </p:txBody>
      </p:sp>
    </p:spTree>
    <p:extLst>
      <p:ext uri="{BB962C8B-B14F-4D97-AF65-F5344CB8AC3E}">
        <p14:creationId xmlns:p14="http://schemas.microsoft.com/office/powerpoint/2010/main" val="3137187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input IMD requirements</a:t>
            </a:r>
          </a:p>
        </p:txBody>
      </p:sp>
      <p:sp>
        <p:nvSpPr>
          <p:cNvPr id="3" name="内容占位符 2"/>
          <p:cNvSpPr>
            <a:spLocks noGrp="1"/>
          </p:cNvSpPr>
          <p:nvPr>
            <p:ph idx="1"/>
          </p:nvPr>
        </p:nvSpPr>
        <p:spPr>
          <a:xfrm>
            <a:off x="351723" y="1634290"/>
            <a:ext cx="1163173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For general IMD requirement, the first interference signal is CW. FFS about the second one, taking into consideration of how to reflect the real field conditions and how to capture any variations over frequency. For the second interference type,</a:t>
            </a:r>
          </a:p>
          <a:p>
            <a:pPr lvl="1">
              <a:lnSpc>
                <a:spcPct val="150000"/>
              </a:lnSpc>
            </a:pPr>
            <a:r>
              <a:rPr lang="en-US" altLang="zh-CN" sz="1600" dirty="0">
                <a:latin typeface="Times New Roman" panose="02020603050405020304" pitchFamily="18" charset="0"/>
                <a:cs typeface="Times New Roman" panose="02020603050405020304" pitchFamily="18" charset="0"/>
              </a:rPr>
              <a:t>Option 1: one CW signal that is swept in frequency to reflect frequency variation</a:t>
            </a:r>
          </a:p>
          <a:p>
            <a:pPr lvl="1">
              <a:lnSpc>
                <a:spcPct val="150000"/>
              </a:lnSpc>
            </a:pPr>
            <a:r>
              <a:rPr lang="en-US" altLang="zh-CN" sz="1600" dirty="0">
                <a:latin typeface="Times New Roman" panose="02020603050405020304" pitchFamily="18" charset="0"/>
                <a:cs typeface="Times New Roman" panose="02020603050405020304" pitchFamily="18" charset="0"/>
              </a:rPr>
              <a:t>Option 2: modulated signal with the carrier bandwidth to reflect the real field conditions</a:t>
            </a:r>
          </a:p>
          <a:p>
            <a:pPr>
              <a:lnSpc>
                <a:spcPct val="150000"/>
              </a:lnSpc>
            </a:pPr>
            <a:r>
              <a:rPr lang="en-US" altLang="zh-CN" sz="1600" dirty="0">
                <a:latin typeface="Times New Roman" panose="02020603050405020304" pitchFamily="18" charset="0"/>
                <a:cs typeface="Times New Roman" panose="02020603050405020304" pitchFamily="18" charset="0"/>
              </a:rPr>
              <a:t>For co-located and co-existence IMD requirements it is suggested to take E-UTRA repeater spec as the baseline. Baseline here means that the power in the pass band shall not increase with more than 10 dB at the output of the repeater as measured in the </a:t>
            </a:r>
            <a:r>
              <a:rPr lang="en-US" altLang="zh-CN" sz="1600" dirty="0" err="1">
                <a:latin typeface="Times New Roman" panose="02020603050405020304" pitchFamily="18" charset="0"/>
                <a:cs typeface="Times New Roman" panose="02020603050405020304" pitchFamily="18" charset="0"/>
              </a:rPr>
              <a:t>centre</a:t>
            </a:r>
            <a:r>
              <a:rPr lang="en-US" altLang="zh-CN" sz="1600" dirty="0">
                <a:latin typeface="Times New Roman" panose="02020603050405020304" pitchFamily="18" charset="0"/>
                <a:cs typeface="Times New Roman" panose="02020603050405020304" pitchFamily="18" charset="0"/>
              </a:rPr>
              <a:t> of the pass band, compared to the level obtained without interfering signals applied. Further check whether the same interference types, interference level and interference frequency offset as in E-UTRA repeater spec are still applicable.</a:t>
            </a:r>
          </a:p>
        </p:txBody>
      </p:sp>
    </p:spTree>
    <p:extLst>
      <p:ext uri="{BB962C8B-B14F-4D97-AF65-F5344CB8AC3E}">
        <p14:creationId xmlns:p14="http://schemas.microsoft.com/office/powerpoint/2010/main" val="3941995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ACRR requirements</a:t>
            </a:r>
          </a:p>
        </p:txBody>
      </p:sp>
      <p:sp>
        <p:nvSpPr>
          <p:cNvPr id="3" name="内容占位符 2"/>
          <p:cNvSpPr>
            <a:spLocks noGrp="1"/>
          </p:cNvSpPr>
          <p:nvPr>
            <p:ph idx="1"/>
          </p:nvPr>
        </p:nvSpPr>
        <p:spPr>
          <a:xfrm>
            <a:off x="419100" y="2019300"/>
            <a:ext cx="10515600" cy="3852028"/>
          </a:xfrm>
        </p:spPr>
        <p:txBody>
          <a:bodyPr>
            <a:noAutofit/>
          </a:bodyPr>
          <a:lstStyle/>
          <a:p>
            <a:pPr>
              <a:lnSpc>
                <a:spcPct val="150000"/>
              </a:lnSpc>
            </a:pPr>
            <a:r>
              <a:rPr lang="en-US" altLang="zh-CN" sz="1600" dirty="0">
                <a:latin typeface="Times New Roman" panose="02020603050405020304" pitchFamily="18" charset="0"/>
                <a:cs typeface="Times New Roman" panose="02020603050405020304" pitchFamily="18" charset="0"/>
              </a:rPr>
              <a:t>ACRR requirements should be defined for NR repeater and the details are FFS.</a:t>
            </a:r>
          </a:p>
          <a:p>
            <a:pPr>
              <a:lnSpc>
                <a:spcPct val="150000"/>
              </a:lnSpc>
            </a:pPr>
            <a:r>
              <a:rPr lang="en-US" altLang="zh-CN" sz="1600" dirty="0">
                <a:latin typeface="Times New Roman" panose="02020603050405020304" pitchFamily="18" charset="0"/>
                <a:cs typeface="Times New Roman" panose="02020603050405020304" pitchFamily="18" charset="0"/>
              </a:rPr>
              <a:t>Further discuss the interference source assumption for ACRR requirements</a:t>
            </a:r>
          </a:p>
          <a:p>
            <a:pPr lvl="1">
              <a:lnSpc>
                <a:spcPct val="150000"/>
              </a:lnSpc>
            </a:pPr>
            <a:r>
              <a:rPr lang="en-US" altLang="zh-CN" sz="1600" dirty="0">
                <a:latin typeface="Times New Roman" panose="02020603050405020304" pitchFamily="18" charset="0"/>
                <a:cs typeface="Times New Roman" panose="02020603050405020304" pitchFamily="18" charset="0"/>
              </a:rPr>
              <a:t>Option 1: nearby interferer source closer to the repeater than donor BS. </a:t>
            </a:r>
          </a:p>
          <a:p>
            <a:pPr lvl="1">
              <a:lnSpc>
                <a:spcPct val="150000"/>
              </a:lnSpc>
            </a:pPr>
            <a:r>
              <a:rPr lang="en-US" altLang="zh-CN" sz="1600" dirty="0">
                <a:latin typeface="Times New Roman" panose="02020603050405020304" pitchFamily="18" charset="0"/>
                <a:cs typeface="Times New Roman" panose="02020603050405020304" pitchFamily="18" charset="0"/>
              </a:rPr>
              <a:t>Option 2: interferer source with the same power and same distance as donor BS.</a:t>
            </a:r>
          </a:p>
        </p:txBody>
      </p:sp>
    </p:spTree>
    <p:extLst>
      <p:ext uri="{BB962C8B-B14F-4D97-AF65-F5344CB8AC3E}">
        <p14:creationId xmlns:p14="http://schemas.microsoft.com/office/powerpoint/2010/main" val="39407525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TotalTime>
  <Words>655</Words>
  <PresentationFormat>Widescreen</PresentationFormat>
  <Paragraphs>44</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等线</vt:lpstr>
      <vt:lpstr>Arial</vt:lpstr>
      <vt:lpstr>Calibri</vt:lpstr>
      <vt:lpstr>Calibri Light</vt:lpstr>
      <vt:lpstr>Times New Roman</vt:lpstr>
      <vt:lpstr>Office 主题</vt:lpstr>
      <vt:lpstr>WF on other RF conducted requirements and power related requirements</vt:lpstr>
      <vt:lpstr>WF on conducted output power</vt:lpstr>
      <vt:lpstr>WF on radiated output power</vt:lpstr>
      <vt:lpstr>WF on ALC requirements</vt:lpstr>
      <vt:lpstr>WF on frequency stability requirements</vt:lpstr>
      <vt:lpstr>WF on EVM requirements</vt:lpstr>
      <vt:lpstr>WF on REFSENSE related requirements</vt:lpstr>
      <vt:lpstr>WF on input IMD requirements</vt:lpstr>
      <vt:lpstr>WF on ACRR requirements</vt:lpstr>
      <vt:lpstr>WF on out of band gain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2020-05-29T04:11:58Z</dcterms:created>
  <dcterms:modified xsi:type="dcterms:W3CDTF">2021-05-26T02:04:26Z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(3)rYrer7QhTaNrR6DbO29xkbuMYudt3k+wb7HWIl7dInNh+POrpNVvcmyvaxndvn6A4rRmGk9J
m1GJoc1AxWxalJb4SR6WSOrD2KGN24WVPDffiKJHUgE2Oyk3iXlkqI5mKYukSXk9cFXM1o0R
qHlvXiKDr+yPoU5i9yEbqXcqByIdvc8By4Rg9WVdvm5ofOAhf/g8SyPqFP7SK3xU4w/1Rb+e
EEjlSROeSe7GB2TAKs</vt:lpwstr>
  </property>
  <property fmtid="{D5CDD505-2E9C-101B-9397-08002B2CF9AE}" pid="3" name="_2015_ms_pID_7253431">
    <vt:lpwstr>1ND3ol4yHGtbgb498umaUMiUoyA48xrCgsWqOOZcDCsifr+CkTJfIQ
psM0k0b5H0oZw7LMOiBjVwOWtdIh286qR14BNTH0PqZXtf/KRftQ0xgV3oU1Azj0FnegekO3
Vjg4sScFugFnEr2PYxLwTTxpuZo1bBpU4TR8EQf5tKw1IuQASvi0QUfVtTa9jpVHX5XZusvQ
7Al6sMB5r0SuAwJkMpS4poT7jP07UWrmgR3S</vt:lpwstr>
  </property>
  <property fmtid="{D5CDD505-2E9C-101B-9397-08002B2CF9AE}" pid="4" name="_2015_ms_pID_7253432">
    <vt:lpwstr>uQ==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1604413836</vt:lpwstr>
  </property>
</Properties>
</file>