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3" r:id="rId3"/>
    <p:sldId id="274" r:id="rId4"/>
    <p:sldId id="281" r:id="rId5"/>
    <p:sldId id="285" r:id="rId6"/>
    <p:sldId id="286" r:id="rId7"/>
    <p:sldId id="275" r:id="rId8"/>
    <p:sldId id="287" r:id="rId9"/>
    <p:sldId id="276" r:id="rId10"/>
    <p:sldId id="288" r:id="rId11"/>
    <p:sldId id="289" r:id="rId12"/>
    <p:sldId id="284" r:id="rId1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74" autoAdjust="0"/>
    <p:restoredTop sz="94558" autoAdjust="0"/>
  </p:normalViewPr>
  <p:slideViewPr>
    <p:cSldViewPr>
      <p:cViewPr varScale="1">
        <p:scale>
          <a:sx n="155" d="100"/>
          <a:sy n="155" d="100"/>
        </p:scale>
        <p:origin x="704" y="184"/>
      </p:cViewPr>
      <p:guideLst>
        <p:guide orient="horz" pos="1620"/>
        <p:guide pos="2880"/>
      </p:guideLst>
    </p:cSldViewPr>
  </p:slideViewPr>
  <p:notesTextViewPr>
    <p:cViewPr>
      <p:scale>
        <a:sx n="100" d="100"/>
        <a:sy n="100" d="100"/>
      </p:scale>
      <p:origin x="0" y="0"/>
    </p:cViewPr>
  </p:notesTextViewPr>
  <p:notesViewPr>
    <p:cSldViewPr>
      <p:cViewPr varScale="1">
        <p:scale>
          <a:sx n="97" d="100"/>
          <a:sy n="97" d="100"/>
        </p:scale>
        <p:origin x="640"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2021/5/25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extLst>
      <p:ext uri="{BB962C8B-B14F-4D97-AF65-F5344CB8AC3E}">
        <p14:creationId xmlns:p14="http://schemas.microsoft.com/office/powerpoint/2010/main" val="4206560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2</a:t>
            </a:fld>
            <a:endParaRPr lang="zh-CN" altLang="en-US"/>
          </a:p>
        </p:txBody>
      </p:sp>
    </p:spTree>
    <p:extLst>
      <p:ext uri="{BB962C8B-B14F-4D97-AF65-F5344CB8AC3E}">
        <p14:creationId xmlns:p14="http://schemas.microsoft.com/office/powerpoint/2010/main" val="51888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11</a:t>
            </a:fld>
            <a:endParaRPr lang="zh-CN" altLang="en-US"/>
          </a:p>
        </p:txBody>
      </p:sp>
    </p:spTree>
    <p:extLst>
      <p:ext uri="{BB962C8B-B14F-4D97-AF65-F5344CB8AC3E}">
        <p14:creationId xmlns:p14="http://schemas.microsoft.com/office/powerpoint/2010/main" val="4028627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12</a:t>
            </a:fld>
            <a:endParaRPr lang="zh-CN" altLang="en-US"/>
          </a:p>
        </p:txBody>
      </p:sp>
    </p:spTree>
    <p:extLst>
      <p:ext uri="{BB962C8B-B14F-4D97-AF65-F5344CB8AC3E}">
        <p14:creationId xmlns:p14="http://schemas.microsoft.com/office/powerpoint/2010/main" val="213312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3</a:t>
            </a:fld>
            <a:endParaRPr lang="zh-CN" altLang="en-US"/>
          </a:p>
        </p:txBody>
      </p:sp>
    </p:spTree>
    <p:extLst>
      <p:ext uri="{BB962C8B-B14F-4D97-AF65-F5344CB8AC3E}">
        <p14:creationId xmlns:p14="http://schemas.microsoft.com/office/powerpoint/2010/main" val="3588281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4</a:t>
            </a:fld>
            <a:endParaRPr lang="zh-CN" altLang="en-US"/>
          </a:p>
        </p:txBody>
      </p:sp>
    </p:spTree>
    <p:extLst>
      <p:ext uri="{BB962C8B-B14F-4D97-AF65-F5344CB8AC3E}">
        <p14:creationId xmlns:p14="http://schemas.microsoft.com/office/powerpoint/2010/main" val="4286041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5</a:t>
            </a:fld>
            <a:endParaRPr lang="zh-CN" altLang="en-US"/>
          </a:p>
        </p:txBody>
      </p:sp>
    </p:spTree>
    <p:extLst>
      <p:ext uri="{BB962C8B-B14F-4D97-AF65-F5344CB8AC3E}">
        <p14:creationId xmlns:p14="http://schemas.microsoft.com/office/powerpoint/2010/main" val="2854873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6</a:t>
            </a:fld>
            <a:endParaRPr lang="zh-CN" altLang="en-US"/>
          </a:p>
        </p:txBody>
      </p:sp>
    </p:spTree>
    <p:extLst>
      <p:ext uri="{BB962C8B-B14F-4D97-AF65-F5344CB8AC3E}">
        <p14:creationId xmlns:p14="http://schemas.microsoft.com/office/powerpoint/2010/main" val="475525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7</a:t>
            </a:fld>
            <a:endParaRPr lang="zh-CN" altLang="en-US"/>
          </a:p>
        </p:txBody>
      </p:sp>
    </p:spTree>
    <p:extLst>
      <p:ext uri="{BB962C8B-B14F-4D97-AF65-F5344CB8AC3E}">
        <p14:creationId xmlns:p14="http://schemas.microsoft.com/office/powerpoint/2010/main" val="3931333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8</a:t>
            </a:fld>
            <a:endParaRPr lang="zh-CN" altLang="en-US"/>
          </a:p>
        </p:txBody>
      </p:sp>
    </p:spTree>
    <p:extLst>
      <p:ext uri="{BB962C8B-B14F-4D97-AF65-F5344CB8AC3E}">
        <p14:creationId xmlns:p14="http://schemas.microsoft.com/office/powerpoint/2010/main" val="352737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9</a:t>
            </a:fld>
            <a:endParaRPr lang="zh-CN" altLang="en-US"/>
          </a:p>
        </p:txBody>
      </p:sp>
    </p:spTree>
    <p:extLst>
      <p:ext uri="{BB962C8B-B14F-4D97-AF65-F5344CB8AC3E}">
        <p14:creationId xmlns:p14="http://schemas.microsoft.com/office/powerpoint/2010/main" val="215511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10</a:t>
            </a:fld>
            <a:endParaRPr lang="zh-CN" altLang="en-US"/>
          </a:p>
        </p:txBody>
      </p:sp>
    </p:spTree>
    <p:extLst>
      <p:ext uri="{BB962C8B-B14F-4D97-AF65-F5344CB8AC3E}">
        <p14:creationId xmlns:p14="http://schemas.microsoft.com/office/powerpoint/2010/main" val="6038900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2021/5/25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2021/5/25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2021/5/25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2021/5/25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2021/5/25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2021/5/25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2021/5/25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8145" y="1598812"/>
            <a:ext cx="7729810" cy="1102519"/>
          </a:xfrm>
        </p:spPr>
        <p:txBody>
          <a:bodyPr>
            <a:noAutofit/>
          </a:bodyPr>
          <a:lstStyle/>
          <a:p>
            <a:r>
              <a:rPr lang="en-GB" sz="2000" dirty="0"/>
              <a:t>WF on further RRM enhancement for NR and MR-DC - SRS antenna port switching </a:t>
            </a:r>
            <a:endParaRPr lang="zh-CN" altLang="en-US" sz="1200" dirty="0"/>
          </a:p>
        </p:txBody>
      </p:sp>
      <p:sp>
        <p:nvSpPr>
          <p:cNvPr id="3" name="副标题 2"/>
          <p:cNvSpPr>
            <a:spLocks noGrp="1"/>
          </p:cNvSpPr>
          <p:nvPr>
            <p:ph type="subTitle" idx="1"/>
          </p:nvPr>
        </p:nvSpPr>
        <p:spPr>
          <a:xfrm>
            <a:off x="1475656" y="4227934"/>
            <a:ext cx="6400800" cy="471484"/>
          </a:xfrm>
        </p:spPr>
        <p:txBody>
          <a:bodyPr>
            <a:normAutofit/>
          </a:bodyPr>
          <a:lstStyle/>
          <a:p>
            <a:r>
              <a:rPr lang="en-US" altLang="zh-CN" sz="2400" dirty="0"/>
              <a:t>Apple, …</a:t>
            </a:r>
            <a:endParaRPr lang="zh-CN" altLang="en-US" sz="2400" dirty="0"/>
          </a:p>
        </p:txBody>
      </p:sp>
      <p:sp>
        <p:nvSpPr>
          <p:cNvPr id="4" name="矩形 3"/>
          <p:cNvSpPr/>
          <p:nvPr/>
        </p:nvSpPr>
        <p:spPr>
          <a:xfrm>
            <a:off x="7308304" y="292973"/>
            <a:ext cx="2031325" cy="369332"/>
          </a:xfrm>
          <a:prstGeom prst="rect">
            <a:avLst/>
          </a:prstGeom>
        </p:spPr>
        <p:txBody>
          <a:bodyPr wrap="none">
            <a:spAutoFit/>
          </a:bodyPr>
          <a:lstStyle/>
          <a:p>
            <a:r>
              <a:rPr lang="en-GB" dirty="0"/>
              <a:t>R4-2108343</a:t>
            </a:r>
            <a:r>
              <a:rPr lang="en-US" dirty="0"/>
              <a:t> </a:t>
            </a:r>
            <a:r>
              <a:rPr lang="en-US" altLang="zh-CN" sz="1600" b="1" dirty="0"/>
              <a:t>	</a:t>
            </a:r>
            <a:endParaRPr lang="zh-CN" altLang="en-US" sz="1600" b="1" dirty="0"/>
          </a:p>
        </p:txBody>
      </p:sp>
      <p:sp>
        <p:nvSpPr>
          <p:cNvPr id="12289" name="Rectangle 1"/>
          <p:cNvSpPr>
            <a:spLocks noChangeArrowheads="1"/>
          </p:cNvSpPr>
          <p:nvPr/>
        </p:nvSpPr>
        <p:spPr bwMode="auto">
          <a:xfrm>
            <a:off x="298574" y="292973"/>
            <a:ext cx="2359428"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tabLst>
                <a:tab pos="1371600" algn="l"/>
              </a:tabLst>
            </a:pPr>
            <a:r>
              <a:rPr lang="en-GB" sz="1400" b="1" dirty="0"/>
              <a:t>3GPP TSG-RAN4 Meeting #</a:t>
            </a:r>
            <a:r>
              <a:rPr lang="en-US" sz="1400" b="1" dirty="0"/>
              <a:t>99</a:t>
            </a:r>
          </a:p>
          <a:p>
            <a:pPr lvl="0" fontAlgn="base">
              <a:spcBef>
                <a:spcPct val="0"/>
              </a:spcBef>
              <a:spcAft>
                <a:spcPct val="0"/>
              </a:spcAft>
              <a:tabLst>
                <a:tab pos="1371600" algn="l"/>
              </a:tabLst>
            </a:pPr>
            <a:r>
              <a:rPr lang="en-GB" sz="1400" b="1" dirty="0"/>
              <a:t>Online, 19 – 27 May, 2021</a:t>
            </a:r>
          </a:p>
        </p:txBody>
      </p:sp>
      <p:sp>
        <p:nvSpPr>
          <p:cNvPr id="5" name="Rectangle 4">
            <a:extLst>
              <a:ext uri="{FF2B5EF4-FFF2-40B4-BE49-F238E27FC236}">
                <a16:creationId xmlns:a16="http://schemas.microsoft.com/office/drawing/2014/main" id="{01B51DA9-80B3-3F45-A398-88F8500FEA86}"/>
              </a:ext>
            </a:extLst>
          </p:cNvPr>
          <p:cNvSpPr/>
          <p:nvPr/>
        </p:nvSpPr>
        <p:spPr>
          <a:xfrm>
            <a:off x="298574" y="878712"/>
            <a:ext cx="8568952" cy="600164"/>
          </a:xfrm>
          <a:prstGeom prst="rect">
            <a:avLst/>
          </a:prstGeom>
        </p:spPr>
        <p:txBody>
          <a:bodyPr wrap="square">
            <a:spAutoFit/>
          </a:bodyPr>
          <a:lstStyle/>
          <a:p>
            <a:pPr marL="1260475" marR="0" indent="-1260475">
              <a:spcBef>
                <a:spcPts val="0"/>
              </a:spcBef>
              <a:spcAft>
                <a:spcPts val="600"/>
              </a:spcAft>
              <a:tabLst>
                <a:tab pos="180340" algn="l"/>
                <a:tab pos="360680" algn="l"/>
                <a:tab pos="541020" algn="l"/>
                <a:tab pos="721360" algn="l"/>
                <a:tab pos="901700" algn="l"/>
                <a:tab pos="1082040" algn="l"/>
                <a:tab pos="1262380" algn="l"/>
                <a:tab pos="2676525" algn="l"/>
              </a:tabLst>
            </a:pPr>
            <a:r>
              <a:rPr lang="pt-BR" sz="1400" b="1" dirty="0"/>
              <a:t>Agenda item: </a:t>
            </a:r>
            <a:r>
              <a:rPr lang="en-US" sz="1400" b="1" dirty="0"/>
              <a:t>9.9.2.1</a:t>
            </a:r>
          </a:p>
          <a:p>
            <a:pPr marL="1260475" marR="0" indent="-1260475">
              <a:spcBef>
                <a:spcPts val="0"/>
              </a:spcBef>
              <a:spcAft>
                <a:spcPts val="600"/>
              </a:spcAft>
            </a:pPr>
            <a:r>
              <a:rPr lang="en-GB" sz="1400" b="1" dirty="0"/>
              <a:t>Document for: Approval</a:t>
            </a:r>
            <a:endParaRPr lang="en-US" sz="1400" b="1" dirty="0"/>
          </a:p>
        </p:txBody>
      </p:sp>
      <p:sp>
        <p:nvSpPr>
          <p:cNvPr id="7" name="标题 1">
            <a:extLst>
              <a:ext uri="{FF2B5EF4-FFF2-40B4-BE49-F238E27FC236}">
                <a16:creationId xmlns:a16="http://schemas.microsoft.com/office/drawing/2014/main" id="{FC7A1BAD-A0C0-9E48-803A-6E8599264A2D}"/>
              </a:ext>
            </a:extLst>
          </p:cNvPr>
          <p:cNvSpPr txBox="1">
            <a:spLocks/>
          </p:cNvSpPr>
          <p:nvPr/>
        </p:nvSpPr>
        <p:spPr>
          <a:xfrm>
            <a:off x="811151" y="2742251"/>
            <a:ext cx="7729810" cy="110251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000" dirty="0">
                <a:solidFill>
                  <a:srgbClr val="00B050"/>
                </a:solidFill>
              </a:rPr>
              <a:t> Agreement in 1</a:t>
            </a:r>
            <a:r>
              <a:rPr lang="en-GB" sz="2000" baseline="30000" dirty="0">
                <a:solidFill>
                  <a:srgbClr val="00B050"/>
                </a:solidFill>
              </a:rPr>
              <a:t>st</a:t>
            </a:r>
            <a:r>
              <a:rPr lang="en-GB" sz="2000" dirty="0">
                <a:solidFill>
                  <a:srgbClr val="00B050"/>
                </a:solidFill>
              </a:rPr>
              <a:t> round</a:t>
            </a:r>
          </a:p>
          <a:p>
            <a:r>
              <a:rPr lang="en-GB" altLang="zh-CN" sz="2000" dirty="0">
                <a:solidFill>
                  <a:srgbClr val="0070C0"/>
                </a:solidFill>
              </a:rPr>
              <a:t>Agreement </a:t>
            </a:r>
            <a:r>
              <a:rPr lang="en-GB" altLang="zh-CN" sz="2000">
                <a:solidFill>
                  <a:srgbClr val="0070C0"/>
                </a:solidFill>
              </a:rPr>
              <a:t>in GTW</a:t>
            </a:r>
            <a:endParaRPr lang="en-GB" altLang="zh-CN" sz="2000" dirty="0">
              <a:solidFill>
                <a:srgbClr val="0070C0"/>
              </a:solidFill>
            </a:endParaRPr>
          </a:p>
          <a:p>
            <a:r>
              <a:rPr lang="en-GB" altLang="zh-CN" sz="2000" dirty="0">
                <a:solidFill>
                  <a:srgbClr val="7030A0"/>
                </a:solidFill>
              </a:rPr>
              <a:t>Agreement in 2</a:t>
            </a:r>
            <a:r>
              <a:rPr lang="en-GB" altLang="zh-CN" sz="2000" baseline="30000" dirty="0">
                <a:solidFill>
                  <a:srgbClr val="7030A0"/>
                </a:solidFill>
              </a:rPr>
              <a:t>nd</a:t>
            </a:r>
            <a:r>
              <a:rPr lang="en-GB" altLang="zh-CN" sz="2000" dirty="0">
                <a:solidFill>
                  <a:srgbClr val="7030A0"/>
                </a:solidFill>
              </a:rPr>
              <a:t> round</a:t>
            </a:r>
            <a:endParaRPr lang="zh-CN" altLang="en-US" sz="1200" dirty="0">
              <a:solidFill>
                <a:srgbClr val="7030A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1-4: Interruption requirement design (2/3)</a:t>
            </a:r>
          </a:p>
        </p:txBody>
      </p:sp>
      <p:sp>
        <p:nvSpPr>
          <p:cNvPr id="3" name="内容占位符 2"/>
          <p:cNvSpPr>
            <a:spLocks noGrp="1"/>
          </p:cNvSpPr>
          <p:nvPr>
            <p:ph idx="1"/>
          </p:nvPr>
        </p:nvSpPr>
        <p:spPr>
          <a:xfrm>
            <a:off x="457200" y="699542"/>
            <a:ext cx="8229600" cy="4248472"/>
          </a:xfrm>
        </p:spPr>
        <p:txBody>
          <a:bodyPr>
            <a:noAutofit/>
          </a:bodyPr>
          <a:lstStyle/>
          <a:p>
            <a:pPr marL="342900" lvl="2" indent="-342900"/>
            <a:r>
              <a:rPr lang="en-GB" sz="1000" dirty="0"/>
              <a:t>Issue 1-4-2: The</a:t>
            </a:r>
            <a:r>
              <a:rPr lang="en-US" sz="1000" dirty="0"/>
              <a:t> components within interruption time of SRS antenna port switching in FR1</a:t>
            </a:r>
          </a:p>
          <a:p>
            <a:pPr marL="800100" lvl="3" indent="-342900"/>
            <a:r>
              <a:rPr lang="en-US" sz="1000" dirty="0"/>
              <a:t>FFS</a:t>
            </a:r>
          </a:p>
          <a:p>
            <a:pPr lvl="2"/>
            <a:r>
              <a:rPr lang="en-GB" sz="1000" dirty="0"/>
              <a:t>Option 1 (CATT): all guard symbols, all SRS symbols transmitted on other antenna port, and only one switching time.</a:t>
            </a:r>
            <a:endParaRPr lang="en-US" sz="1000" dirty="0"/>
          </a:p>
          <a:p>
            <a:pPr lvl="2"/>
            <a:r>
              <a:rPr lang="en-GB" sz="1000" dirty="0"/>
              <a:t>Option 2 (Xiaomi): Antenna switching time for switching to and switching back outside the SRS transmission symbols should be counted in the interruption time.</a:t>
            </a:r>
            <a:endParaRPr lang="en-US" sz="1000" dirty="0"/>
          </a:p>
          <a:p>
            <a:pPr lvl="2"/>
            <a:r>
              <a:rPr lang="en-GB" sz="1000" dirty="0"/>
              <a:t>Option 3(Apple, QC, LG, OPPO): The components within interruption time of SRS antenna port switching in FR1 include:</a:t>
            </a:r>
            <a:endParaRPr lang="en-US" sz="1000" dirty="0"/>
          </a:p>
          <a:p>
            <a:pPr lvl="3" hangingPunct="0"/>
            <a:r>
              <a:rPr lang="en-GB" sz="1000" dirty="0"/>
              <a:t>Antenna port switching time between SRS symbols in slot (transient time)</a:t>
            </a:r>
            <a:endParaRPr lang="en-US" sz="1000" dirty="0"/>
          </a:p>
          <a:p>
            <a:pPr lvl="3" hangingPunct="0"/>
            <a:r>
              <a:rPr lang="en-GB" sz="1000" dirty="0"/>
              <a:t>SRS transmission time</a:t>
            </a:r>
            <a:endParaRPr lang="en-US" sz="1000" dirty="0"/>
          </a:p>
          <a:p>
            <a:pPr lvl="3" hangingPunct="0"/>
            <a:r>
              <a:rPr lang="en-GB" sz="1000" dirty="0"/>
              <a:t>Transient time before and after SRS transmission occasion.</a:t>
            </a:r>
            <a:endParaRPr lang="en-US" sz="1000" dirty="0"/>
          </a:p>
          <a:p>
            <a:pPr lvl="2"/>
            <a:r>
              <a:rPr lang="en-GB" sz="1000" dirty="0"/>
              <a:t>Option 4 (CMCC, HW, Ericsson, NEC): The components within interruption time include SRS transmission time and SRS antenna switching time before and after SRS transmission.</a:t>
            </a:r>
            <a:endParaRPr lang="en-US" sz="1000" dirty="0"/>
          </a:p>
          <a:p>
            <a:pPr lvl="2"/>
            <a:r>
              <a:rPr lang="en-GB" sz="1000" dirty="0"/>
              <a:t>Option 5 (vivo): For interruption requirements, the interruption time is preferred to include power adjustment period, antenna switching time and SRS transmission time.</a:t>
            </a:r>
            <a:endParaRPr lang="en-US" sz="1000" dirty="0"/>
          </a:p>
          <a:p>
            <a:pPr lvl="2"/>
            <a:r>
              <a:rPr lang="en-GB" sz="1000" dirty="0"/>
              <a:t>Option 6 (Nokia): </a:t>
            </a:r>
            <a:endParaRPr lang="en-US" sz="1000" dirty="0"/>
          </a:p>
          <a:p>
            <a:pPr lvl="3"/>
            <a:r>
              <a:rPr lang="en-GB" sz="1000" dirty="0"/>
              <a:t>When the SRS resources of a set are not configured in a slot, the UE is allowed an uplink interruption on any of the active serving cells if simultaneous SRS and PUCCH/PUSCH transmissions are not supported by the UE. And the uplink interruption comprises the SRS transmission period and the transient period dependent on the SCS.</a:t>
            </a:r>
            <a:endParaRPr lang="en-US" sz="1000" dirty="0"/>
          </a:p>
          <a:p>
            <a:pPr lvl="3"/>
            <a:r>
              <a:rPr lang="en-GB" sz="1000" dirty="0"/>
              <a:t>When the SRS resources of a set are configured in a slot with consecutive SRS transmission, the UE is allowed an uplink interruption on any of the active serving cells if simultaneous SRS and PUCCH/PUSCH transmissions are not supported by the UE. The uplink interruption comprises the SRS transmission periods, the guard period in-between and the transient periods dependent on the SCS.</a:t>
            </a:r>
            <a:endParaRPr lang="en-US" sz="1000" dirty="0"/>
          </a:p>
          <a:p>
            <a:pPr lvl="2"/>
            <a:r>
              <a:rPr lang="en-GB" sz="1000" dirty="0"/>
              <a:t>Option 7 (MTK, Apple, QC, Xiaomi, HW, vivo): The components within interruption time of SRS antenna port switching in FR1 include:</a:t>
            </a:r>
            <a:endParaRPr lang="en-US" sz="1000" dirty="0"/>
          </a:p>
          <a:p>
            <a:pPr lvl="3" hangingPunct="0"/>
            <a:r>
              <a:rPr lang="en-GB" sz="1000" dirty="0"/>
              <a:t>6 symbols, and</a:t>
            </a:r>
            <a:endParaRPr lang="en-US" sz="1000" dirty="0"/>
          </a:p>
          <a:p>
            <a:pPr lvl="3" hangingPunct="0"/>
            <a:r>
              <a:rPr lang="en-US" sz="1000" dirty="0"/>
              <a:t>Antenna switching time </a:t>
            </a:r>
            <a:r>
              <a:rPr lang="en-GB" sz="1000" dirty="0"/>
              <a:t>before and after SRS transmission occasion.</a:t>
            </a:r>
            <a:endParaRPr lang="en-US" sz="1000" dirty="0"/>
          </a:p>
        </p:txBody>
      </p:sp>
    </p:spTree>
    <p:extLst>
      <p:ext uri="{BB962C8B-B14F-4D97-AF65-F5344CB8AC3E}">
        <p14:creationId xmlns:p14="http://schemas.microsoft.com/office/powerpoint/2010/main" val="14837072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1-4: Interruption requirement design (3/3)</a:t>
            </a:r>
          </a:p>
        </p:txBody>
      </p:sp>
      <p:sp>
        <p:nvSpPr>
          <p:cNvPr id="3" name="内容占位符 2"/>
          <p:cNvSpPr>
            <a:spLocks noGrp="1"/>
          </p:cNvSpPr>
          <p:nvPr>
            <p:ph idx="1"/>
          </p:nvPr>
        </p:nvSpPr>
        <p:spPr>
          <a:xfrm>
            <a:off x="457200" y="699542"/>
            <a:ext cx="8229600" cy="4248472"/>
          </a:xfrm>
        </p:spPr>
        <p:txBody>
          <a:bodyPr>
            <a:noAutofit/>
          </a:bodyPr>
          <a:lstStyle/>
          <a:p>
            <a:pPr marL="342900" lvl="2" indent="-342900"/>
            <a:r>
              <a:rPr lang="en-GB" sz="1200" dirty="0"/>
              <a:t>Issue 1-4-3: details of the interruption time in FR1</a:t>
            </a:r>
          </a:p>
          <a:p>
            <a:pPr marL="800100" lvl="3" indent="-342900"/>
            <a:r>
              <a:rPr lang="en-GB" sz="1200" dirty="0"/>
              <a:t>FFS:</a:t>
            </a:r>
          </a:p>
          <a:p>
            <a:pPr marL="1257300" lvl="4" indent="-342900"/>
            <a:r>
              <a:rPr lang="en-US" sz="1200" dirty="0"/>
              <a:t>Option 1 (Xiaomi, Apple, QC, MTK, HW): Interruption time is specified based on 2 antenna switching time (2*15us) and 6 symbol time</a:t>
            </a:r>
          </a:p>
          <a:p>
            <a:pPr marL="342900" lvl="2" indent="-342900"/>
            <a:r>
              <a:rPr lang="en-US" sz="1200" dirty="0"/>
              <a:t>Issue 1-4-4: Interruption requirement proposals</a:t>
            </a:r>
          </a:p>
          <a:p>
            <a:pPr marL="800100" lvl="3" indent="-342900"/>
            <a:r>
              <a:rPr lang="en-GB" sz="1200" dirty="0"/>
              <a:t>FFS: Options in issue 1-4-4 in R4-2108148. Up to conclusions from other issues. </a:t>
            </a:r>
          </a:p>
          <a:p>
            <a:pPr marL="800100" lvl="3" indent="-342900"/>
            <a:endParaRPr lang="en-US" sz="800" dirty="0"/>
          </a:p>
        </p:txBody>
      </p:sp>
    </p:spTree>
    <p:extLst>
      <p:ext uri="{BB962C8B-B14F-4D97-AF65-F5344CB8AC3E}">
        <p14:creationId xmlns:p14="http://schemas.microsoft.com/office/powerpoint/2010/main" val="1977170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1-5: others</a:t>
            </a:r>
          </a:p>
        </p:txBody>
      </p:sp>
      <p:sp>
        <p:nvSpPr>
          <p:cNvPr id="3" name="内容占位符 2"/>
          <p:cNvSpPr>
            <a:spLocks noGrp="1"/>
          </p:cNvSpPr>
          <p:nvPr>
            <p:ph idx="1"/>
          </p:nvPr>
        </p:nvSpPr>
        <p:spPr>
          <a:xfrm>
            <a:off x="457200" y="699542"/>
            <a:ext cx="8229600" cy="4442086"/>
          </a:xfrm>
        </p:spPr>
        <p:txBody>
          <a:bodyPr>
            <a:noAutofit/>
          </a:bodyPr>
          <a:lstStyle/>
          <a:p>
            <a:r>
              <a:rPr lang="en-US" sz="1800" dirty="0"/>
              <a:t>Issue 1-5-1: LS to other groups </a:t>
            </a:r>
          </a:p>
          <a:p>
            <a:pPr marL="800100" lvl="3" indent="-342900"/>
            <a:r>
              <a:rPr lang="en-GB" sz="1800" dirty="0"/>
              <a:t>FFS: Options in issue 1-5-1 in R4-2108148. Up to conclusions from other issues in subtopic 1-2</a:t>
            </a:r>
            <a:r>
              <a:rPr lang="en-US" sz="1800" dirty="0"/>
              <a:t> (e.g., issue 1-2-7) </a:t>
            </a:r>
            <a:r>
              <a:rPr lang="en-GB" sz="1800" dirty="0"/>
              <a:t>. </a:t>
            </a:r>
          </a:p>
          <a:p>
            <a:pPr marL="0" lvl="2" indent="0">
              <a:buNone/>
            </a:pPr>
            <a:endParaRPr lang="en-US" sz="1050" dirty="0"/>
          </a:p>
        </p:txBody>
      </p:sp>
    </p:spTree>
    <p:extLst>
      <p:ext uri="{BB962C8B-B14F-4D97-AF65-F5344CB8AC3E}">
        <p14:creationId xmlns:p14="http://schemas.microsoft.com/office/powerpoint/2010/main" val="933106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400" dirty="0"/>
              <a:t>Sub-topic 1-1: Scope of SRS antenna switching requirement (1/3)</a:t>
            </a:r>
          </a:p>
        </p:txBody>
      </p:sp>
      <p:sp>
        <p:nvSpPr>
          <p:cNvPr id="3" name="内容占位符 2"/>
          <p:cNvSpPr>
            <a:spLocks noGrp="1"/>
          </p:cNvSpPr>
          <p:nvPr>
            <p:ph idx="1"/>
          </p:nvPr>
        </p:nvSpPr>
        <p:spPr>
          <a:xfrm>
            <a:off x="251520" y="699542"/>
            <a:ext cx="8712968" cy="4176464"/>
          </a:xfrm>
        </p:spPr>
        <p:txBody>
          <a:bodyPr>
            <a:normAutofit fontScale="92500" lnSpcReduction="20000"/>
          </a:bodyPr>
          <a:lstStyle/>
          <a:p>
            <a:pPr lvl="0"/>
            <a:r>
              <a:rPr lang="en-US" sz="1200" dirty="0"/>
              <a:t>Issue 1-1-1: whether scheduling restriction requirement would be defined in RRM for SRS antenna port switching</a:t>
            </a:r>
          </a:p>
          <a:p>
            <a:pPr lvl="1"/>
            <a:r>
              <a:rPr lang="en-US" sz="1200" dirty="0"/>
              <a:t>FFS</a:t>
            </a:r>
          </a:p>
          <a:p>
            <a:pPr lvl="2"/>
            <a:r>
              <a:rPr lang="en-US" sz="1200" dirty="0"/>
              <a:t>Option 1 (CATT, CMCC, QC): Don't define the scheduling restriction before and after SRS transmission for the cell with SRS antenna port switching.</a:t>
            </a:r>
          </a:p>
          <a:p>
            <a:pPr lvl="2"/>
            <a:r>
              <a:rPr lang="en-US" sz="1200" dirty="0"/>
              <a:t>Option 2 (Ericsson): Yes</a:t>
            </a:r>
          </a:p>
          <a:p>
            <a:pPr lvl="3"/>
            <a:r>
              <a:rPr lang="en-US" sz="1200" dirty="0"/>
              <a:t>Option 2a (Apple, OPPO (for further investigation)): UE has scheduling restriction to not transmit PUCCH/PUSCH/SRS or not receive SSB/PDCCH/PDSCH/TRS/CSI-RS for CQI on symbols for SRS antenna port switching guard period, and on symbols for SRS transmission for antenna port switching, and on 1 data symbol before SRS transmission and 1 data symbol after SRS transmission. </a:t>
            </a:r>
          </a:p>
          <a:p>
            <a:pPr lvl="3"/>
            <a:r>
              <a:rPr lang="en-US" sz="1200" dirty="0"/>
              <a:t>Option 2b (NEC, HW, Intel, vivo, Apple, LG, MTK, Ericsson, Xiaomi): RAN4 to agree that one OFDM symbol before and after the SRS antenna port switching shall be introduced as scheduling restriction for FR1.</a:t>
            </a:r>
          </a:p>
          <a:p>
            <a:pPr lvl="3"/>
            <a:r>
              <a:rPr lang="en-US" sz="1200" dirty="0"/>
              <a:t>Option 2c (HW, MTK, Xiaomi, NEC, Intel, vivo , Apple, Ericsson): The scheduling restriction shall be defined before and after SRS transmission considering the 15 us SRS antenna switching time.</a:t>
            </a:r>
          </a:p>
          <a:p>
            <a:pPr lvl="2"/>
            <a:r>
              <a:rPr lang="en-US" sz="1200" dirty="0"/>
              <a:t>Option 3 (Nokia): The position of the transient period needs to be clarified before defining the interruption and the scheduling restriction in RRM spec.</a:t>
            </a:r>
          </a:p>
          <a:p>
            <a:pPr marL="1371600" lvl="3" indent="0">
              <a:buNone/>
            </a:pPr>
            <a:endParaRPr lang="en-US" sz="1200" dirty="0"/>
          </a:p>
          <a:p>
            <a:r>
              <a:rPr lang="en-US" sz="1200" dirty="0"/>
              <a:t>Issue 1-1-2: RAN4 requirement scope with different SRS resource configuration</a:t>
            </a:r>
          </a:p>
          <a:p>
            <a:pPr lvl="1"/>
            <a:r>
              <a:rPr lang="en-US" sz="1200" dirty="0">
                <a:latin typeface="+mj-lt"/>
                <a:ea typeface="+mj-ea"/>
                <a:cs typeface="+mj-cs"/>
              </a:rPr>
              <a:t>FFS:</a:t>
            </a:r>
          </a:p>
          <a:p>
            <a:pPr lvl="2"/>
            <a:r>
              <a:rPr lang="en-US" sz="1200" dirty="0">
                <a:latin typeface="+mj-lt"/>
                <a:ea typeface="+mj-ea"/>
                <a:cs typeface="+mj-cs"/>
              </a:rPr>
              <a:t>Option 1 (Nokia, Ericsson): </a:t>
            </a:r>
          </a:p>
          <a:p>
            <a:pPr lvl="3"/>
            <a:r>
              <a:rPr lang="en-US" sz="1200" dirty="0">
                <a:latin typeface="+mj-lt"/>
                <a:ea typeface="+mj-ea"/>
                <a:cs typeface="+mj-cs"/>
              </a:rPr>
              <a:t>RAN4 shall define the requirements for the following scenarios in Rel17 where</a:t>
            </a:r>
          </a:p>
          <a:p>
            <a:pPr lvl="4"/>
            <a:r>
              <a:rPr lang="en-US" sz="1200" dirty="0">
                <a:latin typeface="+mj-lt"/>
                <a:ea typeface="+mj-ea"/>
                <a:cs typeface="+mj-cs"/>
              </a:rPr>
              <a:t>The SRS resources of a set are transmitted NOT in the same slot, or </a:t>
            </a:r>
          </a:p>
          <a:p>
            <a:pPr lvl="4"/>
            <a:r>
              <a:rPr lang="en-US" sz="1200" dirty="0">
                <a:latin typeface="+mj-lt"/>
                <a:ea typeface="+mj-ea"/>
                <a:cs typeface="+mj-cs"/>
              </a:rPr>
              <a:t>The SRS resources of a set are transmitted in the same slot with consecutive SRS transmission</a:t>
            </a:r>
          </a:p>
          <a:p>
            <a:pPr lvl="3"/>
            <a:r>
              <a:rPr lang="en-US" sz="1200" dirty="0">
                <a:latin typeface="+mj-lt"/>
                <a:ea typeface="+mj-ea"/>
                <a:cs typeface="+mj-cs"/>
              </a:rPr>
              <a:t>RAN4 do not define the requirements if the SRS resources of a set are transmitted in the same slot with non-consecutive SRS transmission, before the guard period gets clarified in RAN1 in this scenario.  </a:t>
            </a:r>
          </a:p>
          <a:p>
            <a:pPr marL="1371600" lvl="3" indent="0">
              <a:buNone/>
            </a:pPr>
            <a:endParaRPr lang="en-US" sz="500" dirty="0"/>
          </a:p>
          <a:p>
            <a:pPr marL="457200" lvl="1" indent="0">
              <a:buNone/>
            </a:pPr>
            <a:endParaRPr lang="en-US" sz="900" dirty="0"/>
          </a:p>
        </p:txBody>
      </p:sp>
    </p:spTree>
    <p:extLst>
      <p:ext uri="{BB962C8B-B14F-4D97-AF65-F5344CB8AC3E}">
        <p14:creationId xmlns:p14="http://schemas.microsoft.com/office/powerpoint/2010/main" val="3035829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400" dirty="0"/>
              <a:t>Sub-topic 1-1: Scope of SRS antenna switching requirement (2/3)</a:t>
            </a:r>
          </a:p>
        </p:txBody>
      </p:sp>
      <p:sp>
        <p:nvSpPr>
          <p:cNvPr id="3" name="内容占位符 2"/>
          <p:cNvSpPr>
            <a:spLocks noGrp="1"/>
          </p:cNvSpPr>
          <p:nvPr>
            <p:ph idx="1"/>
          </p:nvPr>
        </p:nvSpPr>
        <p:spPr>
          <a:xfrm>
            <a:off x="457200" y="699542"/>
            <a:ext cx="8229600" cy="978729"/>
          </a:xfrm>
        </p:spPr>
        <p:txBody>
          <a:bodyPr wrap="square">
            <a:spAutoFit/>
          </a:bodyPr>
          <a:lstStyle/>
          <a:p>
            <a:r>
              <a:rPr lang="en-US" sz="1800" dirty="0">
                <a:latin typeface="+mj-lt"/>
                <a:ea typeface="+mj-ea"/>
                <a:cs typeface="+mj-cs"/>
              </a:rPr>
              <a:t>Issue 1-1-3: RAN4 requirement scope with LTE SRS antenna port switching</a:t>
            </a:r>
          </a:p>
          <a:p>
            <a:pPr lvl="1"/>
            <a:r>
              <a:rPr lang="en-US" sz="1800" dirty="0">
                <a:solidFill>
                  <a:srgbClr val="00B050"/>
                </a:solidFill>
                <a:latin typeface="+mj-lt"/>
                <a:ea typeface="+mj-ea"/>
                <a:cs typeface="+mj-cs"/>
              </a:rPr>
              <a:t>Agreement: LTE SRS antenna port switching is out of scope of this R17 </a:t>
            </a:r>
            <a:r>
              <a:rPr lang="en-US" sz="1800" dirty="0" err="1">
                <a:solidFill>
                  <a:srgbClr val="00B050"/>
                </a:solidFill>
                <a:latin typeface="+mj-lt"/>
                <a:ea typeface="+mj-ea"/>
                <a:cs typeface="+mj-cs"/>
              </a:rPr>
              <a:t>FeRRM</a:t>
            </a:r>
            <a:r>
              <a:rPr lang="en-US" sz="1800" dirty="0">
                <a:solidFill>
                  <a:srgbClr val="00B050"/>
                </a:solidFill>
                <a:latin typeface="+mj-lt"/>
                <a:ea typeface="+mj-ea"/>
                <a:cs typeface="+mj-cs"/>
              </a:rPr>
              <a:t> WI, and no need to discuss.  </a:t>
            </a:r>
          </a:p>
        </p:txBody>
      </p:sp>
    </p:spTree>
    <p:extLst>
      <p:ext uri="{BB962C8B-B14F-4D97-AF65-F5344CB8AC3E}">
        <p14:creationId xmlns:p14="http://schemas.microsoft.com/office/powerpoint/2010/main" val="4217019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000" dirty="0"/>
              <a:t>Sub-topic 1-2: Impact of SRS antenna port switching to other requirements (1/3) </a:t>
            </a:r>
          </a:p>
        </p:txBody>
      </p:sp>
      <p:sp>
        <p:nvSpPr>
          <p:cNvPr id="3" name="内容占位符 2"/>
          <p:cNvSpPr>
            <a:spLocks noGrp="1"/>
          </p:cNvSpPr>
          <p:nvPr>
            <p:ph idx="1"/>
          </p:nvPr>
        </p:nvSpPr>
        <p:spPr>
          <a:xfrm>
            <a:off x="457200" y="699542"/>
            <a:ext cx="8229600" cy="3600986"/>
          </a:xfrm>
        </p:spPr>
        <p:txBody>
          <a:bodyPr wrap="square">
            <a:spAutoFit/>
          </a:bodyPr>
          <a:lstStyle/>
          <a:p>
            <a:r>
              <a:rPr lang="en-US" sz="1200" dirty="0">
                <a:latin typeface="+mj-lt"/>
                <a:ea typeface="+mj-ea"/>
                <a:cs typeface="+mj-cs"/>
              </a:rPr>
              <a:t>Issue 1-2-1: Impact of SRS antenna port switching to RRM requirements in NR-SA </a:t>
            </a:r>
          </a:p>
          <a:p>
            <a:pPr lvl="1"/>
            <a:r>
              <a:rPr lang="en-GB" sz="1200" dirty="0">
                <a:solidFill>
                  <a:srgbClr val="00B050"/>
                </a:solidFill>
              </a:rPr>
              <a:t>Agreement: No impact to NR measurement requirements relevant to measurements based on SSB/CSI-RS due to NR SRS antenna switching, as NR measurements are always prioritized.</a:t>
            </a:r>
            <a:endParaRPr lang="en-US" sz="1200" dirty="0">
              <a:solidFill>
                <a:srgbClr val="00B050"/>
              </a:solidFill>
            </a:endParaRPr>
          </a:p>
          <a:p>
            <a:pPr lvl="2"/>
            <a:r>
              <a:rPr lang="en-GB" sz="1200" dirty="0">
                <a:solidFill>
                  <a:srgbClr val="7030A0"/>
                </a:solidFill>
              </a:rPr>
              <a:t>The above-mentioned NR measurement requirements includes </a:t>
            </a:r>
            <a:r>
              <a:rPr lang="en-US" sz="1200" dirty="0">
                <a:solidFill>
                  <a:srgbClr val="7030A0"/>
                </a:solidFill>
              </a:rPr>
              <a:t>serving/neighboring cell L3 measurement requirements </a:t>
            </a:r>
          </a:p>
          <a:p>
            <a:pPr lvl="3"/>
            <a:r>
              <a:rPr lang="en-US" sz="1200" dirty="0">
                <a:solidFill>
                  <a:srgbClr val="7030A0"/>
                </a:solidFill>
              </a:rPr>
              <a:t>FFS on L1-RSRP/L1-SINR and RLM/BFD/CBD measurement requirements</a:t>
            </a:r>
            <a:endParaRPr lang="en-US" sz="1200" strike="sngStrike" dirty="0">
              <a:solidFill>
                <a:srgbClr val="7030A0"/>
              </a:solidFill>
            </a:endParaRPr>
          </a:p>
          <a:p>
            <a:r>
              <a:rPr lang="en-US" sz="1200" dirty="0">
                <a:latin typeface="+mj-lt"/>
                <a:ea typeface="+mj-ea"/>
                <a:cs typeface="+mj-cs"/>
              </a:rPr>
              <a:t>Issue 1-2-2: Impact of SRS antenna port switching to RRM requirements in EN-DC or NE-DC</a:t>
            </a:r>
          </a:p>
          <a:p>
            <a:pPr lvl="1"/>
            <a:r>
              <a:rPr lang="en-US" sz="1200" dirty="0">
                <a:solidFill>
                  <a:srgbClr val="7030A0"/>
                </a:solidFill>
                <a:latin typeface="+mj-lt"/>
                <a:ea typeface="+mj-ea"/>
                <a:cs typeface="+mj-cs"/>
              </a:rPr>
              <a:t>Agreement</a:t>
            </a:r>
          </a:p>
          <a:p>
            <a:pPr lvl="2"/>
            <a:r>
              <a:rPr lang="en-US" sz="1200" dirty="0">
                <a:solidFill>
                  <a:srgbClr val="7030A0"/>
                </a:solidFill>
                <a:latin typeface="+mj-lt"/>
                <a:ea typeface="+mj-ea"/>
                <a:cs typeface="+mj-cs"/>
              </a:rPr>
              <a:t>In EN-DC and NE-DC operation,</a:t>
            </a:r>
          </a:p>
          <a:p>
            <a:pPr lvl="3"/>
            <a:r>
              <a:rPr lang="en-US" sz="1200" dirty="0">
                <a:solidFill>
                  <a:srgbClr val="7030A0"/>
                </a:solidFill>
                <a:latin typeface="+mj-lt"/>
                <a:ea typeface="+mj-ea"/>
                <a:cs typeface="+mj-cs"/>
              </a:rPr>
              <a:t>NR SRS antenna switching colliding with E-UTRA measurement</a:t>
            </a:r>
          </a:p>
          <a:p>
            <a:pPr lvl="4"/>
            <a:r>
              <a:rPr lang="en-US" sz="1200" dirty="0">
                <a:solidFill>
                  <a:srgbClr val="7030A0"/>
                </a:solidFill>
                <a:latin typeface="+mj-lt"/>
                <a:ea typeface="+mj-ea"/>
                <a:cs typeface="+mj-cs"/>
              </a:rPr>
              <a:t>Interruptions on E-UTRA measurement in the interrupted carrier group are allowed due to NR SRS antenna switching, but NOT allowed due to NR SRS antenna switching for the carriers not in the interrupted carrier group. </a:t>
            </a:r>
          </a:p>
          <a:p>
            <a:pPr lvl="4"/>
            <a:r>
              <a:rPr lang="en-US" sz="1200" dirty="0">
                <a:solidFill>
                  <a:srgbClr val="7030A0"/>
                </a:solidFill>
                <a:latin typeface="+mj-lt"/>
                <a:ea typeface="+mj-ea"/>
                <a:cs typeface="+mj-cs"/>
              </a:rPr>
              <a:t>Additional delay can be expected on E-UTRA measurement in the interrupted carrier group when UE is configured to perform NR SRS antenna switching. </a:t>
            </a:r>
          </a:p>
          <a:p>
            <a:pPr lvl="4"/>
            <a:r>
              <a:rPr lang="en-US" sz="1200" dirty="0">
                <a:solidFill>
                  <a:srgbClr val="7030A0"/>
                </a:solidFill>
                <a:latin typeface="+mj-lt"/>
                <a:ea typeface="+mj-ea"/>
                <a:cs typeface="+mj-cs"/>
              </a:rPr>
              <a:t>NR SRS antenna switching is allowed to be dropped when colliding with E-UTRA measurement in the interrupted carrier group.</a:t>
            </a:r>
          </a:p>
        </p:txBody>
      </p:sp>
    </p:spTree>
    <p:extLst>
      <p:ext uri="{BB962C8B-B14F-4D97-AF65-F5344CB8AC3E}">
        <p14:creationId xmlns:p14="http://schemas.microsoft.com/office/powerpoint/2010/main" val="1552795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000" dirty="0"/>
              <a:t>Sub-topic 1-2: Impact of SRS antenna port switching to other requirements (2/3) </a:t>
            </a:r>
          </a:p>
        </p:txBody>
      </p:sp>
      <p:sp>
        <p:nvSpPr>
          <p:cNvPr id="3" name="内容占位符 2"/>
          <p:cNvSpPr>
            <a:spLocks noGrp="1"/>
          </p:cNvSpPr>
          <p:nvPr>
            <p:ph idx="1"/>
          </p:nvPr>
        </p:nvSpPr>
        <p:spPr>
          <a:xfrm>
            <a:off x="457200" y="699542"/>
            <a:ext cx="8229600" cy="4176464"/>
          </a:xfrm>
        </p:spPr>
        <p:txBody>
          <a:bodyPr wrap="square">
            <a:normAutofit/>
          </a:bodyPr>
          <a:lstStyle/>
          <a:p>
            <a:r>
              <a:rPr lang="en-US" sz="1200" dirty="0">
                <a:latin typeface="+mj-lt"/>
                <a:ea typeface="+mj-ea"/>
                <a:cs typeface="+mj-cs"/>
              </a:rPr>
              <a:t>Issue 1-2-3: Impact of SRS antenna port switching to RRM requirements in NR-DC</a:t>
            </a:r>
          </a:p>
          <a:p>
            <a:pPr lvl="1"/>
            <a:r>
              <a:rPr lang="en-US" sz="1200" dirty="0">
                <a:latin typeface="+mj-lt"/>
                <a:ea typeface="+mj-ea"/>
                <a:cs typeface="+mj-cs"/>
              </a:rPr>
              <a:t>FFS:</a:t>
            </a:r>
          </a:p>
          <a:p>
            <a:pPr lvl="2"/>
            <a:r>
              <a:rPr lang="en-US" sz="1200" dirty="0">
                <a:latin typeface="+mj-lt"/>
                <a:ea typeface="+mj-ea"/>
                <a:cs typeface="+mj-cs"/>
              </a:rPr>
              <a:t>Option 1 (Apple, CATT, NEC, HW, vivo, QC, LG, Xiaomi, OPPO, Ericsson): No impact to NR measurement requirements relevant to measurements based on SSB/CSI-RS due to NR SRS antenna switching, as NR measurements are always prioritized </a:t>
            </a:r>
          </a:p>
          <a:p>
            <a:pPr lvl="3"/>
            <a:r>
              <a:rPr lang="en-US" sz="1200" dirty="0">
                <a:latin typeface="+mj-lt"/>
                <a:ea typeface="+mj-ea"/>
                <a:cs typeface="+mj-cs"/>
              </a:rPr>
              <a:t>Option 1a (MTK):In the same CG, n</a:t>
            </a:r>
            <a:r>
              <a:rPr lang="en-US" sz="1200" dirty="0"/>
              <a:t>o impact to NR measurement requirements relevant to measurements based on SSB/CSI-RS due to NR SRS antenna switching, as NR measurements are always prioritized. No requirement is defined for SRS antenna port switching impacts cross CGs.</a:t>
            </a:r>
            <a:endParaRPr lang="en-US" sz="1200" dirty="0">
              <a:latin typeface="+mj-lt"/>
              <a:ea typeface="+mj-ea"/>
              <a:cs typeface="+mj-cs"/>
            </a:endParaRPr>
          </a:p>
          <a:p>
            <a:pPr lvl="2"/>
            <a:r>
              <a:rPr lang="en-US" sz="1200" dirty="0">
                <a:latin typeface="+mj-lt"/>
                <a:ea typeface="+mj-ea"/>
                <a:cs typeface="+mj-cs"/>
              </a:rPr>
              <a:t>Option 2 (Nokia): Add one note indicating the DL may be affected due to SRS antenna switching if </a:t>
            </a:r>
            <a:r>
              <a:rPr lang="en-US" sz="1200" dirty="0" err="1">
                <a:latin typeface="+mj-lt"/>
                <a:ea typeface="+mj-ea"/>
                <a:cs typeface="+mj-cs"/>
              </a:rPr>
              <a:t>txSwitchImpactToRx</a:t>
            </a:r>
            <a:r>
              <a:rPr lang="en-US" sz="1200" dirty="0">
                <a:latin typeface="+mj-lt"/>
                <a:ea typeface="+mj-ea"/>
                <a:cs typeface="+mj-cs"/>
              </a:rPr>
              <a:t> is configured.</a:t>
            </a:r>
          </a:p>
          <a:p>
            <a:pPr marL="342900" lvl="1" indent="-342900">
              <a:buFont typeface="Arial" pitchFamily="34" charset="0"/>
              <a:buChar char="•"/>
            </a:pPr>
            <a:r>
              <a:rPr lang="en-US" sz="1200" dirty="0">
                <a:latin typeface="+mj-lt"/>
                <a:ea typeface="+mj-ea"/>
                <a:cs typeface="+mj-cs"/>
              </a:rPr>
              <a:t>Issue 1-2-4: Impact of SRS antenna port switching to other specific RRM requirements</a:t>
            </a:r>
          </a:p>
          <a:p>
            <a:pPr lvl="1"/>
            <a:r>
              <a:rPr lang="en-GB" sz="1200" dirty="0">
                <a:latin typeface="+mj-lt"/>
                <a:ea typeface="+mj-ea"/>
                <a:cs typeface="+mj-cs"/>
              </a:rPr>
              <a:t>FFS:</a:t>
            </a:r>
          </a:p>
          <a:p>
            <a:pPr lvl="2"/>
            <a:r>
              <a:rPr lang="en-GB" sz="1200" dirty="0">
                <a:latin typeface="+mj-lt"/>
                <a:ea typeface="+mj-ea"/>
                <a:cs typeface="+mj-cs"/>
              </a:rPr>
              <a:t>Option 1 (CATT, Apple/OPPO(NR based), Ericsson(in same CG)): The requirement for handover, BWP switching, </a:t>
            </a:r>
            <a:r>
              <a:rPr lang="en-GB" sz="1200" dirty="0" err="1">
                <a:latin typeface="+mj-lt"/>
                <a:ea typeface="+mj-ea"/>
                <a:cs typeface="+mj-cs"/>
              </a:rPr>
              <a:t>SCell</a:t>
            </a:r>
            <a:r>
              <a:rPr lang="en-GB" sz="1200" dirty="0">
                <a:latin typeface="+mj-lt"/>
                <a:ea typeface="+mj-ea"/>
                <a:cs typeface="+mj-cs"/>
              </a:rPr>
              <a:t> activation/deactivation should not be impacted by SRS antenna port switching.</a:t>
            </a:r>
            <a:endParaRPr lang="en-US" sz="1200" dirty="0">
              <a:latin typeface="+mj-lt"/>
              <a:ea typeface="+mj-ea"/>
              <a:cs typeface="+mj-cs"/>
            </a:endParaRPr>
          </a:p>
          <a:p>
            <a:pPr marL="342900" lvl="1" indent="-342900">
              <a:buFont typeface="Arial" pitchFamily="34" charset="0"/>
              <a:buChar char="•"/>
            </a:pPr>
            <a:r>
              <a:rPr lang="en-US" sz="1200" dirty="0">
                <a:latin typeface="+mj-lt"/>
                <a:ea typeface="+mj-ea"/>
                <a:cs typeface="+mj-cs"/>
              </a:rPr>
              <a:t>Issue 1-2-5: Impact of SRS antenna port switching to timing requirements </a:t>
            </a:r>
          </a:p>
          <a:p>
            <a:pPr marL="742950" lvl="2" indent="-342900"/>
            <a:r>
              <a:rPr lang="en-US" sz="1200" dirty="0">
                <a:solidFill>
                  <a:srgbClr val="7030A0"/>
                </a:solidFill>
                <a:latin typeface="+mj-lt"/>
                <a:ea typeface="+mj-ea"/>
                <a:cs typeface="+mj-cs"/>
              </a:rPr>
              <a:t>Agreement:</a:t>
            </a:r>
          </a:p>
          <a:p>
            <a:pPr marL="1200150" lvl="3" indent="-342900"/>
            <a:r>
              <a:rPr lang="en-US" sz="1200" dirty="0">
                <a:solidFill>
                  <a:srgbClr val="7030A0"/>
                </a:solidFill>
                <a:latin typeface="+mj-lt"/>
                <a:ea typeface="+mj-ea"/>
                <a:cs typeface="+mj-cs"/>
              </a:rPr>
              <a:t>New option 4: No need to consider impact to timing requirements (non-positioning related) for SRS antenna switching.</a:t>
            </a:r>
          </a:p>
          <a:p>
            <a:pPr marL="457200" lvl="1" indent="0">
              <a:buNone/>
            </a:pPr>
            <a:endParaRPr lang="en-US" sz="800" dirty="0">
              <a:latin typeface="+mj-lt"/>
              <a:ea typeface="+mj-ea"/>
              <a:cs typeface="+mj-cs"/>
            </a:endParaRPr>
          </a:p>
        </p:txBody>
      </p:sp>
    </p:spTree>
    <p:extLst>
      <p:ext uri="{BB962C8B-B14F-4D97-AF65-F5344CB8AC3E}">
        <p14:creationId xmlns:p14="http://schemas.microsoft.com/office/powerpoint/2010/main" val="2113139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000" dirty="0"/>
              <a:t>Sub-topic 1-2: Impact of SRS antenna port switching to other requirements (3/3) </a:t>
            </a:r>
          </a:p>
        </p:txBody>
      </p:sp>
      <p:sp>
        <p:nvSpPr>
          <p:cNvPr id="3" name="内容占位符 2"/>
          <p:cNvSpPr>
            <a:spLocks noGrp="1"/>
          </p:cNvSpPr>
          <p:nvPr>
            <p:ph idx="1"/>
          </p:nvPr>
        </p:nvSpPr>
        <p:spPr>
          <a:xfrm>
            <a:off x="457200" y="699542"/>
            <a:ext cx="8229600" cy="4032448"/>
          </a:xfrm>
        </p:spPr>
        <p:txBody>
          <a:bodyPr wrap="square">
            <a:normAutofit/>
          </a:bodyPr>
          <a:lstStyle/>
          <a:p>
            <a:r>
              <a:rPr lang="en-US" sz="1200" dirty="0">
                <a:latin typeface="+mj-lt"/>
                <a:ea typeface="+mj-ea"/>
                <a:cs typeface="+mj-cs"/>
              </a:rPr>
              <a:t>Issue 1-2-6: Impact of SRS antenna port switching to positioning related requirements </a:t>
            </a:r>
          </a:p>
          <a:p>
            <a:pPr lvl="1"/>
            <a:r>
              <a:rPr lang="en-US" sz="1200" dirty="0">
                <a:solidFill>
                  <a:srgbClr val="00B050"/>
                </a:solidFill>
                <a:latin typeface="+mj-lt"/>
                <a:ea typeface="+mj-ea"/>
                <a:cs typeface="+mj-cs"/>
              </a:rPr>
              <a:t>Agreement: The impact of SRS antenna switching on positioning related measurement will not be discussed in this Rel-17 </a:t>
            </a:r>
            <a:r>
              <a:rPr lang="en-US" sz="1200" dirty="0" err="1">
                <a:solidFill>
                  <a:srgbClr val="00B050"/>
                </a:solidFill>
                <a:latin typeface="+mj-lt"/>
                <a:ea typeface="+mj-ea"/>
                <a:cs typeface="+mj-cs"/>
              </a:rPr>
              <a:t>FeRRM</a:t>
            </a:r>
            <a:r>
              <a:rPr lang="en-US" sz="1200" dirty="0">
                <a:solidFill>
                  <a:srgbClr val="00B050"/>
                </a:solidFill>
                <a:latin typeface="+mj-lt"/>
                <a:ea typeface="+mj-ea"/>
                <a:cs typeface="+mj-cs"/>
              </a:rPr>
              <a:t>.</a:t>
            </a:r>
          </a:p>
          <a:p>
            <a:r>
              <a:rPr lang="en-US" sz="1200" dirty="0">
                <a:latin typeface="+mj-lt"/>
                <a:ea typeface="+mj-ea"/>
                <a:cs typeface="+mj-cs"/>
              </a:rPr>
              <a:t>Issue 1-2-7: Impact of SRS antenna port switching to CSF and other RS</a:t>
            </a:r>
          </a:p>
          <a:p>
            <a:pPr lvl="1"/>
            <a:r>
              <a:rPr lang="en-US" sz="1200" dirty="0">
                <a:latin typeface="+mj-lt"/>
                <a:ea typeface="+mj-ea"/>
                <a:cs typeface="+mj-cs"/>
              </a:rPr>
              <a:t>FFS</a:t>
            </a:r>
          </a:p>
          <a:p>
            <a:pPr lvl="2"/>
            <a:r>
              <a:rPr lang="en-GB" sz="1200" dirty="0"/>
              <a:t>Option 1 (QC, Apple, OPPO): Scheduling of SRS antenna switching should avoid collision to all reference signals including CSI-IM except DMRS and UCI containing CSF report. If collision happens, it is considered as an error case and no UE requirement is imposed.</a:t>
            </a:r>
            <a:endParaRPr lang="en-US" sz="1200" dirty="0"/>
          </a:p>
          <a:p>
            <a:pPr lvl="2"/>
            <a:r>
              <a:rPr lang="en-GB" sz="1200" dirty="0"/>
              <a:t>Option 2 (vivo) Scheduling of SRS antenna switching should avoid collision to the following:</a:t>
            </a:r>
            <a:endParaRPr lang="en-US" sz="1200" dirty="0"/>
          </a:p>
          <a:p>
            <a:pPr lvl="3" hangingPunct="0"/>
            <a:r>
              <a:rPr lang="en-GB" sz="1200" dirty="0"/>
              <a:t>PUSCH/PUCCH transmission with priority index 1 or DL pre-emption transmission</a:t>
            </a:r>
            <a:endParaRPr lang="en-US" sz="1200" dirty="0"/>
          </a:p>
          <a:p>
            <a:pPr lvl="3" hangingPunct="0"/>
            <a:r>
              <a:rPr lang="en-GB" sz="1200" dirty="0"/>
              <a:t>PUSCH/PUCCH transmission carrying HARQ-ACK/positive SR/RI/CRI/SSBRI and/or PRACH</a:t>
            </a:r>
            <a:endParaRPr lang="en-US" sz="1200" dirty="0"/>
          </a:p>
          <a:p>
            <a:pPr lvl="3"/>
            <a:r>
              <a:rPr lang="en-GB" sz="1200" dirty="0"/>
              <a:t>PUSCH transmission carrying aperiodic CSI (if periodic/semi-persistent SRS resources are configured)</a:t>
            </a:r>
            <a:endParaRPr lang="en-US" sz="1200" dirty="0"/>
          </a:p>
          <a:p>
            <a:pPr marL="914400" lvl="2" indent="0">
              <a:buNone/>
            </a:pPr>
            <a:endParaRPr lang="en-US" sz="800" dirty="0">
              <a:latin typeface="+mj-lt"/>
              <a:ea typeface="+mj-ea"/>
              <a:cs typeface="+mj-cs"/>
            </a:endParaRPr>
          </a:p>
          <a:p>
            <a:pPr marL="457200" lvl="1" indent="0">
              <a:buNone/>
            </a:pPr>
            <a:endParaRPr lang="en-US" sz="800" dirty="0">
              <a:latin typeface="+mj-lt"/>
              <a:ea typeface="+mj-ea"/>
              <a:cs typeface="+mj-cs"/>
            </a:endParaRPr>
          </a:p>
        </p:txBody>
      </p:sp>
    </p:spTree>
    <p:extLst>
      <p:ext uri="{BB962C8B-B14F-4D97-AF65-F5344CB8AC3E}">
        <p14:creationId xmlns:p14="http://schemas.microsoft.com/office/powerpoint/2010/main" val="3535982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a:t>
            </a:r>
            <a:r>
              <a:rPr lang="en-US" altLang="zh-CN" sz="2400" dirty="0"/>
              <a:t>3</a:t>
            </a:r>
            <a:r>
              <a:rPr lang="en-US" sz="2400" dirty="0"/>
              <a:t>: Interruption requirement applicability (1/2)</a:t>
            </a:r>
          </a:p>
        </p:txBody>
      </p:sp>
      <p:sp>
        <p:nvSpPr>
          <p:cNvPr id="3" name="内容占位符 2"/>
          <p:cNvSpPr>
            <a:spLocks noGrp="1"/>
          </p:cNvSpPr>
          <p:nvPr>
            <p:ph idx="1"/>
          </p:nvPr>
        </p:nvSpPr>
        <p:spPr>
          <a:xfrm>
            <a:off x="457200" y="771550"/>
            <a:ext cx="8229600" cy="4248472"/>
          </a:xfrm>
        </p:spPr>
        <p:txBody>
          <a:bodyPr>
            <a:noAutofit/>
          </a:bodyPr>
          <a:lstStyle/>
          <a:p>
            <a:r>
              <a:rPr lang="en-US" sz="1200" dirty="0"/>
              <a:t>Issue 1-3-1: Interruption requirement applicability</a:t>
            </a:r>
          </a:p>
          <a:p>
            <a:pPr lvl="1"/>
            <a:r>
              <a:rPr lang="en-US" altLang="zh-CN" sz="1200" dirty="0"/>
              <a:t>FFS:</a:t>
            </a:r>
          </a:p>
          <a:p>
            <a:pPr lvl="2"/>
            <a:r>
              <a:rPr lang="en-US" sz="1200" dirty="0"/>
              <a:t>Option 1 (CATT, QC, MTK, Apple, LG, Intel,): SRS antenna switching interruptions on both DL and UL applies to the band combinations signaled in </a:t>
            </a:r>
            <a:r>
              <a:rPr lang="en-US" sz="1200" dirty="0" err="1"/>
              <a:t>txSwitchImpactToRx</a:t>
            </a:r>
            <a:r>
              <a:rPr lang="en-US" sz="1200" dirty="0"/>
              <a:t> or </a:t>
            </a:r>
            <a:r>
              <a:rPr lang="en-US" sz="1200" dirty="0" err="1"/>
              <a:t>txSwitchWithAnotherBand</a:t>
            </a:r>
            <a:r>
              <a:rPr lang="en-US" sz="1200" dirty="0"/>
              <a:t>.</a:t>
            </a:r>
          </a:p>
          <a:p>
            <a:pPr lvl="2"/>
            <a:r>
              <a:rPr lang="en-US" sz="1200" dirty="0"/>
              <a:t>Option 2 (HW, vivo, Xiaomi, Nokia): </a:t>
            </a:r>
            <a:r>
              <a:rPr lang="en-US" sz="1200" dirty="0" err="1"/>
              <a:t>txSwitchImpactToRx</a:t>
            </a:r>
            <a:r>
              <a:rPr lang="en-US" sz="1200" dirty="0"/>
              <a:t> indicates the SRS antenna port switching impact to DL only, and </a:t>
            </a:r>
            <a:r>
              <a:rPr lang="en-US" sz="1200" dirty="0" err="1"/>
              <a:t>txSwitchWithAnotherBand</a:t>
            </a:r>
            <a:r>
              <a:rPr lang="en-US" sz="1200" dirty="0"/>
              <a:t> indicates the SRS antenna port switching impact to UL only.</a:t>
            </a:r>
          </a:p>
          <a:p>
            <a:pPr marL="342900" lvl="1" indent="-342900">
              <a:buFont typeface="Arial" pitchFamily="34" charset="0"/>
              <a:buChar char="•"/>
            </a:pPr>
            <a:r>
              <a:rPr lang="en-GB" sz="1200" dirty="0"/>
              <a:t>Issue 1-3-2: Interruption requirement for UE with or without per-FR MG capability</a:t>
            </a:r>
          </a:p>
          <a:p>
            <a:pPr lvl="1"/>
            <a:r>
              <a:rPr lang="en-GB" sz="1200" dirty="0"/>
              <a:t>FFS</a:t>
            </a:r>
          </a:p>
          <a:p>
            <a:pPr lvl="2"/>
            <a:r>
              <a:rPr lang="en-US" sz="1200" dirty="0"/>
              <a:t>Option 1 (CATT, Xiaomi, MTK, HW, Ericsson, vivo, Nokia): Interruption requirement of SRS antenna port switching will not depend on per-UE or per-FR gap capability. It is not necessary for RAN4 to clarify UE reported capability.</a:t>
            </a:r>
          </a:p>
          <a:p>
            <a:pPr lvl="2"/>
            <a:r>
              <a:rPr lang="en-US" sz="1200" dirty="0"/>
              <a:t>Option 2 (Intel, Apple, OPPO): No need to differentiate the requirement for the UE with or without capability of per-FR gap for SRS antenna port switching in RAN4. But it’s not expected that </a:t>
            </a:r>
            <a:r>
              <a:rPr lang="en-US" sz="1200" dirty="0" err="1"/>
              <a:t>txSwitchImpactToRx</a:t>
            </a:r>
            <a:r>
              <a:rPr lang="en-US" sz="1200" dirty="0"/>
              <a:t> or </a:t>
            </a:r>
            <a:r>
              <a:rPr lang="en-US" sz="1200" dirty="0" err="1"/>
              <a:t>txSwitchWithAnotherBand</a:t>
            </a:r>
            <a:r>
              <a:rPr lang="en-US" sz="1200" dirty="0"/>
              <a:t> indicates any band combination cross FR1 and FR2 when UE is capable of per-FR MG.</a:t>
            </a:r>
          </a:p>
          <a:p>
            <a:pPr lvl="2"/>
            <a:r>
              <a:rPr lang="en-US" sz="1200" dirty="0"/>
              <a:t>Option 2a (Apple, HW, Xiaomi, Intel):No need to differentiate the requirement for the UE with or without capability of per-FR gap for SRS antenna port switching in RAN4. But the requirement applicability needs to be clarified that “for interruption caused by SRS antenna port switching, the victim CC would be based on indication of </a:t>
            </a:r>
            <a:r>
              <a:rPr lang="en-US" sz="1200" dirty="0" err="1"/>
              <a:t>txSwitchImpactToRx</a:t>
            </a:r>
            <a:r>
              <a:rPr lang="en-US" sz="1200" dirty="0"/>
              <a:t> or </a:t>
            </a:r>
            <a:r>
              <a:rPr lang="en-US" sz="1200" dirty="0" err="1"/>
              <a:t>txSwitchWithAnotherBand</a:t>
            </a:r>
            <a:r>
              <a:rPr lang="en-US" sz="1200" dirty="0"/>
              <a:t> regardless of per-FR MG capability”.</a:t>
            </a:r>
          </a:p>
          <a:p>
            <a:pPr marL="342900" lvl="1" indent="-342900">
              <a:buFont typeface="Arial" pitchFamily="34" charset="0"/>
              <a:buChar char="•"/>
            </a:pPr>
            <a:r>
              <a:rPr lang="en-US" sz="1200" dirty="0"/>
              <a:t>Issue 1-3-3: whether same interruption requirement applies to different SRS antenna port switching patterns</a:t>
            </a:r>
          </a:p>
          <a:p>
            <a:pPr lvl="1"/>
            <a:r>
              <a:rPr lang="en-US" sz="1200" dirty="0">
                <a:solidFill>
                  <a:srgbClr val="00B050"/>
                </a:solidFill>
              </a:rPr>
              <a:t>Agreement: use same set of requirements for different SRS antenna switch patterns.</a:t>
            </a:r>
          </a:p>
          <a:p>
            <a:pPr marL="457200" lvl="1" indent="0">
              <a:buNone/>
            </a:pPr>
            <a:endParaRPr lang="en-US" sz="1050" dirty="0"/>
          </a:p>
          <a:p>
            <a:pPr lvl="2"/>
            <a:endParaRPr lang="en-US" sz="1050" dirty="0">
              <a:solidFill>
                <a:srgbClr val="00B050"/>
              </a:solidFill>
            </a:endParaRPr>
          </a:p>
        </p:txBody>
      </p:sp>
    </p:spTree>
    <p:extLst>
      <p:ext uri="{BB962C8B-B14F-4D97-AF65-F5344CB8AC3E}">
        <p14:creationId xmlns:p14="http://schemas.microsoft.com/office/powerpoint/2010/main" val="4143435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a:t>
            </a:r>
            <a:r>
              <a:rPr lang="en-US" altLang="zh-CN" sz="2400" dirty="0"/>
              <a:t>3</a:t>
            </a:r>
            <a:r>
              <a:rPr lang="en-US" sz="2400" dirty="0"/>
              <a:t>: Interruption requirement applicability (</a:t>
            </a:r>
            <a:r>
              <a:rPr lang="en-US" altLang="zh-CN" sz="2400" dirty="0"/>
              <a:t>2</a:t>
            </a:r>
            <a:r>
              <a:rPr lang="en-US" sz="2400" dirty="0"/>
              <a:t>/2)</a:t>
            </a:r>
          </a:p>
        </p:txBody>
      </p:sp>
      <p:sp>
        <p:nvSpPr>
          <p:cNvPr id="3" name="内容占位符 2"/>
          <p:cNvSpPr>
            <a:spLocks noGrp="1"/>
          </p:cNvSpPr>
          <p:nvPr>
            <p:ph idx="1"/>
          </p:nvPr>
        </p:nvSpPr>
        <p:spPr>
          <a:xfrm>
            <a:off x="457200" y="771550"/>
            <a:ext cx="8229600" cy="4248472"/>
          </a:xfrm>
        </p:spPr>
        <p:txBody>
          <a:bodyPr>
            <a:noAutofit/>
          </a:bodyPr>
          <a:lstStyle/>
          <a:p>
            <a:r>
              <a:rPr lang="en-US" sz="1200" dirty="0"/>
              <a:t>Issue 1-3-4: Would the interruption requirement differentiate between sync and async cases?</a:t>
            </a:r>
          </a:p>
          <a:p>
            <a:pPr lvl="1"/>
            <a:r>
              <a:rPr lang="en-US" sz="1200" dirty="0"/>
              <a:t>FFS</a:t>
            </a:r>
          </a:p>
          <a:p>
            <a:pPr lvl="2"/>
            <a:r>
              <a:rPr lang="en-US" sz="1200" dirty="0"/>
              <a:t>Option 1 (Intel, Xiaomi, OPPO, HW, vivo, MTK, Apple, QC): No; one single requirement to cover the synchronous and asynchronous scenarios with or without UL TA.</a:t>
            </a:r>
          </a:p>
          <a:p>
            <a:pPr lvl="3"/>
            <a:r>
              <a:rPr lang="en-US" sz="1200" dirty="0"/>
              <a:t>Option 1a (Apple): No, interruption requirement is based on the async case for the minimum requirement.</a:t>
            </a:r>
          </a:p>
          <a:p>
            <a:pPr lvl="2"/>
            <a:r>
              <a:rPr lang="en-US" sz="1200" dirty="0"/>
              <a:t>Option 2 (CATT, Ericsson, Nokia): Yes, the interruption requirement can differentiate between sync and async cases.</a:t>
            </a:r>
          </a:p>
          <a:p>
            <a:pPr lvl="3"/>
            <a:r>
              <a:rPr lang="en-US" sz="1200" dirty="0"/>
              <a:t>Option 2a (LG): Introduce different interruption length between synchronous and asynchronous depending on ‘UL(SRS antenna port switching)-UL slot’ or ‘UL(SRS antenna port switching)-DL slot’.</a:t>
            </a:r>
          </a:p>
          <a:p>
            <a:r>
              <a:rPr lang="en-US" sz="1200" dirty="0"/>
              <a:t>Issue 1-3-5: </a:t>
            </a:r>
            <a:r>
              <a:rPr lang="en-US" sz="1200" dirty="0" err="1"/>
              <a:t>txSwitchImpactToRx</a:t>
            </a:r>
            <a:r>
              <a:rPr lang="en-US" sz="1200" dirty="0"/>
              <a:t> for intra-band case</a:t>
            </a:r>
          </a:p>
          <a:p>
            <a:pPr lvl="1"/>
            <a:r>
              <a:rPr lang="en-US" sz="1200" dirty="0"/>
              <a:t>FFS</a:t>
            </a:r>
          </a:p>
          <a:p>
            <a:pPr lvl="2"/>
            <a:r>
              <a:rPr lang="en-US" sz="1200" dirty="0"/>
              <a:t>Option 1 (Intel, Ericsson): </a:t>
            </a:r>
          </a:p>
          <a:p>
            <a:pPr lvl="3"/>
            <a:r>
              <a:rPr lang="en-US" sz="1200" dirty="0" err="1"/>
              <a:t>txSwitchImpactToRx</a:t>
            </a:r>
            <a:r>
              <a:rPr lang="en-US" sz="1200" dirty="0"/>
              <a:t> can’t differentiate intra-band contiguous CA and intra-band non-contiguous CA case, it’s FFS how to indicate </a:t>
            </a:r>
            <a:r>
              <a:rPr lang="en-US" sz="1200" dirty="0" err="1"/>
              <a:t>txSwitchImpactToRx</a:t>
            </a:r>
            <a:r>
              <a:rPr lang="en-US" sz="1200" dirty="0"/>
              <a:t> for intra-band case.</a:t>
            </a:r>
          </a:p>
          <a:p>
            <a:pPr lvl="3"/>
            <a:r>
              <a:rPr lang="en-US" sz="1200" dirty="0" err="1"/>
              <a:t>txSwitchImpactToRx</a:t>
            </a:r>
            <a:r>
              <a:rPr lang="en-US" sz="1200" dirty="0"/>
              <a:t> is only used to indicate whether UL switching has impact on the DL for intra-band non-contiguous CA case.</a:t>
            </a:r>
          </a:p>
          <a:p>
            <a:pPr lvl="2"/>
            <a:r>
              <a:rPr lang="en-US" sz="1200" dirty="0"/>
              <a:t>Option 2 (CATT, MTK, Apple, HW, Nokia, Xiaomi)</a:t>
            </a:r>
          </a:p>
          <a:p>
            <a:pPr lvl="3"/>
            <a:r>
              <a:rPr lang="en-US" sz="1200" dirty="0"/>
              <a:t>No need to have such clarification in option 1.</a:t>
            </a:r>
          </a:p>
          <a:p>
            <a:endParaRPr lang="en-US" sz="1200" dirty="0"/>
          </a:p>
        </p:txBody>
      </p:sp>
    </p:spTree>
    <p:extLst>
      <p:ext uri="{BB962C8B-B14F-4D97-AF65-F5344CB8AC3E}">
        <p14:creationId xmlns:p14="http://schemas.microsoft.com/office/powerpoint/2010/main" val="16696074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147248" cy="857250"/>
          </a:xfrm>
        </p:spPr>
        <p:txBody>
          <a:bodyPr>
            <a:noAutofit/>
          </a:bodyPr>
          <a:lstStyle/>
          <a:p>
            <a:r>
              <a:rPr lang="en-US" sz="2400" dirty="0"/>
              <a:t>Sub-topic 1-4: Interruption requirement design (1/3)</a:t>
            </a:r>
          </a:p>
        </p:txBody>
      </p:sp>
      <p:sp>
        <p:nvSpPr>
          <p:cNvPr id="3" name="内容占位符 2"/>
          <p:cNvSpPr>
            <a:spLocks noGrp="1"/>
          </p:cNvSpPr>
          <p:nvPr>
            <p:ph idx="1"/>
          </p:nvPr>
        </p:nvSpPr>
        <p:spPr>
          <a:xfrm>
            <a:off x="457200" y="771550"/>
            <a:ext cx="8229600" cy="4248472"/>
          </a:xfrm>
        </p:spPr>
        <p:txBody>
          <a:bodyPr>
            <a:noAutofit/>
          </a:bodyPr>
          <a:lstStyle/>
          <a:p>
            <a:r>
              <a:rPr lang="en-US" sz="1600" dirty="0"/>
              <a:t>Issue 1-4-1: The interruption requirement is defined based on slot level or symbol level</a:t>
            </a:r>
          </a:p>
          <a:p>
            <a:pPr lvl="1"/>
            <a:r>
              <a:rPr lang="en-US" sz="1600" dirty="0">
                <a:latin typeface="+mj-lt"/>
                <a:ea typeface="+mj-ea"/>
                <a:cs typeface="+mj-cs"/>
              </a:rPr>
              <a:t>FFS:</a:t>
            </a:r>
          </a:p>
          <a:p>
            <a:pPr lvl="2"/>
            <a:r>
              <a:rPr lang="en-GB" sz="1600" dirty="0"/>
              <a:t>Option 1 (CATT, Intel, Xiaomi, Apple, QC, MTK, HW, vivo): based on slot level</a:t>
            </a:r>
            <a:endParaRPr lang="en-US" sz="1600" dirty="0"/>
          </a:p>
          <a:p>
            <a:pPr lvl="2"/>
            <a:r>
              <a:rPr lang="en-GB" sz="1600" dirty="0"/>
              <a:t>Option 2 (HW, Ericsson, NEC, Nokia): based on symbol level</a:t>
            </a:r>
            <a:endParaRPr lang="en-US" sz="1600" dirty="0"/>
          </a:p>
          <a:p>
            <a:pPr lvl="2"/>
            <a:r>
              <a:rPr lang="en-GB" sz="1600" dirty="0"/>
              <a:t>Option 3 (LG): Symbol level based interruption should be considered when SRS antenna port switching is configured in flexible slot in synchronous case.</a:t>
            </a:r>
            <a:endParaRPr lang="en-US" sz="1600" dirty="0"/>
          </a:p>
          <a:p>
            <a:pPr lvl="2"/>
            <a:r>
              <a:rPr lang="en-GB" sz="1600" dirty="0"/>
              <a:t>Option 4 (vivo): RAN4 should firstly study whether and how network can obtain the interrupted symbol information, when SRS antenna port switching is performed in another band.</a:t>
            </a:r>
          </a:p>
        </p:txBody>
      </p:sp>
    </p:spTree>
    <p:extLst>
      <p:ext uri="{BB962C8B-B14F-4D97-AF65-F5344CB8AC3E}">
        <p14:creationId xmlns:p14="http://schemas.microsoft.com/office/powerpoint/2010/main" val="293709624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18350</TotalTime>
  <Words>2201</Words>
  <Application>Microsoft Macintosh PowerPoint</Application>
  <PresentationFormat>On-screen Show (16:9)</PresentationFormat>
  <Paragraphs>134</Paragraphs>
  <Slides>12</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主题</vt:lpstr>
      <vt:lpstr>WF on further RRM enhancement for NR and MR-DC - SRS antenna port switching </vt:lpstr>
      <vt:lpstr>Sub-topic 1-1: Scope of SRS antenna switching requirement (1/3)</vt:lpstr>
      <vt:lpstr>Sub-topic 1-1: Scope of SRS antenna switching requirement (2/3)</vt:lpstr>
      <vt:lpstr>Sub-topic 1-2: Impact of SRS antenna port switching to other requirements (1/3) </vt:lpstr>
      <vt:lpstr>Sub-topic 1-2: Impact of SRS antenna port switching to other requirements (2/3) </vt:lpstr>
      <vt:lpstr>Sub-topic 1-2: Impact of SRS antenna port switching to other requirements (3/3) </vt:lpstr>
      <vt:lpstr>Sub-topic 1-3: Interruption requirement applicability (1/2)</vt:lpstr>
      <vt:lpstr>Sub-topic 1-3: Interruption requirement applicability (2/2)</vt:lpstr>
      <vt:lpstr>Sub-topic 1-4: Interruption requirement design (1/3)</vt:lpstr>
      <vt:lpstr>Sub-topic 1-4: Interruption requirement design (2/3)</vt:lpstr>
      <vt:lpstr>Sub-topic 1-4: Interruption requirement design (3/3)</vt:lpstr>
      <vt:lpstr>Sub-topic 1-5: others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Jerry Cui</cp:lastModifiedBy>
  <cp:revision>321</cp:revision>
  <dcterms:created xsi:type="dcterms:W3CDTF">2019-10-08T01:43:15Z</dcterms:created>
  <dcterms:modified xsi:type="dcterms:W3CDTF">2021-05-26T05:58:07Z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1613699634</vt:lpwstr>
  </property>
  <property fmtid="{D5CDD505-2E9C-101B-9397-08002B2CF9AE}" pid="6" name="_2015_ms_pID_725343">
    <vt:lpwstr>(2)fttBMcsR1fLXdkVyEkD7QMvwQwJRclUr55MUED6D/7nLO6jQ3swh/QZyzGM1lERHUPIpjPLH
xOi3Ym1joZU25jO6HsppJuktw2FJpzM/cCnGMCoWDvqku8SWsQShamhH6I38rk+y8wNjsg33
SyBXiH5Hc4rzONdVIYVGstjm7anm5R5qgwQ3D99NhopwpE5lf0oF08oxXCMJFS+5frqZCfYK
X4fTtXI/OvJ0vyH5N9</vt:lpwstr>
  </property>
  <property fmtid="{D5CDD505-2E9C-101B-9397-08002B2CF9AE}" pid="7" name="_2015_ms_pID_7253431">
    <vt:lpwstr>BEml7uS0y+07sXkKikWP6aCqEUfwS2BU+X8bWaOtIWLZ80zdz9HwGN
+JXaRJfX0e85v6aL1fBx74/ugeCMx1H1PUzx9UTmAw35yheHwfC2CqybiuJzOraXgfVIM0U7
L3NfJb+ocbalZ+1RS/j7dy/7ItsW8RveK06jwP6pW6n9a6p4uYQgqs1OXoAap4MKy5lrfLoY
VXkpeSyMy8uUvzyt</vt:lpwstr>
  </property>
</Properties>
</file>