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5" r:id="rId5"/>
    <p:sldId id="348" r:id="rId6"/>
    <p:sldId id="347" r:id="rId7"/>
    <p:sldId id="329" r:id="rId8"/>
    <p:sldId id="330" r:id="rId9"/>
    <p:sldId id="331" r:id="rId10"/>
    <p:sldId id="333" r:id="rId11"/>
    <p:sldId id="334" r:id="rId12"/>
    <p:sldId id="335" r:id="rId13"/>
    <p:sldId id="337" r:id="rId14"/>
    <p:sldId id="338" r:id="rId15"/>
    <p:sldId id="339" r:id="rId16"/>
    <p:sldId id="345" r:id="rId17"/>
    <p:sldId id="340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K" initials="MAK" lastIdx="2" clrIdx="0">
    <p:extLst>
      <p:ext uri="{19B8F6BF-5375-455C-9EA6-DF929625EA0E}">
        <p15:presenceInfo xmlns:p15="http://schemas.microsoft.com/office/powerpoint/2012/main" userId="MK" providerId="None"/>
      </p:ext>
    </p:extLst>
  </p:cmAuthor>
  <p:cmAuthor id="2" name="Magnus Larsson" initials="ML" lastIdx="2" clrIdx="1">
    <p:extLst>
      <p:ext uri="{19B8F6BF-5375-455C-9EA6-DF929625EA0E}">
        <p15:presenceInfo xmlns:p15="http://schemas.microsoft.com/office/powerpoint/2012/main" userId="Magnus Lars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8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AEA7F-FA68-4D07-8D83-065F9C5531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8748AC-641C-42CD-B6E2-8C09709560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4435E-65FD-49DE-82E6-E0331C3E0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E79818-CB9B-420C-BF04-80A97D70F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F9DEBA-2A2D-417B-8D71-0355D84DA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1617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4869A-635C-4C93-851D-202173935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D06F88-5193-47D4-83EA-BFC01CA25D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DD68BE-58C4-48F4-9A7E-9787A356C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7BA6D1-8EBF-4D74-97B0-BF864C9C4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E9BAC1-2E93-4D46-9022-A167260D7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375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8CCBC6-9802-40D3-A007-7FC6A8956C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ED2CA0-49BB-44A0-BD44-ACB879869C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B5146-0EC3-467A-B905-9CD5FB3AB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F9855B-EE66-4302-92C4-8C854F4E8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BBA31D-E8AB-4C5F-A3EB-743849236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1854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6EBD3-117D-4EC7-B8ED-4D6DD3C0B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DF7C4C-8BB3-45B1-B526-F424110E83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0285DA-F648-4CB8-88AA-C578AAFB1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02238D-FDA6-434F-9E41-3BCD78155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E2F39A-88EB-430D-AC96-D9BF8F6FD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8439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46286-F566-4853-8331-85D24B701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A02F5E-D441-4CB5-A433-5603C97883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D58933-7E73-41C3-B137-677FD7EE9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6E5F24-813D-4AD7-9D90-AFB21CF4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3E68B9-2A8C-452F-AE67-E082684AB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817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C675E-AAD0-402B-9982-E89AB88E7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E14D44-1E62-42F3-9A26-F71F321E96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09BC4C-97C7-4AF1-A7FE-1E4823C5A6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43B25E-BD99-49F1-A341-9B463BB7E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C10B19-B701-4FE7-825F-BD2264C17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72387A-52DA-4C7C-84B7-601FD547B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7218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AE537-62B8-43F6-96AF-EF074A967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D9EDCE-F931-4208-9FE4-865068C510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1A2063-2AAF-4186-A499-D5EA029908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6E581C-93AF-4A8C-AF61-7C17E9D7AF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3A68CF-C210-4BBD-8D81-316D8D7B86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F7792E-59E2-481A-BC5C-1B03E6FE3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64FC241-0067-4F56-B2AF-5244E478A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9AC938-01B1-45A2-A4FA-19D302095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2281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43177-3A02-411D-AAFF-8EA7FDA58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BA7D0D6-580B-4EB6-AE8D-092FB64ED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78668A-1B95-4500-ACDD-D83DE4048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49DEF9-FE7C-456B-B389-C1D1394CE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6027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47E6236-40B4-4139-A53F-F7E129234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2DDA9D-47F5-4B9F-A78A-F1F428D9A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5FDECD-8C08-4DCE-B94E-B228B7980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1749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53E3A-5AFB-4044-B829-C95A5DBCE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23BB98-1AD6-4461-81FE-A7555EC22F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B239E1-F033-43BD-A7EF-9D5930CE2B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709955-F1F7-436C-910C-8C27969B9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C63F27-C379-448F-9861-98E5AE974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8CBCB4-2F3F-4442-A34A-B6EF5E017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8307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A0D3C-B5AD-49D0-976B-534EA82A5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5313C8-CCD6-415D-B260-5A2F8A36BF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CB185C-EC73-45C0-A44D-6ACF1FD089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8D8C7F-09B7-47E7-BF2D-02A51FC8A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7FFA9-04B8-4D05-BE5F-CBDC3A509381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87C590-C0BA-4D4B-89BB-144BCFFEA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87519-FC46-4DEE-9FBA-D03F0552D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382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2200FA-0D3F-4DE8-8863-103A04340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03E0A4-E9A7-4CD7-99C1-2DFDD1186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C5D042-5810-42BC-87CB-0F2C16749B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7FFA9-04B8-4D05-BE5F-CBDC3A509381}" type="datetimeFigureOut">
              <a:rPr lang="en-GB" smtClean="0"/>
              <a:t>26/05/2021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7CE5DC-093A-4191-97A3-7E236D3EDB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7E519-A8C1-4961-B135-04025852F5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7B0A9-3FF0-4E84-BE0D-67FA08669B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826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966823"/>
            <a:ext cx="9144000" cy="1543140"/>
          </a:xfrm>
        </p:spPr>
        <p:txBody>
          <a:bodyPr>
            <a:normAutofit/>
          </a:bodyPr>
          <a:lstStyle/>
          <a:p>
            <a:r>
              <a:rPr lang="en-GB" sz="4000" b="1" dirty="0">
                <a:latin typeface="+mn-lt"/>
              </a:rPr>
              <a:t>WF on RRM requirements for FR2 Inter-band DL CA and UL CA</a:t>
            </a:r>
            <a:endParaRPr lang="ja-JP" altLang="en-US" sz="4000" b="1" dirty="0">
              <a:latin typeface="+mn-lt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>
                <a:solidFill>
                  <a:schemeClr val="tx1"/>
                </a:solidFill>
              </a:rPr>
              <a:t>Nokia, Nokia Shanghai Bell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05256" y="203109"/>
            <a:ext cx="39427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3GPP TSG-RAN4 Meeting #99-e 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E-meeting, </a:t>
            </a:r>
            <a:r>
              <a:rPr kumimoji="1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May 19</a:t>
            </a:r>
            <a:r>
              <a:rPr kumimoji="1" lang="en-US" sz="20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</a:t>
            </a:r>
            <a:r>
              <a:rPr kumimoji="1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– 27</a:t>
            </a:r>
            <a:r>
              <a:rPr kumimoji="1" lang="en-US" sz="20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</a:t>
            </a:r>
            <a:r>
              <a:rPr kumimoji="1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2021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809026" y="203109"/>
            <a:ext cx="30673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kumimoji="1" lang="en-US" altLang="ja-JP" sz="2000" b="1" dirty="0">
                <a:solidFill>
                  <a:prstClr val="black"/>
                </a:solidFill>
                <a:ea typeface="ＭＳ Ｐゴシック" panose="020B0600070205080204" pitchFamily="34" charset="-128"/>
              </a:rPr>
              <a:t>R4-2108340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Document for:	Approval</a:t>
            </a: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27912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/>
          </a:bodyPr>
          <a:lstStyle/>
          <a:p>
            <a:r>
              <a:rPr lang="en-GB" sz="2200" u="sng" dirty="0"/>
              <a:t>Issue 1-2-5: </a:t>
            </a:r>
            <a:r>
              <a:rPr lang="en-GB" sz="2200" u="sng" dirty="0" err="1"/>
              <a:t>SCell</a:t>
            </a:r>
            <a:r>
              <a:rPr lang="en-GB" sz="2200" u="sng" dirty="0"/>
              <a:t> activation delay </a:t>
            </a:r>
            <a:endParaRPr lang="en-US" sz="2200" u="sng" dirty="0"/>
          </a:p>
          <a:p>
            <a:pPr lvl="1"/>
            <a:r>
              <a:rPr lang="en-GB" sz="2200" dirty="0">
                <a:solidFill>
                  <a:srgbClr val="00B050"/>
                </a:solidFill>
              </a:rPr>
              <a:t>Agreements: </a:t>
            </a:r>
            <a:endParaRPr lang="en-US" sz="2200" dirty="0">
              <a:solidFill>
                <a:srgbClr val="00B050"/>
              </a:solidFill>
            </a:endParaRPr>
          </a:p>
          <a:p>
            <a:pPr lvl="2"/>
            <a:r>
              <a:rPr lang="en-GB" dirty="0">
                <a:solidFill>
                  <a:srgbClr val="00B050"/>
                </a:solidFill>
              </a:rPr>
              <a:t>Principle: Case 2: if </a:t>
            </a:r>
            <a:r>
              <a:rPr lang="en-GB" dirty="0" err="1">
                <a:solidFill>
                  <a:srgbClr val="00B050"/>
                </a:solidFill>
              </a:rPr>
              <a:t>PCell</a:t>
            </a:r>
            <a:r>
              <a:rPr lang="en-GB" dirty="0">
                <a:solidFill>
                  <a:srgbClr val="00B050"/>
                </a:solidFill>
              </a:rPr>
              <a:t>/</a:t>
            </a:r>
            <a:r>
              <a:rPr lang="en-GB" dirty="0" err="1">
                <a:solidFill>
                  <a:srgbClr val="00B050"/>
                </a:solidFill>
              </a:rPr>
              <a:t>PSCell</a:t>
            </a:r>
            <a:r>
              <a:rPr lang="en-GB" dirty="0">
                <a:solidFill>
                  <a:srgbClr val="00B050"/>
                </a:solidFill>
              </a:rPr>
              <a:t> and the target </a:t>
            </a:r>
            <a:r>
              <a:rPr lang="en-GB" dirty="0" err="1">
                <a:solidFill>
                  <a:srgbClr val="00B050"/>
                </a:solidFill>
              </a:rPr>
              <a:t>SCell</a:t>
            </a:r>
            <a:r>
              <a:rPr lang="en-GB" dirty="0">
                <a:solidFill>
                  <a:srgbClr val="00B050"/>
                </a:solidFill>
              </a:rPr>
              <a:t> are in a FR2 band pair with CBM and the target </a:t>
            </a:r>
            <a:r>
              <a:rPr lang="en-GB" dirty="0" err="1">
                <a:solidFill>
                  <a:srgbClr val="00B050"/>
                </a:solidFill>
              </a:rPr>
              <a:t>SCell</a:t>
            </a:r>
            <a:r>
              <a:rPr lang="en-GB" dirty="0">
                <a:solidFill>
                  <a:srgbClr val="00B050"/>
                </a:solidFill>
              </a:rPr>
              <a:t> is unknown, </a:t>
            </a:r>
            <a:endParaRPr lang="en-US" dirty="0">
              <a:solidFill>
                <a:srgbClr val="00B050"/>
              </a:solidFill>
            </a:endParaRPr>
          </a:p>
          <a:p>
            <a:pPr lvl="3"/>
            <a:r>
              <a:rPr lang="en-GB" sz="2000" dirty="0">
                <a:solidFill>
                  <a:srgbClr val="00B050"/>
                </a:solidFill>
              </a:rPr>
              <a:t>Option 1: the </a:t>
            </a:r>
            <a:r>
              <a:rPr lang="en-GB" sz="2000" dirty="0" err="1">
                <a:solidFill>
                  <a:srgbClr val="00B050"/>
                </a:solidFill>
              </a:rPr>
              <a:t>SCell</a:t>
            </a:r>
            <a:r>
              <a:rPr lang="en-GB" sz="2000" dirty="0">
                <a:solidFill>
                  <a:srgbClr val="00B050"/>
                </a:solidFill>
              </a:rPr>
              <a:t> activation requirements shall be reduced </a:t>
            </a:r>
            <a:endParaRPr lang="en-US" sz="2000" dirty="0">
              <a:solidFill>
                <a:srgbClr val="00B050"/>
              </a:solidFill>
            </a:endParaRPr>
          </a:p>
          <a:p>
            <a:pPr lvl="4"/>
            <a:r>
              <a:rPr lang="en-GB" sz="2000" dirty="0">
                <a:solidFill>
                  <a:srgbClr val="00B050"/>
                </a:solidFill>
              </a:rPr>
              <a:t>Option 1a: SSB samples for Rx beam sweeping shouldn’t be accounted for in unknown </a:t>
            </a:r>
            <a:r>
              <a:rPr lang="en-GB" sz="2000" dirty="0" err="1">
                <a:solidFill>
                  <a:srgbClr val="00B050"/>
                </a:solidFill>
              </a:rPr>
              <a:t>SCell</a:t>
            </a:r>
            <a:r>
              <a:rPr lang="en-GB" sz="2000" dirty="0">
                <a:solidFill>
                  <a:srgbClr val="00B050"/>
                </a:solidFill>
              </a:rPr>
              <a:t> activation latency requirement. </a:t>
            </a:r>
            <a:endParaRPr lang="en-US" sz="2000" dirty="0">
              <a:solidFill>
                <a:srgbClr val="00B050"/>
              </a:solidFill>
            </a:endParaRPr>
          </a:p>
          <a:p>
            <a:pPr lvl="4"/>
            <a:r>
              <a:rPr lang="en-GB" sz="2000" dirty="0">
                <a:solidFill>
                  <a:srgbClr val="00B050"/>
                </a:solidFill>
              </a:rPr>
              <a:t>Option 1b: L1-RSRP measurement delay is not required in </a:t>
            </a:r>
            <a:r>
              <a:rPr lang="en-GB" sz="2000" dirty="0" err="1">
                <a:solidFill>
                  <a:srgbClr val="00B050"/>
                </a:solidFill>
              </a:rPr>
              <a:t>SCell</a:t>
            </a:r>
            <a:r>
              <a:rPr lang="en-GB" sz="2000" dirty="0">
                <a:solidFill>
                  <a:srgbClr val="00B050"/>
                </a:solidFill>
              </a:rPr>
              <a:t> activation delay </a:t>
            </a:r>
            <a:endParaRPr lang="en-US" sz="2000" dirty="0">
              <a:solidFill>
                <a:srgbClr val="00B050"/>
              </a:solidFill>
            </a:endParaRPr>
          </a:p>
          <a:p>
            <a:endParaRPr lang="en-US" sz="2400" u="sng" dirty="0"/>
          </a:p>
          <a:p>
            <a:r>
              <a:rPr lang="en-US" sz="2200" u="sng" dirty="0"/>
              <a:t>Issue 1-2-6: Beam management</a:t>
            </a:r>
          </a:p>
          <a:p>
            <a:pPr lvl="1"/>
            <a:r>
              <a:rPr lang="en-GB" sz="2200" dirty="0">
                <a:solidFill>
                  <a:srgbClr val="00B050"/>
                </a:solidFill>
              </a:rPr>
              <a:t>Agreements: </a:t>
            </a:r>
            <a:endParaRPr lang="en-US" sz="2200" dirty="0">
              <a:solidFill>
                <a:srgbClr val="00B050"/>
              </a:solidFill>
            </a:endParaRPr>
          </a:p>
          <a:p>
            <a:pPr lvl="2"/>
            <a:r>
              <a:rPr lang="en-GB" dirty="0">
                <a:solidFill>
                  <a:srgbClr val="00B050"/>
                </a:solidFill>
              </a:rPr>
              <a:t>The existing FR2 BFD/CBD requirements in Rel-16 can be applied for FR2 inter-band CA with CBM type UE.</a:t>
            </a:r>
            <a:r>
              <a:rPr lang="en-GB" i="1" dirty="0">
                <a:solidFill>
                  <a:srgbClr val="00B050"/>
                </a:solidFill>
              </a:rPr>
              <a:t> 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1-2 RRM requirements for CBM</a:t>
            </a:r>
          </a:p>
        </p:txBody>
      </p:sp>
    </p:spTree>
    <p:extLst>
      <p:ext uri="{BB962C8B-B14F-4D97-AF65-F5344CB8AC3E}">
        <p14:creationId xmlns:p14="http://schemas.microsoft.com/office/powerpoint/2010/main" val="2047449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765971" cy="4803775"/>
          </a:xfrm>
        </p:spPr>
        <p:txBody>
          <a:bodyPr>
            <a:normAutofit/>
          </a:bodyPr>
          <a:lstStyle/>
          <a:p>
            <a:r>
              <a:rPr lang="en-US" sz="2400" u="sng" dirty="0"/>
              <a:t>Issue 1-3-1: The MTTD value for FR2 inter-band CA with CBM  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Follow RAN4#98bis-e agreements:</a:t>
            </a:r>
          </a:p>
          <a:p>
            <a:pPr lvl="2"/>
            <a:r>
              <a:rPr lang="en-GB" dirty="0">
                <a:solidFill>
                  <a:srgbClr val="00B050"/>
                </a:solidFill>
              </a:rPr>
              <a:t>The RRM requirements for FR2 inter-band CA based on CBM </a:t>
            </a:r>
            <a:r>
              <a:rPr lang="en-US" dirty="0">
                <a:solidFill>
                  <a:srgbClr val="00B050"/>
                </a:solidFill>
              </a:rPr>
              <a:t>shall not be pursued in Rel-17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1-3 MTTD for CBM</a:t>
            </a:r>
          </a:p>
        </p:txBody>
      </p:sp>
    </p:spTree>
    <p:extLst>
      <p:ext uri="{BB962C8B-B14F-4D97-AF65-F5344CB8AC3E}">
        <p14:creationId xmlns:p14="http://schemas.microsoft.com/office/powerpoint/2010/main" val="2892888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765971" cy="4803775"/>
          </a:xfrm>
        </p:spPr>
        <p:txBody>
          <a:bodyPr>
            <a:normAutofit/>
          </a:bodyPr>
          <a:lstStyle/>
          <a:p>
            <a:r>
              <a:rPr lang="en-GB" sz="2400" u="sng" dirty="0"/>
              <a:t>Issue 2-1-1: General</a:t>
            </a:r>
          </a:p>
          <a:p>
            <a:pPr lvl="1"/>
            <a:r>
              <a:rPr lang="en-GB" sz="2200" dirty="0">
                <a:solidFill>
                  <a:srgbClr val="00B050"/>
                </a:solidFill>
              </a:rPr>
              <a:t>Agreements:</a:t>
            </a:r>
          </a:p>
          <a:p>
            <a:pPr lvl="2"/>
            <a:r>
              <a:rPr lang="en-GB" dirty="0">
                <a:solidFill>
                  <a:srgbClr val="00B050"/>
                </a:solidFill>
              </a:rPr>
              <a:t>RAN4 to update the applicability of requirements in the specification to include FR2 inter-band UL CA for IBM UEs.</a:t>
            </a:r>
            <a:endParaRPr lang="en-GB" u="sng" dirty="0">
              <a:solidFill>
                <a:srgbClr val="00B050"/>
              </a:solidFill>
            </a:endParaRPr>
          </a:p>
          <a:p>
            <a:endParaRPr lang="en-GB" sz="2400" u="sng" dirty="0"/>
          </a:p>
          <a:p>
            <a:r>
              <a:rPr lang="en-GB" sz="2400" u="sng" dirty="0"/>
              <a:t>Issue 2-1-2: </a:t>
            </a:r>
            <a:r>
              <a:rPr lang="en-US" sz="2400" u="sng" dirty="0"/>
              <a:t>Interruption due to UL carrier RRC reconfiguration</a:t>
            </a:r>
            <a:endParaRPr lang="en-US" sz="1500" u="sng" dirty="0"/>
          </a:p>
          <a:p>
            <a:pPr lvl="1"/>
            <a:r>
              <a:rPr lang="en-GB" sz="2200" dirty="0"/>
              <a:t>FFS:</a:t>
            </a:r>
          </a:p>
          <a:p>
            <a:pPr lvl="2"/>
            <a:r>
              <a:rPr lang="en-GB" dirty="0"/>
              <a:t>Option 1: The UL carrier reconfiguration only impact activate serving cells within the band of the UL carrier being reconfigured. </a:t>
            </a:r>
            <a:endParaRPr lang="en-US" dirty="0"/>
          </a:p>
          <a:p>
            <a:pPr lvl="2"/>
            <a:r>
              <a:rPr lang="en-GB" dirty="0"/>
              <a:t>Option 2:</a:t>
            </a:r>
            <a:r>
              <a:rPr lang="en-US" dirty="0"/>
              <a:t> Existing interruption requirements at UL carrier RRC reconfiguration can be reused in R17 </a:t>
            </a:r>
          </a:p>
          <a:p>
            <a:pPr lvl="2"/>
            <a:r>
              <a:rPr lang="en-GB" dirty="0"/>
              <a:t>Option 3: FFS 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#2 Inter-band UL CA enhancements</a:t>
            </a:r>
            <a:br>
              <a:rPr lang="en-US" sz="3200" dirty="0"/>
            </a:br>
            <a:r>
              <a:rPr lang="en-US" sz="3200" dirty="0"/>
              <a:t>Sub-topic 2-1 RRM requirements for IBM</a:t>
            </a:r>
          </a:p>
        </p:txBody>
      </p:sp>
    </p:spTree>
    <p:extLst>
      <p:ext uri="{BB962C8B-B14F-4D97-AF65-F5344CB8AC3E}">
        <p14:creationId xmlns:p14="http://schemas.microsoft.com/office/powerpoint/2010/main" val="8596759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765971" cy="4803775"/>
          </a:xfrm>
        </p:spPr>
        <p:txBody>
          <a:bodyPr>
            <a:normAutofit fontScale="92500" lnSpcReduction="10000"/>
          </a:bodyPr>
          <a:lstStyle/>
          <a:p>
            <a:r>
              <a:rPr lang="en-US" sz="2400" u="sng" dirty="0"/>
              <a:t>Issue 2-1-3: </a:t>
            </a:r>
            <a:r>
              <a:rPr lang="en-GB" sz="2400" u="sng" dirty="0"/>
              <a:t>Interruption at active BWP switching</a:t>
            </a:r>
            <a:endParaRPr lang="en-US" sz="2400" u="sng" dirty="0"/>
          </a:p>
          <a:p>
            <a:pPr lvl="1"/>
            <a:r>
              <a:rPr lang="en-GB" sz="2200" dirty="0"/>
              <a:t>FFS:</a:t>
            </a:r>
          </a:p>
          <a:p>
            <a:pPr lvl="2"/>
            <a:r>
              <a:rPr lang="en-GB" dirty="0"/>
              <a:t>Option 1: Only the band in which the UL BWP switch should be impacted by the BWP switch.</a:t>
            </a:r>
            <a:endParaRPr lang="en-US" dirty="0"/>
          </a:p>
          <a:p>
            <a:pPr lvl="2"/>
            <a:r>
              <a:rPr lang="en-GB" dirty="0"/>
              <a:t>Option 2: </a:t>
            </a:r>
            <a:r>
              <a:rPr lang="en-US" dirty="0"/>
              <a:t>Interruption at active BWP switching will occur on all serving cells within FR if UE supports per FR gaps; otherwise interruption occurs on all serving cells. </a:t>
            </a:r>
          </a:p>
          <a:p>
            <a:pPr lvl="2"/>
            <a:r>
              <a:rPr lang="en-GB" dirty="0"/>
              <a:t>Option 3: FFS</a:t>
            </a:r>
            <a:endParaRPr lang="en-US" dirty="0"/>
          </a:p>
          <a:p>
            <a:endParaRPr lang="en-US" sz="2400" u="sng" dirty="0"/>
          </a:p>
          <a:p>
            <a:r>
              <a:rPr lang="en-US" sz="2400" u="sng" dirty="0"/>
              <a:t>Issue 2-1-4: </a:t>
            </a:r>
            <a:r>
              <a:rPr lang="en-GB" sz="2400" u="sng" dirty="0"/>
              <a:t>DL interruption at UE Tx switching between two uplink carriers</a:t>
            </a:r>
            <a:endParaRPr lang="en-US" sz="2400" u="sng" dirty="0"/>
          </a:p>
          <a:p>
            <a:pPr lvl="1"/>
            <a:r>
              <a:rPr lang="en-GB" dirty="0"/>
              <a:t>FFS: </a:t>
            </a:r>
          </a:p>
          <a:p>
            <a:pPr lvl="2"/>
            <a:r>
              <a:rPr lang="en-GB" dirty="0"/>
              <a:t>Option 1: Current requirement regarding interruption requirement for a UE switching between two uplink carriers can be applied in Rel-17 (Nokia)</a:t>
            </a:r>
            <a:endParaRPr lang="en-US" dirty="0"/>
          </a:p>
          <a:p>
            <a:pPr lvl="3"/>
            <a:r>
              <a:rPr lang="en-GB" dirty="0"/>
              <a:t>Clarify that the requirements apply for both frequency ranges</a:t>
            </a:r>
            <a:endParaRPr lang="en-US" dirty="0"/>
          </a:p>
          <a:p>
            <a:pPr lvl="2"/>
            <a:r>
              <a:rPr lang="en-US" dirty="0"/>
              <a:t>Option 2: The UE capability </a:t>
            </a:r>
            <a:r>
              <a:rPr lang="en-US" dirty="0" err="1"/>
              <a:t>uplinkTxSwitchingPeriod</a:t>
            </a:r>
            <a:r>
              <a:rPr lang="en-US" dirty="0"/>
              <a:t> is only applicable for FR1, and the </a:t>
            </a:r>
            <a:r>
              <a:rPr lang="en-GB" dirty="0"/>
              <a:t>current</a:t>
            </a:r>
            <a:r>
              <a:rPr lang="en-US" dirty="0"/>
              <a:t> DL interruption requirements due to UE switching between two uplink carriers are also only applied in FR1. FFS this capability can be applicable for FR2. (Huawei)</a:t>
            </a:r>
          </a:p>
          <a:p>
            <a:pPr lvl="2"/>
            <a:r>
              <a:rPr lang="en-GB" dirty="0"/>
              <a:t>Option 3: This </a:t>
            </a:r>
            <a:r>
              <a:rPr lang="en-US" dirty="0"/>
              <a:t>feature (switching between two UL carriers) is not supported for FR2 (Ericsson)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#2 Inter-band UL CA enhancements</a:t>
            </a:r>
            <a:br>
              <a:rPr lang="en-US" sz="3200" dirty="0"/>
            </a:br>
            <a:r>
              <a:rPr lang="en-US" sz="3200" dirty="0"/>
              <a:t>Sub-topic 2-2 RRM requirements for IBM</a:t>
            </a:r>
          </a:p>
        </p:txBody>
      </p:sp>
    </p:spTree>
    <p:extLst>
      <p:ext uri="{BB962C8B-B14F-4D97-AF65-F5344CB8AC3E}">
        <p14:creationId xmlns:p14="http://schemas.microsoft.com/office/powerpoint/2010/main" val="1205914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765971" cy="4803775"/>
          </a:xfrm>
        </p:spPr>
        <p:txBody>
          <a:bodyPr>
            <a:normAutofit/>
          </a:bodyPr>
          <a:lstStyle/>
          <a:p>
            <a:r>
              <a:rPr lang="en-GB" sz="2400" u="sng" dirty="0"/>
              <a:t>Issue 2-1-5: </a:t>
            </a:r>
            <a:r>
              <a:rPr lang="en-US" sz="2400" u="sng" dirty="0"/>
              <a:t>DL Interruption at NR SRS carrier based switching</a:t>
            </a:r>
            <a:endParaRPr lang="en-US" sz="1500" u="sng" dirty="0"/>
          </a:p>
          <a:p>
            <a:pPr lvl="1"/>
            <a:r>
              <a:rPr lang="en-GB" dirty="0"/>
              <a:t>FFS:</a:t>
            </a:r>
          </a:p>
          <a:p>
            <a:pPr lvl="2"/>
            <a:r>
              <a:rPr lang="en-GB" dirty="0"/>
              <a:t>Option 1: Interruptions in DL due to SRS carrier switching in one of the two bands used in FR2 UL inter-band CA, will not cause interruptions in the DL of the 2nd band. (Nokia)</a:t>
            </a:r>
            <a:endParaRPr lang="en-US" dirty="0"/>
          </a:p>
          <a:p>
            <a:pPr lvl="2"/>
            <a:r>
              <a:rPr lang="en-GB" dirty="0"/>
              <a:t>Option 2: Wait for RF room on conclusion of applicable SRS carrier switching time for inter-band CA in FR2 (Nokia, Qualcomm)</a:t>
            </a:r>
            <a:endParaRPr lang="en-US" dirty="0"/>
          </a:p>
          <a:p>
            <a:pPr lvl="2"/>
            <a:r>
              <a:rPr lang="en-GB" dirty="0"/>
              <a:t>Option 3: </a:t>
            </a:r>
            <a:r>
              <a:rPr lang="en-US" dirty="0"/>
              <a:t>Interruption due to SRS carrier switching in one band will occur on all serving cells within FR if UE supports per FR gaps; otherwise interruption occurs on all serving cells. (Ericsson, MTK)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#2 Inter-band UL CA enhancements</a:t>
            </a:r>
            <a:br>
              <a:rPr lang="en-US" sz="3200" dirty="0"/>
            </a:br>
            <a:r>
              <a:rPr lang="en-US" sz="3200" dirty="0"/>
              <a:t>Sub-topic 2-1 RRM requirements for IBM</a:t>
            </a:r>
          </a:p>
        </p:txBody>
      </p:sp>
    </p:spTree>
    <p:extLst>
      <p:ext uri="{BB962C8B-B14F-4D97-AF65-F5344CB8AC3E}">
        <p14:creationId xmlns:p14="http://schemas.microsoft.com/office/powerpoint/2010/main" val="3128565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1-1 MRTD for CBM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EBC5F0-0F42-4901-AA12-796296CBF6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GB" sz="2400" u="sng" dirty="0"/>
              <a:t>Issue 1-1-1: MRTD value for FR2 inter-band CA  </a:t>
            </a:r>
            <a:endParaRPr lang="en-US" sz="2400" u="sng" dirty="0"/>
          </a:p>
          <a:p>
            <a:pPr lvl="1">
              <a:lnSpc>
                <a:spcPct val="100000"/>
              </a:lnSpc>
            </a:pPr>
            <a:r>
              <a:rPr lang="en-US" sz="2200" dirty="0"/>
              <a:t>Proposals (To be discussed in GTW):</a:t>
            </a:r>
          </a:p>
          <a:p>
            <a:pPr lvl="2"/>
            <a:r>
              <a:rPr lang="en-GB" sz="1600" dirty="0"/>
              <a:t>Option 1: Do not define any requirements for CBM UEs for FR2 inter-band CA </a:t>
            </a:r>
            <a:endParaRPr lang="en-US" sz="1600" dirty="0"/>
          </a:p>
          <a:p>
            <a:pPr lvl="2"/>
            <a:r>
              <a:rPr lang="en-GB" sz="1600" dirty="0"/>
              <a:t>Option 2: Introduce UE capability 	</a:t>
            </a:r>
            <a:endParaRPr lang="en-US" sz="1600" dirty="0"/>
          </a:p>
          <a:p>
            <a:pPr lvl="3"/>
            <a:r>
              <a:rPr lang="en-GB" sz="1400" dirty="0"/>
              <a:t>Option 2a: Introduce UE capability to support MRTD = 260ns and MRTD = 3us (vivo)</a:t>
            </a:r>
            <a:endParaRPr lang="en-US" sz="1400" dirty="0"/>
          </a:p>
          <a:p>
            <a:pPr lvl="3"/>
            <a:r>
              <a:rPr lang="en-US" sz="1400" dirty="0"/>
              <a:t>Option 2b: </a:t>
            </a:r>
            <a:r>
              <a:rPr lang="en-GB" sz="1400" dirty="0"/>
              <a:t>Introduce UE capability to support MRTD = 3us (Intel, NEC)</a:t>
            </a:r>
            <a:endParaRPr lang="en-US" sz="1400" dirty="0"/>
          </a:p>
          <a:p>
            <a:pPr lvl="4"/>
            <a:r>
              <a:rPr lang="en-US" sz="1600" dirty="0"/>
              <a:t> RAN4 to agree on the baseline implementation which should be considered for CBM UEs which support capability of MRTD = 3us (Intel)</a:t>
            </a:r>
          </a:p>
          <a:p>
            <a:pPr lvl="2"/>
            <a:r>
              <a:rPr lang="en-GB" sz="1600" dirty="0"/>
              <a:t>Option 3: MRTD = 260ns </a:t>
            </a:r>
          </a:p>
          <a:p>
            <a:pPr lvl="2"/>
            <a:r>
              <a:rPr lang="en-GB" sz="1600" dirty="0"/>
              <a:t>Option 4: MRTD = 3us</a:t>
            </a:r>
            <a:endParaRPr lang="en-US" sz="1600" dirty="0"/>
          </a:p>
          <a:p>
            <a:pPr lvl="3"/>
            <a:r>
              <a:rPr lang="en-US" sz="1600" dirty="0"/>
              <a:t>3us if there are no critical issues such as connectivity problem or significant throughput degradation</a:t>
            </a:r>
          </a:p>
          <a:p>
            <a:pPr lvl="3"/>
            <a:r>
              <a:rPr lang="en-US" sz="1600" dirty="0"/>
              <a:t>An agreed and approved UE capability indication, as in the bullet above, is a precondition for proposals in this document. </a:t>
            </a:r>
          </a:p>
          <a:p>
            <a:pPr lvl="2"/>
            <a:r>
              <a:rPr lang="en-GB" sz="1600" dirty="0"/>
              <a:t>Option 5: MRTD shall not be larger than “CP length - UE Rx beam switch time - 2 x DL timing error”</a:t>
            </a:r>
          </a:p>
          <a:p>
            <a:pPr lvl="2"/>
            <a:r>
              <a:rPr lang="en-GB" sz="1600" dirty="0"/>
              <a:t>Option 6</a:t>
            </a:r>
            <a:r>
              <a:rPr lang="en-US" sz="1600" dirty="0"/>
              <a:t>:</a:t>
            </a:r>
            <a:r>
              <a:rPr lang="zh-CN" altLang="en-US" sz="1600" dirty="0"/>
              <a:t> </a:t>
            </a:r>
            <a:r>
              <a:rPr lang="en-GB" sz="1600" dirty="0"/>
              <a:t>MRTD =3us allowing certain performance degradation </a:t>
            </a:r>
          </a:p>
          <a:p>
            <a:pPr lvl="2"/>
            <a:r>
              <a:rPr lang="en-GB" sz="1600" dirty="0"/>
              <a:t>Option 7: See next slide.</a:t>
            </a:r>
          </a:p>
          <a:p>
            <a:pPr lvl="0"/>
            <a:endParaRPr lang="en-US" sz="2200" dirty="0"/>
          </a:p>
          <a:p>
            <a:pPr lvl="1">
              <a:lnSpc>
                <a:spcPct val="100000"/>
              </a:lnSpc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314501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82004"/>
          </a:xfrm>
        </p:spPr>
        <p:txBody>
          <a:bodyPr>
            <a:normAutofit fontScale="92500" lnSpcReduction="10000"/>
          </a:bodyPr>
          <a:lstStyle/>
          <a:p>
            <a:pPr lvl="2"/>
            <a:r>
              <a:rPr lang="en-GB" sz="1700" dirty="0"/>
              <a:t>Option 7: MRTD of 3us for inter-band CA in FR2 under CBM with a note to stating if the MRTD exceed [TBD us or CP or CP/2] a performance degradation is expected. Illustrated as below:</a:t>
            </a:r>
          </a:p>
          <a:p>
            <a:pPr lvl="2"/>
            <a:endParaRPr lang="en-GB" sz="1700" dirty="0"/>
          </a:p>
          <a:p>
            <a:pPr lvl="2"/>
            <a:endParaRPr lang="en-GB" sz="1700" dirty="0"/>
          </a:p>
          <a:p>
            <a:pPr lvl="2"/>
            <a:endParaRPr lang="en-GB" sz="1700" dirty="0"/>
          </a:p>
          <a:p>
            <a:pPr lvl="2"/>
            <a:endParaRPr lang="en-GB" sz="1700" dirty="0"/>
          </a:p>
          <a:p>
            <a:pPr lvl="2"/>
            <a:endParaRPr lang="en-GB" sz="1700" dirty="0"/>
          </a:p>
          <a:p>
            <a:pPr lvl="2"/>
            <a:endParaRPr lang="en-GB" sz="1700" dirty="0"/>
          </a:p>
          <a:p>
            <a:pPr lvl="2"/>
            <a:endParaRPr lang="en-GB" sz="1700" dirty="0"/>
          </a:p>
          <a:p>
            <a:pPr lvl="2"/>
            <a:endParaRPr lang="en-GB" sz="1700" dirty="0"/>
          </a:p>
          <a:p>
            <a:pPr lvl="2"/>
            <a:endParaRPr lang="en-GB" sz="1700" dirty="0"/>
          </a:p>
          <a:p>
            <a:pPr lvl="2"/>
            <a:endParaRPr lang="en-GB" sz="1700" dirty="0"/>
          </a:p>
          <a:p>
            <a:pPr marL="1371600" lvl="3" indent="0">
              <a:buNone/>
            </a:pPr>
            <a:r>
              <a:rPr lang="en-US" sz="1700" dirty="0"/>
              <a:t>RAN4 would then next discuss the condition of when the performance degradation may be expected: </a:t>
            </a:r>
          </a:p>
          <a:p>
            <a:pPr lvl="4" hangingPunct="0">
              <a:buFont typeface="Calibri" panose="020F0502020204030204" pitchFamily="34" charset="0"/>
              <a:buChar char="‐"/>
            </a:pPr>
            <a:r>
              <a:rPr lang="en-US" sz="1700" dirty="0"/>
              <a:t>a fixed time limit if [x]us</a:t>
            </a:r>
          </a:p>
          <a:p>
            <a:pPr lvl="4" hangingPunct="0">
              <a:buFont typeface="Calibri" panose="020F0502020204030204" pitchFamily="34" charset="0"/>
              <a:buChar char="‐"/>
            </a:pPr>
            <a:r>
              <a:rPr lang="en-US" sz="1700" dirty="0"/>
              <a:t>CP/2</a:t>
            </a:r>
          </a:p>
          <a:p>
            <a:pPr lvl="4" hangingPunct="0">
              <a:buFont typeface="Calibri" panose="020F0502020204030204" pitchFamily="34" charset="0"/>
              <a:buChar char="‐"/>
            </a:pPr>
            <a:r>
              <a:rPr lang="en-US" sz="1700" dirty="0"/>
              <a:t>CP/2 – additional latencies as proposed by QC</a:t>
            </a:r>
          </a:p>
          <a:p>
            <a:pPr lvl="4" hangingPunct="0">
              <a:buFont typeface="Calibri" panose="020F0502020204030204" pitchFamily="34" charset="0"/>
              <a:buChar char="‐"/>
            </a:pPr>
            <a:r>
              <a:rPr lang="en-US" sz="1700" dirty="0"/>
              <a:t>CP as used for intra-band non-contiguous CA</a:t>
            </a:r>
          </a:p>
          <a:p>
            <a:pPr lvl="4" hangingPunct="0">
              <a:buFont typeface="Calibri" panose="020F0502020204030204" pitchFamily="34" charset="0"/>
              <a:buChar char="‐"/>
            </a:pPr>
            <a:r>
              <a:rPr lang="en-US" sz="1700" dirty="0"/>
              <a:t>Other</a:t>
            </a:r>
          </a:p>
          <a:p>
            <a:pPr lvl="2"/>
            <a:endParaRPr lang="en-US" sz="1600" dirty="0"/>
          </a:p>
          <a:p>
            <a:pPr lvl="2"/>
            <a:endParaRPr lang="en-GB" sz="1600" dirty="0"/>
          </a:p>
          <a:p>
            <a:pPr marL="914400" lvl="2" indent="0">
              <a:buNone/>
            </a:pPr>
            <a:endParaRPr lang="en-US" sz="2200" dirty="0"/>
          </a:p>
          <a:p>
            <a:pPr lvl="1">
              <a:lnSpc>
                <a:spcPct val="100000"/>
              </a:lnSpc>
            </a:pPr>
            <a:endParaRPr lang="en-US" sz="2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1-1 MRTD for CBM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9CC90D1-35E6-41BB-961F-103A81751324}"/>
              </a:ext>
            </a:extLst>
          </p:cNvPr>
          <p:cNvGraphicFramePr>
            <a:graphicFrameLocks noGrp="1"/>
          </p:cNvGraphicFramePr>
          <p:nvPr/>
        </p:nvGraphicFramePr>
        <p:xfrm>
          <a:off x="2442527" y="2443980"/>
          <a:ext cx="7306945" cy="218775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30555">
                  <a:extLst>
                    <a:ext uri="{9D8B030D-6E8A-4147-A177-3AD203B41FA5}">
                      <a16:colId xmlns:a16="http://schemas.microsoft.com/office/drawing/2014/main" val="297452440"/>
                    </a:ext>
                  </a:extLst>
                </a:gridCol>
                <a:gridCol w="4176390">
                  <a:extLst>
                    <a:ext uri="{9D8B030D-6E8A-4147-A177-3AD203B41FA5}">
                      <a16:colId xmlns:a16="http://schemas.microsoft.com/office/drawing/2014/main" val="1322991237"/>
                    </a:ext>
                  </a:extLst>
                </a:gridCol>
              </a:tblGrid>
              <a:tr h="26751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Frequency Range of the pair of carriers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Maximum receive timing difference (µs) 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66427336"/>
                  </a:ext>
                </a:extLst>
              </a:tr>
              <a:tr h="145089">
                <a:tc>
                  <a:txBody>
                    <a:bodyPr/>
                    <a:lstStyle/>
                    <a:p>
                      <a:pPr algn="ctr"/>
                      <a:r>
                        <a:rPr lang="zh-CN" sz="1400">
                          <a:effectLst/>
                        </a:rPr>
                        <a:t>FR1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400">
                          <a:effectLst/>
                        </a:rPr>
                        <a:t>33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83641852"/>
                  </a:ext>
                </a:extLst>
              </a:tr>
              <a:tr h="145089">
                <a:tc>
                  <a:txBody>
                    <a:bodyPr/>
                    <a:lstStyle/>
                    <a:p>
                      <a:pPr algn="ctr"/>
                      <a:r>
                        <a:rPr lang="zh-CN" sz="1400">
                          <a:effectLst/>
                        </a:rPr>
                        <a:t>FR2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400">
                          <a:effectLst/>
                        </a:rPr>
                        <a:t>8</a:t>
                      </a:r>
                      <a:r>
                        <a:rPr lang="zh-CN" sz="1400" baseline="30000">
                          <a:effectLst/>
                        </a:rPr>
                        <a:t> note1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6115859"/>
                  </a:ext>
                </a:extLst>
              </a:tr>
              <a:tr h="145089">
                <a:tc>
                  <a:txBody>
                    <a:bodyPr/>
                    <a:lstStyle/>
                    <a:p>
                      <a:pPr algn="ctr"/>
                      <a:r>
                        <a:rPr lang="zh-CN" sz="1400">
                          <a:effectLst/>
                          <a:highlight>
                            <a:srgbClr val="FFFF00"/>
                          </a:highlight>
                        </a:rPr>
                        <a:t>FR2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400" dirty="0">
                          <a:effectLst/>
                          <a:highlight>
                            <a:srgbClr val="FFFF00"/>
                          </a:highlight>
                        </a:rPr>
                        <a:t>3</a:t>
                      </a:r>
                      <a:r>
                        <a:rPr lang="zh-CN" sz="1400" baseline="30000" dirty="0">
                          <a:effectLst/>
                          <a:highlight>
                            <a:srgbClr val="FFFF00"/>
                          </a:highlight>
                        </a:rPr>
                        <a:t>note2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4769242"/>
                  </a:ext>
                </a:extLst>
              </a:tr>
              <a:tr h="145089">
                <a:tc>
                  <a:txBody>
                    <a:bodyPr/>
                    <a:lstStyle/>
                    <a:p>
                      <a:pPr algn="ctr"/>
                      <a:r>
                        <a:rPr lang="zh-CN" sz="1400">
                          <a:effectLst/>
                        </a:rPr>
                        <a:t>Between FR1 and FR2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400" dirty="0">
                          <a:effectLst/>
                        </a:rPr>
                        <a:t>25 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90356383"/>
                  </a:ext>
                </a:extLst>
              </a:tr>
              <a:tr h="936300">
                <a:tc gridSpan="2">
                  <a:txBody>
                    <a:bodyPr/>
                    <a:lstStyle/>
                    <a:p>
                      <a:pPr marL="540385" indent="-540385"/>
                      <a:r>
                        <a:rPr lang="en-US" sz="1400" dirty="0">
                          <a:effectLst/>
                        </a:rPr>
                        <a:t>Note1:	This requirement applies to the UE capable of independent beam management for FR2 inter-band CA.</a:t>
                      </a:r>
                    </a:p>
                    <a:p>
                      <a:pPr marL="540385" indent="-540385"/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</a:rPr>
                        <a:t>Note2:	This requirement applies to the UE capable of common beam management for FR2 inter-band CA. If the receive time difference exceeds [the cyclic prefix length of that SCS], demodulation performance degradation is expected for the first symbol of the slot.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5746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2517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>
              <a:lnSpc>
                <a:spcPct val="110000"/>
              </a:lnSpc>
            </a:pPr>
            <a:r>
              <a:rPr lang="en-GB" sz="2400" u="sng" dirty="0"/>
              <a:t>Issue 1-1-2: How to derive MRTD for FR2 inter-band CA?</a:t>
            </a:r>
          </a:p>
          <a:p>
            <a:pPr marL="0" lvl="0" indent="0">
              <a:buNone/>
            </a:pPr>
            <a:r>
              <a:rPr lang="en-GB" sz="2200" dirty="0"/>
              <a:t>   FFS:</a:t>
            </a:r>
            <a:endParaRPr lang="en-US" sz="2200" dirty="0"/>
          </a:p>
          <a:p>
            <a:pPr lvl="1"/>
            <a:r>
              <a:rPr lang="en-US" sz="2000" dirty="0"/>
              <a:t>Option 1: MRTD = TAE + </a:t>
            </a:r>
            <a:r>
              <a:rPr lang="en-US" sz="2000" dirty="0" err="1"/>
              <a:t>Δ_propagation_time</a:t>
            </a:r>
            <a:r>
              <a:rPr lang="en-US" sz="2000" dirty="0"/>
              <a:t> (Docomo, NEC, Huawei, ZTE, Nokia, Ericsson)</a:t>
            </a:r>
          </a:p>
          <a:p>
            <a:pPr lvl="1"/>
            <a:r>
              <a:rPr lang="en-GB" sz="2000" dirty="0"/>
              <a:t>TAE is 3µs, i.e. keep Rel-15 values for BS TAE unchanged</a:t>
            </a:r>
            <a:endParaRPr lang="en-US" sz="2000" dirty="0"/>
          </a:p>
          <a:p>
            <a:pPr lvl="1"/>
            <a:r>
              <a:rPr lang="en-US" sz="2000" dirty="0"/>
              <a:t>Option 2: MRTD requirements for CBM UEs shall not rely on FR2 inter-band TAE requirement. (Xiaomi, Qualcomm)</a:t>
            </a:r>
          </a:p>
          <a:p>
            <a:pPr lvl="1"/>
            <a:r>
              <a:rPr lang="en-US" sz="2000" dirty="0"/>
              <a:t>Option 3: focus on Issue 1-1-1. (Vivo, Mediatek, Intel)</a:t>
            </a:r>
          </a:p>
          <a:p>
            <a:pPr marL="1371600" lvl="3" indent="0">
              <a:buNone/>
            </a:pPr>
            <a:endParaRPr lang="en-US" sz="2000" dirty="0"/>
          </a:p>
          <a:p>
            <a:pPr hangingPunct="0"/>
            <a:r>
              <a:rPr lang="en-GB" sz="2400" u="sng" dirty="0"/>
              <a:t>Issue 1-1-3: Symbol level alignment assumption</a:t>
            </a:r>
            <a:endParaRPr lang="en-US" sz="2400" u="sng" dirty="0"/>
          </a:p>
          <a:p>
            <a:pPr lvl="1"/>
            <a:r>
              <a:rPr lang="en-US" sz="2200" i="1" dirty="0">
                <a:solidFill>
                  <a:srgbClr val="00B050"/>
                </a:solidFill>
              </a:rPr>
              <a:t>Following RAN4#98bis-e agreements: </a:t>
            </a:r>
            <a:endParaRPr lang="en-US" sz="2200" dirty="0">
              <a:solidFill>
                <a:srgbClr val="00B050"/>
              </a:solidFill>
            </a:endParaRPr>
          </a:p>
          <a:p>
            <a:pPr lvl="2" hangingPunct="0"/>
            <a:r>
              <a:rPr lang="en-GB" dirty="0">
                <a:solidFill>
                  <a:srgbClr val="00B050"/>
                </a:solidFill>
              </a:rPr>
              <a:t>We come back to this issue once MRTD value in Issue 1-2-1 is agreed if needed.</a:t>
            </a:r>
            <a:endParaRPr lang="en-US" dirty="0">
              <a:solidFill>
                <a:srgbClr val="00B050"/>
              </a:solidFill>
            </a:endParaRPr>
          </a:p>
          <a:p>
            <a:pPr hangingPunct="0"/>
            <a:endParaRPr 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1-1 MRTD for CBM</a:t>
            </a:r>
          </a:p>
        </p:txBody>
      </p:sp>
    </p:spTree>
    <p:extLst>
      <p:ext uri="{BB962C8B-B14F-4D97-AF65-F5344CB8AC3E}">
        <p14:creationId xmlns:p14="http://schemas.microsoft.com/office/powerpoint/2010/main" val="2405260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1005457" cy="4542519"/>
          </a:xfrm>
        </p:spPr>
        <p:txBody>
          <a:bodyPr>
            <a:normAutofit/>
          </a:bodyPr>
          <a:lstStyle/>
          <a:p>
            <a:r>
              <a:rPr lang="en-GB" sz="2400" u="sng" dirty="0"/>
              <a:t>Issue 1-1-4: Performance degradation due to Rx beam switching  </a:t>
            </a:r>
            <a:endParaRPr lang="en-US" sz="2400" dirty="0"/>
          </a:p>
          <a:p>
            <a:pPr marL="0" indent="0">
              <a:buNone/>
            </a:pPr>
            <a:r>
              <a:rPr lang="en-US" sz="3200" dirty="0"/>
              <a:t>   </a:t>
            </a:r>
            <a:r>
              <a:rPr lang="en-GB" sz="2400" dirty="0"/>
              <a:t>FFS:</a:t>
            </a:r>
          </a:p>
          <a:p>
            <a:pPr lvl="1"/>
            <a:r>
              <a:rPr lang="en-GB" sz="2000" dirty="0"/>
              <a:t>Option 1: UE can switch RX beams without major performance degradation even if MRTD is larger than CP length (NEC, Huawei, Ericsson, ZTE)</a:t>
            </a:r>
            <a:endParaRPr lang="en-US" sz="2000" dirty="0"/>
          </a:p>
          <a:p>
            <a:pPr lvl="1"/>
            <a:r>
              <a:rPr lang="en-GB" sz="2000" dirty="0"/>
              <a:t>Option 2: Any timing impacts should be identified and should need to be accounted in the UE requirements (OPPO, Nokia, Vivo, Qualcomm, Vivo).</a:t>
            </a:r>
            <a:endParaRPr lang="en-US" sz="2000" dirty="0"/>
          </a:p>
          <a:p>
            <a:pPr lvl="1"/>
            <a:r>
              <a:rPr lang="en-GB" sz="2000" dirty="0"/>
              <a:t>Option 3: The performance degradation is significant and unacceptable (Xiaomi, Vivo, Mediatek, Qualcomm, LG, OPPO, Intel). </a:t>
            </a:r>
            <a:endParaRPr lang="en-US" sz="2000" dirty="0"/>
          </a:p>
          <a:p>
            <a:pPr lvl="1"/>
            <a:r>
              <a:rPr lang="en-GB" sz="2000" dirty="0"/>
              <a:t>Option 4: RAN4 needs to identify the scenarios where UE Rx beam switching is needed and study whether there have performance impacts due to Rx beam switching for each scenario. (Huawei)</a:t>
            </a:r>
            <a:endParaRPr lang="en-US" sz="2000" dirty="0"/>
          </a:p>
          <a:p>
            <a:pPr lvl="1"/>
            <a:r>
              <a:rPr lang="en-GB" sz="2000" dirty="0"/>
              <a:t>Option 5: RAN4 should evaluate on the feasibility of UE to perform Rx beam switch within the DL2UL guard period for CBM capable UE in inter-band CA (Nokia)</a:t>
            </a:r>
            <a:endParaRPr lang="en-GB" sz="2000" dirty="0">
              <a:solidFill>
                <a:srgbClr val="00B05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1-1 MRTD for CBM</a:t>
            </a:r>
          </a:p>
        </p:txBody>
      </p:sp>
    </p:spTree>
    <p:extLst>
      <p:ext uri="{BB962C8B-B14F-4D97-AF65-F5344CB8AC3E}">
        <p14:creationId xmlns:p14="http://schemas.microsoft.com/office/powerpoint/2010/main" val="635324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/>
          </a:bodyPr>
          <a:lstStyle/>
          <a:p>
            <a:pPr hangingPunct="0"/>
            <a:r>
              <a:rPr lang="en-GB" sz="2400" u="sng" dirty="0"/>
              <a:t>Issue 1-1-5: Rx beam switch delay  </a:t>
            </a:r>
            <a:endParaRPr lang="en-US" sz="2400" u="sng" dirty="0"/>
          </a:p>
          <a:p>
            <a:pPr lvl="1"/>
            <a:r>
              <a:rPr lang="en-US" sz="2200" i="1" dirty="0">
                <a:solidFill>
                  <a:srgbClr val="00B050"/>
                </a:solidFill>
              </a:rPr>
              <a:t>Following RAN4#98bis-e agreements: </a:t>
            </a:r>
            <a:endParaRPr lang="en-US" sz="2200" dirty="0">
              <a:solidFill>
                <a:srgbClr val="00B050"/>
              </a:solidFill>
            </a:endParaRPr>
          </a:p>
          <a:p>
            <a:pPr lvl="2" hangingPunct="0"/>
            <a:r>
              <a:rPr lang="en-GB" dirty="0">
                <a:solidFill>
                  <a:srgbClr val="00B050"/>
                </a:solidFill>
              </a:rPr>
              <a:t>This should be discussed in RF session </a:t>
            </a:r>
            <a:endParaRPr lang="en-US" dirty="0">
              <a:solidFill>
                <a:srgbClr val="00B050"/>
              </a:solidFill>
            </a:endParaRPr>
          </a:p>
          <a:p>
            <a:pPr lvl="2" hangingPunct="0"/>
            <a:endParaRPr lang="en-US" dirty="0">
              <a:highlight>
                <a:srgbClr val="FFFF00"/>
              </a:highlight>
            </a:endParaRPr>
          </a:p>
          <a:p>
            <a:pPr hangingPunct="0"/>
            <a:endParaRPr lang="en-US" sz="2400" dirty="0"/>
          </a:p>
          <a:p>
            <a:pPr marL="914400" lvl="2" indent="0" hangingPunct="0">
              <a:buNone/>
            </a:pP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1-2 MRTD for CBM</a:t>
            </a:r>
          </a:p>
        </p:txBody>
      </p:sp>
    </p:spTree>
    <p:extLst>
      <p:ext uri="{BB962C8B-B14F-4D97-AF65-F5344CB8AC3E}">
        <p14:creationId xmlns:p14="http://schemas.microsoft.com/office/powerpoint/2010/main" val="4159014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/>
          </a:bodyPr>
          <a:lstStyle/>
          <a:p>
            <a:r>
              <a:rPr lang="en-GB" sz="2400" u="sng" dirty="0"/>
              <a:t>Issue 1-2-1: RRM requirements baseline</a:t>
            </a:r>
            <a:endParaRPr lang="en-GB" sz="1800" dirty="0"/>
          </a:p>
          <a:p>
            <a:pPr lvl="1"/>
            <a:r>
              <a:rPr lang="en-US" sz="2200" i="1" dirty="0">
                <a:solidFill>
                  <a:srgbClr val="00B050"/>
                </a:solidFill>
              </a:rPr>
              <a:t>Agreements:</a:t>
            </a:r>
            <a:endParaRPr lang="en-US" sz="2200" dirty="0">
              <a:solidFill>
                <a:srgbClr val="00B050"/>
              </a:solidFill>
            </a:endParaRPr>
          </a:p>
          <a:p>
            <a:pPr lvl="2"/>
            <a:r>
              <a:rPr lang="en-GB" dirty="0">
                <a:solidFill>
                  <a:srgbClr val="00B050"/>
                </a:solidFill>
              </a:rPr>
              <a:t>RAN4 need to discuss each requirement separately and update the Rel-15 FR2 intra-band CA RRM requirements </a:t>
            </a:r>
            <a:r>
              <a:rPr lang="en-US" dirty="0">
                <a:solidFill>
                  <a:srgbClr val="00B050"/>
                </a:solidFill>
              </a:rPr>
              <a:t>for defining FR2 inter-band CA requirements with CBM when needed. </a:t>
            </a:r>
            <a:endParaRPr lang="en-GB" b="1" u="sng" dirty="0">
              <a:solidFill>
                <a:srgbClr val="00B050"/>
              </a:solidFill>
            </a:endParaRPr>
          </a:p>
          <a:p>
            <a:r>
              <a:rPr lang="en-GB" sz="2400" u="sng" dirty="0"/>
              <a:t>Issue 1-2-2: Interruption requirements</a:t>
            </a:r>
          </a:p>
          <a:p>
            <a:pPr lvl="1"/>
            <a:r>
              <a:rPr lang="en-US" sz="2000" dirty="0"/>
              <a:t>FFS: </a:t>
            </a:r>
          </a:p>
          <a:p>
            <a:pPr lvl="2"/>
            <a:r>
              <a:rPr lang="en-GB" dirty="0"/>
              <a:t>Option 1: The existing Rel16 interruption requirements of intra-band CA shall be applied (Xiaomi, OPPO, Ericsson, MTK)</a:t>
            </a:r>
            <a:endParaRPr lang="en-US" dirty="0"/>
          </a:p>
          <a:p>
            <a:pPr lvl="2"/>
            <a:r>
              <a:rPr lang="en-GB" dirty="0"/>
              <a:t>Option 2: Existing interruption requirements for inter-band CA in R15/R16 can be reused for CBM type UE in R17 (Huawei)</a:t>
            </a:r>
            <a:endParaRPr lang="en-US" dirty="0"/>
          </a:p>
          <a:p>
            <a:pPr lvl="2"/>
            <a:r>
              <a:rPr lang="en-GB" dirty="0"/>
              <a:t>Option 3: Existing non-IBM UE interruption requirements would be applicable for an inter-band CA CBM UE. (Nokia)</a:t>
            </a:r>
            <a:endParaRPr lang="en-US" dirty="0"/>
          </a:p>
          <a:p>
            <a:pPr lvl="2"/>
            <a:r>
              <a:rPr lang="en-GB" dirty="0"/>
              <a:t>Option 4: Need to agree on Issue 1-1-1 first (Intel)</a:t>
            </a:r>
            <a:endParaRPr lang="en-US" dirty="0"/>
          </a:p>
          <a:p>
            <a:endParaRPr lang="en-GB" dirty="0"/>
          </a:p>
          <a:p>
            <a:pPr hangingPunct="0"/>
            <a:endParaRPr lang="en-US" sz="2400" dirty="0"/>
          </a:p>
          <a:p>
            <a:pPr marL="914400" lvl="2" indent="0" hangingPunct="0">
              <a:buNone/>
            </a:pP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1-2 RRM requirements for CBM</a:t>
            </a:r>
          </a:p>
        </p:txBody>
      </p:sp>
    </p:spTree>
    <p:extLst>
      <p:ext uri="{BB962C8B-B14F-4D97-AF65-F5344CB8AC3E}">
        <p14:creationId xmlns:p14="http://schemas.microsoft.com/office/powerpoint/2010/main" val="39120685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961914" cy="480377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en-GB" sz="2400" u="sng" dirty="0"/>
              <a:t>Issue 1-2-3: Scheduling restriction</a:t>
            </a:r>
          </a:p>
          <a:p>
            <a:pPr lvl="1"/>
            <a:r>
              <a:rPr lang="en-US" i="1" dirty="0">
                <a:solidFill>
                  <a:srgbClr val="00B050"/>
                </a:solidFill>
              </a:rPr>
              <a:t>Agreements:</a:t>
            </a:r>
            <a:endParaRPr lang="en-US" dirty="0">
              <a:solidFill>
                <a:srgbClr val="00B050"/>
              </a:solidFill>
            </a:endParaRPr>
          </a:p>
          <a:p>
            <a:pPr lvl="2"/>
            <a:r>
              <a:rPr lang="en-GB" dirty="0">
                <a:solidFill>
                  <a:srgbClr val="00B050"/>
                </a:solidFill>
              </a:rPr>
              <a:t>RAN4 to discuss in detail whether and how to introduce scheduling restriction for the following section </a:t>
            </a:r>
            <a:endParaRPr lang="en-US" dirty="0">
              <a:solidFill>
                <a:srgbClr val="00B050"/>
              </a:solidFill>
            </a:endParaRPr>
          </a:p>
          <a:p>
            <a:pPr lvl="3"/>
            <a:r>
              <a:rPr lang="en-GB" dirty="0">
                <a:solidFill>
                  <a:srgbClr val="00B050"/>
                </a:solidFill>
              </a:rPr>
              <a:t>RRM</a:t>
            </a:r>
            <a:endParaRPr lang="en-US" dirty="0">
              <a:solidFill>
                <a:srgbClr val="00B050"/>
              </a:solidFill>
            </a:endParaRPr>
          </a:p>
          <a:p>
            <a:pPr lvl="4"/>
            <a:r>
              <a:rPr lang="en-US" dirty="0">
                <a:solidFill>
                  <a:srgbClr val="00B050"/>
                </a:solidFill>
              </a:rPr>
              <a:t>9.2.5.3.3  </a:t>
            </a:r>
            <a:r>
              <a:rPr lang="en-GB" dirty="0">
                <a:solidFill>
                  <a:srgbClr val="00B050"/>
                </a:solidFill>
              </a:rPr>
              <a:t>Scheduling</a:t>
            </a:r>
            <a:r>
              <a:rPr lang="en-US" dirty="0">
                <a:solidFill>
                  <a:srgbClr val="00B050"/>
                </a:solidFill>
              </a:rPr>
              <a:t> availability of UE </a:t>
            </a:r>
            <a:r>
              <a:rPr lang="en-GB" dirty="0">
                <a:solidFill>
                  <a:srgbClr val="00B050"/>
                </a:solidFill>
              </a:rPr>
              <a:t>performing</a:t>
            </a:r>
            <a:r>
              <a:rPr lang="en-US" dirty="0">
                <a:solidFill>
                  <a:srgbClr val="00B050"/>
                </a:solidFill>
              </a:rPr>
              <a:t> measurements on FR2</a:t>
            </a:r>
          </a:p>
          <a:p>
            <a:pPr lvl="4"/>
            <a:r>
              <a:rPr lang="en-US" dirty="0">
                <a:solidFill>
                  <a:srgbClr val="00B050"/>
                </a:solidFill>
              </a:rPr>
              <a:t>9.10.2.6.2  </a:t>
            </a:r>
            <a:r>
              <a:rPr lang="en-GB" dirty="0">
                <a:solidFill>
                  <a:srgbClr val="00B050"/>
                </a:solidFill>
              </a:rPr>
              <a:t>Scheduling</a:t>
            </a:r>
            <a:r>
              <a:rPr lang="en-US" dirty="0">
                <a:solidFill>
                  <a:srgbClr val="00B050"/>
                </a:solidFill>
              </a:rPr>
              <a:t> availability of UE </a:t>
            </a:r>
            <a:r>
              <a:rPr lang="en-GB" dirty="0">
                <a:solidFill>
                  <a:srgbClr val="00B050"/>
                </a:solidFill>
              </a:rPr>
              <a:t>performing</a:t>
            </a:r>
            <a:r>
              <a:rPr lang="en-US" dirty="0">
                <a:solidFill>
                  <a:srgbClr val="00B050"/>
                </a:solidFill>
              </a:rPr>
              <a:t> CSI-RS based measurements in FR2  </a:t>
            </a:r>
          </a:p>
          <a:p>
            <a:pPr lvl="3"/>
            <a:r>
              <a:rPr lang="en-GB" dirty="0">
                <a:solidFill>
                  <a:srgbClr val="00B050"/>
                </a:solidFill>
              </a:rPr>
              <a:t>Radio</a:t>
            </a:r>
            <a:r>
              <a:rPr lang="en-US" dirty="0">
                <a:solidFill>
                  <a:srgbClr val="00B050"/>
                </a:solidFill>
              </a:rPr>
              <a:t> Link Monitoring</a:t>
            </a:r>
          </a:p>
          <a:p>
            <a:pPr lvl="4"/>
            <a:r>
              <a:rPr lang="en-US" dirty="0">
                <a:solidFill>
                  <a:srgbClr val="00B050"/>
                </a:solidFill>
              </a:rPr>
              <a:t>8.1.7.3  </a:t>
            </a:r>
            <a:r>
              <a:rPr lang="en-GB" dirty="0">
                <a:solidFill>
                  <a:srgbClr val="00B050"/>
                </a:solidFill>
              </a:rPr>
              <a:t>Scheduling</a:t>
            </a:r>
            <a:r>
              <a:rPr lang="en-US" dirty="0">
                <a:solidFill>
                  <a:srgbClr val="00B050"/>
                </a:solidFill>
              </a:rPr>
              <a:t> availability of UE </a:t>
            </a:r>
            <a:r>
              <a:rPr lang="en-GB" dirty="0">
                <a:solidFill>
                  <a:srgbClr val="00B050"/>
                </a:solidFill>
              </a:rPr>
              <a:t>performing</a:t>
            </a:r>
            <a:r>
              <a:rPr lang="en-US" dirty="0">
                <a:solidFill>
                  <a:srgbClr val="00B050"/>
                </a:solidFill>
              </a:rPr>
              <a:t> radio link monitoring on FR2</a:t>
            </a:r>
          </a:p>
          <a:p>
            <a:pPr lvl="3"/>
            <a:r>
              <a:rPr lang="en-US" dirty="0">
                <a:solidFill>
                  <a:srgbClr val="00B050"/>
                </a:solidFill>
              </a:rPr>
              <a:t>Link </a:t>
            </a:r>
            <a:r>
              <a:rPr lang="en-GB" dirty="0">
                <a:solidFill>
                  <a:srgbClr val="00B050"/>
                </a:solidFill>
              </a:rPr>
              <a:t>Recovery</a:t>
            </a:r>
            <a:endParaRPr lang="en-US" dirty="0">
              <a:solidFill>
                <a:srgbClr val="00B050"/>
              </a:solidFill>
            </a:endParaRPr>
          </a:p>
          <a:p>
            <a:pPr lvl="4"/>
            <a:r>
              <a:rPr lang="en-US" dirty="0">
                <a:solidFill>
                  <a:srgbClr val="00B050"/>
                </a:solidFill>
              </a:rPr>
              <a:t>8.5.7.3  Scheduling availability of UE performing beam failure detection on FR2</a:t>
            </a:r>
          </a:p>
          <a:p>
            <a:pPr lvl="4"/>
            <a:r>
              <a:rPr lang="en-US" dirty="0">
                <a:solidFill>
                  <a:srgbClr val="00B050"/>
                </a:solidFill>
              </a:rPr>
              <a:t>8.5.8.3  Scheduling availability of UE performing L1-RSRP measurement on FR2</a:t>
            </a:r>
          </a:p>
          <a:p>
            <a:pPr lvl="4"/>
            <a:r>
              <a:rPr lang="en-US" dirty="0">
                <a:solidFill>
                  <a:srgbClr val="00B050"/>
                </a:solidFill>
              </a:rPr>
              <a:t>8.5.8.3  Scheduling availability of UE </a:t>
            </a:r>
            <a:r>
              <a:rPr lang="en-GB" dirty="0">
                <a:solidFill>
                  <a:srgbClr val="00B050"/>
                </a:solidFill>
              </a:rPr>
              <a:t>performing</a:t>
            </a:r>
            <a:r>
              <a:rPr lang="en-US" dirty="0">
                <a:solidFill>
                  <a:srgbClr val="00B050"/>
                </a:solidFill>
              </a:rPr>
              <a:t> L1-RSRP measurement on FR2</a:t>
            </a:r>
          </a:p>
          <a:p>
            <a:pPr lvl="3"/>
            <a:r>
              <a:rPr lang="en-US" dirty="0">
                <a:solidFill>
                  <a:srgbClr val="00B050"/>
                </a:solidFill>
              </a:rPr>
              <a:t>L1-</a:t>
            </a:r>
            <a:r>
              <a:rPr lang="en-GB" dirty="0">
                <a:solidFill>
                  <a:srgbClr val="00B050"/>
                </a:solidFill>
              </a:rPr>
              <a:t>RSRP</a:t>
            </a:r>
            <a:r>
              <a:rPr lang="en-US" dirty="0">
                <a:solidFill>
                  <a:srgbClr val="00B050"/>
                </a:solidFill>
              </a:rPr>
              <a:t>/</a:t>
            </a:r>
            <a:r>
              <a:rPr lang="en-GB" dirty="0">
                <a:solidFill>
                  <a:srgbClr val="00B050"/>
                </a:solidFill>
              </a:rPr>
              <a:t>SINR</a:t>
            </a:r>
            <a:r>
              <a:rPr lang="en-US" dirty="0">
                <a:solidFill>
                  <a:srgbClr val="00B050"/>
                </a:solidFill>
              </a:rPr>
              <a:t> measurements (Serving </a:t>
            </a:r>
            <a:r>
              <a:rPr lang="en-GB" dirty="0">
                <a:solidFill>
                  <a:srgbClr val="00B050"/>
                </a:solidFill>
              </a:rPr>
              <a:t>cell</a:t>
            </a:r>
            <a:r>
              <a:rPr lang="en-US" dirty="0">
                <a:solidFill>
                  <a:srgbClr val="00B050"/>
                </a:solidFill>
              </a:rPr>
              <a:t> measurement)</a:t>
            </a:r>
          </a:p>
          <a:p>
            <a:pPr lvl="4"/>
            <a:r>
              <a:rPr lang="en-US" dirty="0">
                <a:solidFill>
                  <a:srgbClr val="00B050"/>
                </a:solidFill>
              </a:rPr>
              <a:t>9.5.6.3  Scheduling availability of UE </a:t>
            </a:r>
            <a:r>
              <a:rPr lang="en-GB" dirty="0">
                <a:solidFill>
                  <a:srgbClr val="00B050"/>
                </a:solidFill>
              </a:rPr>
              <a:t>performing</a:t>
            </a:r>
            <a:r>
              <a:rPr lang="en-US" dirty="0">
                <a:solidFill>
                  <a:srgbClr val="00B050"/>
                </a:solidFill>
              </a:rPr>
              <a:t> L1-RSRP measurement on FR2</a:t>
            </a:r>
          </a:p>
          <a:p>
            <a:pPr lvl="4"/>
            <a:r>
              <a:rPr lang="en-US" dirty="0">
                <a:solidFill>
                  <a:srgbClr val="00B050"/>
                </a:solidFill>
              </a:rPr>
              <a:t>9.8.6.3  Scheduling availability of UE </a:t>
            </a:r>
            <a:r>
              <a:rPr lang="en-GB" dirty="0">
                <a:solidFill>
                  <a:srgbClr val="00B050"/>
                </a:solidFill>
              </a:rPr>
              <a:t>performing</a:t>
            </a:r>
            <a:r>
              <a:rPr lang="en-US" dirty="0">
                <a:solidFill>
                  <a:srgbClr val="00B050"/>
                </a:solidFill>
              </a:rPr>
              <a:t> L1-SINR measurement on FR2</a:t>
            </a:r>
            <a:endParaRPr lang="en-US" u="sng" dirty="0">
              <a:solidFill>
                <a:srgbClr val="00B050"/>
              </a:solidFill>
            </a:endParaRPr>
          </a:p>
          <a:p>
            <a:endParaRPr lang="en-US" dirty="0"/>
          </a:p>
          <a:p>
            <a:pPr lvl="2" hangingPunct="0"/>
            <a:endParaRPr lang="en-GB" dirty="0"/>
          </a:p>
          <a:p>
            <a:pPr hangingPunct="0"/>
            <a:endParaRPr lang="en-US" sz="2400" dirty="0"/>
          </a:p>
          <a:p>
            <a:pPr marL="914400" lvl="2" indent="0" hangingPunct="0">
              <a:buNone/>
            </a:pP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1-2 RRM requirements for CBM</a:t>
            </a:r>
          </a:p>
        </p:txBody>
      </p:sp>
    </p:spTree>
    <p:extLst>
      <p:ext uri="{BB962C8B-B14F-4D97-AF65-F5344CB8AC3E}">
        <p14:creationId xmlns:p14="http://schemas.microsoft.com/office/powerpoint/2010/main" val="202308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3DBF6-3C7F-48A3-B6E8-424C92A92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 fontScale="62500" lnSpcReduction="20000"/>
          </a:bodyPr>
          <a:lstStyle/>
          <a:p>
            <a:r>
              <a:rPr lang="en-GB" sz="3200" u="sng" dirty="0"/>
              <a:t>Issue 1-2-4: Measurement requirements</a:t>
            </a:r>
            <a:endParaRPr lang="en-US" sz="3200" u="sng" dirty="0"/>
          </a:p>
          <a:p>
            <a:pPr lvl="1" hangingPunct="0"/>
            <a:r>
              <a:rPr lang="en-GB" sz="2200" dirty="0"/>
              <a:t>FFS</a:t>
            </a:r>
            <a:r>
              <a:rPr lang="zh-CN" altLang="en-US" sz="2200" dirty="0"/>
              <a:t>：</a:t>
            </a:r>
            <a:endParaRPr lang="en-US" altLang="zh-CN" sz="2200" dirty="0"/>
          </a:p>
          <a:p>
            <a:pPr lvl="2"/>
            <a:r>
              <a:rPr lang="en-GB" dirty="0"/>
              <a:t>Option1: RAN4 to discuss in detail whether and how to introduce scheduling restriction for the following section </a:t>
            </a:r>
            <a:endParaRPr lang="en-US" dirty="0"/>
          </a:p>
          <a:p>
            <a:pPr lvl="3"/>
            <a:r>
              <a:rPr lang="en-US" dirty="0"/>
              <a:t>Radio</a:t>
            </a:r>
            <a:r>
              <a:rPr lang="en-GB" dirty="0"/>
              <a:t> Link Monitoring</a:t>
            </a:r>
            <a:endParaRPr lang="en-US" dirty="0"/>
          </a:p>
          <a:p>
            <a:pPr lvl="4"/>
            <a:r>
              <a:rPr lang="en-GB" dirty="0"/>
              <a:t>8.1.2.3  </a:t>
            </a:r>
            <a:r>
              <a:rPr lang="en-US" dirty="0"/>
              <a:t>Measurement</a:t>
            </a:r>
            <a:r>
              <a:rPr lang="en-GB" dirty="0"/>
              <a:t> restrictions for SSB based RLM</a:t>
            </a:r>
            <a:endParaRPr lang="en-US" dirty="0"/>
          </a:p>
          <a:p>
            <a:pPr lvl="4"/>
            <a:r>
              <a:rPr lang="en-GB" dirty="0"/>
              <a:t>8.1.3.3  </a:t>
            </a:r>
            <a:r>
              <a:rPr lang="en-US" dirty="0"/>
              <a:t>Measurement</a:t>
            </a:r>
            <a:r>
              <a:rPr lang="en-GB" dirty="0"/>
              <a:t> restrictions for CSI-RS based RLM</a:t>
            </a:r>
            <a:endParaRPr lang="en-US" dirty="0"/>
          </a:p>
          <a:p>
            <a:pPr lvl="3"/>
            <a:r>
              <a:rPr lang="en-US" dirty="0"/>
              <a:t>Link</a:t>
            </a:r>
            <a:r>
              <a:rPr lang="en-GB" dirty="0"/>
              <a:t> Recovery</a:t>
            </a:r>
            <a:endParaRPr lang="en-US" dirty="0"/>
          </a:p>
          <a:p>
            <a:pPr lvl="4"/>
            <a:r>
              <a:rPr lang="en-GB" dirty="0"/>
              <a:t>8.5.2.3  </a:t>
            </a:r>
            <a:r>
              <a:rPr lang="en-US" dirty="0"/>
              <a:t>Measurement</a:t>
            </a:r>
            <a:r>
              <a:rPr lang="en-GB" dirty="0"/>
              <a:t> restriction for SSB based beam failure detection</a:t>
            </a:r>
            <a:endParaRPr lang="en-US" dirty="0"/>
          </a:p>
          <a:p>
            <a:pPr lvl="4"/>
            <a:r>
              <a:rPr lang="en-GB" dirty="0"/>
              <a:t>8.5.3.3  </a:t>
            </a:r>
            <a:r>
              <a:rPr lang="en-US" dirty="0"/>
              <a:t>Measurement</a:t>
            </a:r>
            <a:r>
              <a:rPr lang="en-GB" dirty="0"/>
              <a:t> restrictions for CSI-RS beam failure detection</a:t>
            </a:r>
            <a:endParaRPr lang="en-US" dirty="0"/>
          </a:p>
          <a:p>
            <a:pPr lvl="4"/>
            <a:r>
              <a:rPr lang="en-GB" dirty="0"/>
              <a:t>8.5.5.3  Measurement restriction for SSB based candidate beam detection</a:t>
            </a:r>
            <a:endParaRPr lang="en-US" dirty="0"/>
          </a:p>
          <a:p>
            <a:pPr lvl="4"/>
            <a:r>
              <a:rPr lang="en-GB" dirty="0"/>
              <a:t>8.5.6.3  Measurement restriction for CSI-RS based candidate beam detection</a:t>
            </a:r>
            <a:endParaRPr lang="en-US" dirty="0"/>
          </a:p>
          <a:p>
            <a:pPr lvl="3"/>
            <a:r>
              <a:rPr lang="en-US" dirty="0"/>
              <a:t>L1</a:t>
            </a:r>
            <a:r>
              <a:rPr lang="en-GB" dirty="0"/>
              <a:t>-RSRP/SINR measurements (Serving cell measurement)</a:t>
            </a:r>
            <a:endParaRPr lang="en-US" dirty="0"/>
          </a:p>
          <a:p>
            <a:pPr lvl="4"/>
            <a:r>
              <a:rPr lang="en-GB" dirty="0"/>
              <a:t>9.5.5.1  Measurement restriction for SSB based L1-RSRP</a:t>
            </a:r>
            <a:endParaRPr lang="en-US" dirty="0"/>
          </a:p>
          <a:p>
            <a:pPr lvl="4"/>
            <a:r>
              <a:rPr lang="en-GB" dirty="0"/>
              <a:t>9.5.5.2  </a:t>
            </a:r>
            <a:r>
              <a:rPr lang="en-US" dirty="0"/>
              <a:t>Measurement</a:t>
            </a:r>
            <a:r>
              <a:rPr lang="en-GB" dirty="0"/>
              <a:t> restriction for CSI-RS based L1-RSRP</a:t>
            </a:r>
            <a:endParaRPr lang="en-US" dirty="0"/>
          </a:p>
          <a:p>
            <a:pPr lvl="4"/>
            <a:r>
              <a:rPr lang="en-GB" dirty="0"/>
              <a:t>9.8.5.1  Measurement restriction if SSB configured for L1-SINR </a:t>
            </a:r>
            <a:r>
              <a:rPr lang="en-US" dirty="0"/>
              <a:t>Measurement</a:t>
            </a:r>
          </a:p>
          <a:p>
            <a:pPr lvl="4"/>
            <a:r>
              <a:rPr lang="en-GB" dirty="0"/>
              <a:t>9.8.5.2  </a:t>
            </a:r>
            <a:r>
              <a:rPr lang="en-US" dirty="0"/>
              <a:t>Measurement</a:t>
            </a:r>
            <a:r>
              <a:rPr lang="en-GB" dirty="0"/>
              <a:t> restriction if CSI-RS configured for L1-SINR measurement</a:t>
            </a:r>
            <a:endParaRPr lang="en-US" dirty="0"/>
          </a:p>
          <a:p>
            <a:pPr lvl="4"/>
            <a:r>
              <a:rPr lang="en-GB" dirty="0"/>
              <a:t>9.8.5.3  Measurement restriction if CSI-IM configured for L1-SINR measurement</a:t>
            </a:r>
            <a:endParaRPr lang="en-US" dirty="0"/>
          </a:p>
          <a:p>
            <a:pPr lvl="2"/>
            <a:r>
              <a:rPr lang="en-GB" dirty="0"/>
              <a:t>Option 2: RAN4 not to define any measurement restrictions for CBM operation in FR2 inter-band CA </a:t>
            </a:r>
            <a:endParaRPr lang="en-US" dirty="0"/>
          </a:p>
          <a:p>
            <a:pPr lvl="3"/>
            <a:r>
              <a:rPr lang="en-GB" dirty="0"/>
              <a:t>CBM UEs only need to perform RLM/BFD/CBD/L1-RSRP </a:t>
            </a:r>
            <a:r>
              <a:rPr lang="en-US" dirty="0"/>
              <a:t>measurements</a:t>
            </a:r>
            <a:r>
              <a:rPr lang="en-GB" dirty="0"/>
              <a:t> on one CC (</a:t>
            </a:r>
            <a:r>
              <a:rPr lang="en-US" dirty="0"/>
              <a:t>PCC</a:t>
            </a:r>
            <a:r>
              <a:rPr lang="en-GB" dirty="0"/>
              <a:t> or PSCC).</a:t>
            </a:r>
            <a:endParaRPr lang="en-US" dirty="0"/>
          </a:p>
          <a:p>
            <a:pPr lvl="2"/>
            <a:r>
              <a:rPr lang="en-GB" dirty="0"/>
              <a:t>Option 3: Measurement restriction requirements need to be defined for CBM capable UE for inter-band CA scenario. </a:t>
            </a:r>
            <a:endParaRPr lang="en-US" dirty="0"/>
          </a:p>
          <a:p>
            <a:pPr lvl="3"/>
            <a:r>
              <a:rPr lang="en-US" dirty="0"/>
              <a:t>Existing</a:t>
            </a:r>
            <a:r>
              <a:rPr lang="en-GB" dirty="0"/>
              <a:t> Measurement restriction requirements would be applicable for an inter-band CA CBM UE but may need clarification aligned with the MRTD agreement.</a:t>
            </a:r>
            <a:endParaRPr lang="en-US" dirty="0"/>
          </a:p>
          <a:p>
            <a:pPr lvl="2"/>
            <a:r>
              <a:rPr lang="en-GB" dirty="0"/>
              <a:t>Option 4: CBM UE is not required to perform layer 1 measurements on multiple CCs</a:t>
            </a:r>
            <a:endParaRPr lang="en-US" dirty="0"/>
          </a:p>
          <a:p>
            <a:pPr lvl="2"/>
            <a:r>
              <a:rPr lang="en-GB" dirty="0"/>
              <a:t>Option 5: Need to agree on Issue 1-1-1 first </a:t>
            </a:r>
            <a:endParaRPr lang="en-US" dirty="0"/>
          </a:p>
          <a:p>
            <a:endParaRPr lang="en-GB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A62E78-AD92-4B2D-A78C-B9976073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Topic #1 Inter-band DL CA enhancements</a:t>
            </a:r>
            <a:br>
              <a:rPr lang="en-US" sz="3200" dirty="0"/>
            </a:br>
            <a:r>
              <a:rPr lang="en-US" sz="3200" dirty="0"/>
              <a:t>Sub-topic 1-2 RRM requirements for CBM</a:t>
            </a:r>
          </a:p>
        </p:txBody>
      </p:sp>
    </p:spTree>
    <p:extLst>
      <p:ext uri="{BB962C8B-B14F-4D97-AF65-F5344CB8AC3E}">
        <p14:creationId xmlns:p14="http://schemas.microsoft.com/office/powerpoint/2010/main" val="2938036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6" ma:contentTypeDescription="Create a new document." ma:contentTypeScope="" ma:versionID="42eac07579fb97b12e2e183aa4c03323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c82d3d0d0f48694c18e4f96ddf926fdb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FEB2866-B79F-459F-90C9-FF3BE40C2A0D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2f282d3b-eb4a-4b09-b61f-b9593442e286"/>
  </ds:schemaRefs>
</ds:datastoreItem>
</file>

<file path=customXml/itemProps2.xml><?xml version="1.0" encoding="utf-8"?>
<ds:datastoreItem xmlns:ds="http://schemas.openxmlformats.org/officeDocument/2006/customXml" ds:itemID="{3A422D94-E286-468F-8417-336C24D4D2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A87F951-11FF-4685-8ECF-481ACA4A93A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11727</TotalTime>
  <Words>1889</Words>
  <Application>Microsoft Office PowerPoint</Application>
  <PresentationFormat>Widescreen</PresentationFormat>
  <Paragraphs>174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WF on RRM requirements for FR2 Inter-band DL CA and UL CA</vt:lpstr>
      <vt:lpstr>Topic #1 Inter-band DL CA enhancements Sub-topic 1-1 MRTD for CBM</vt:lpstr>
      <vt:lpstr>Topic #1 Inter-band DL CA enhancements Sub-topic 1-1 MRTD for CBM</vt:lpstr>
      <vt:lpstr>Topic #1 Inter-band DL CA enhancements Sub-topic 1-1 MRTD for CBM</vt:lpstr>
      <vt:lpstr>Topic #1 Inter-band DL CA enhancements Sub-topic 1-1 MRTD for CBM</vt:lpstr>
      <vt:lpstr>Topic #1 Inter-band DL CA enhancements Sub-topic 1-2 MRTD for CBM</vt:lpstr>
      <vt:lpstr>Topic #1 Inter-band DL CA enhancements Sub-topic 1-2 RRM requirements for CBM</vt:lpstr>
      <vt:lpstr>Topic #1 Inter-band DL CA enhancements Sub-topic 1-2 RRM requirements for CBM</vt:lpstr>
      <vt:lpstr>Topic #1 Inter-band DL CA enhancements Sub-topic 1-2 RRM requirements for CBM</vt:lpstr>
      <vt:lpstr>Topic #1 Inter-band DL CA enhancements Sub-topic 1-2 RRM requirements for CBM</vt:lpstr>
      <vt:lpstr>Topic #1 Inter-band DL CA enhancements Sub-topic 1-3 MTTD for CBM</vt:lpstr>
      <vt:lpstr>Topic #2 Inter-band UL CA enhancements Sub-topic 2-1 RRM requirements for IBM</vt:lpstr>
      <vt:lpstr>Topic #2 Inter-band UL CA enhancements Sub-topic 2-2 RRM requirements for IBM</vt:lpstr>
      <vt:lpstr>Topic #2 Inter-band UL CA enhancements Sub-topic 2-1 RRM requirements for IBM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Test cases for MR-DC Idle mode CA measurements</dc:title>
  <dc:creator>Nokia</dc:creator>
  <cp:lastModifiedBy>Nokia</cp:lastModifiedBy>
  <cp:revision>142</cp:revision>
  <dcterms:created xsi:type="dcterms:W3CDTF">2020-11-10T12:49:21Z</dcterms:created>
  <dcterms:modified xsi:type="dcterms:W3CDTF">2021-05-26T15:37:40Z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1610951929</vt:lpwstr>
  </property>
  <property fmtid="{D5CDD505-2E9C-101B-9397-08002B2CF9AE}" pid="6" name="ContentTypeId">
    <vt:lpwstr>0x010100F3E9551B3FDDA24EBF0A209BAAD637CA</vt:lpwstr>
  </property>
</Properties>
</file>