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12"/>
  </p:notesMasterIdLst>
  <p:sldIdLst>
    <p:sldId id="256" r:id="rId2"/>
    <p:sldId id="287" r:id="rId3"/>
    <p:sldId id="297" r:id="rId4"/>
    <p:sldId id="291" r:id="rId5"/>
    <p:sldId id="293" r:id="rId6"/>
    <p:sldId id="300" r:id="rId7"/>
    <p:sldId id="294" r:id="rId8"/>
    <p:sldId id="298" r:id="rId9"/>
    <p:sldId id="299" r:id="rId10"/>
    <p:sldId id="28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2" initials="Xuefei" lastIdx="6" clrIdx="0"/>
  <p:cmAuthor id="2" name="Shan YANG, China Telecom" initials="CTC" lastIdx="2" clrIdx="1"/>
  <p:cmAuthor id="3" name="Tim Frost" initials="TF" lastIdx="10" clrIdx="2">
    <p:extLst>
      <p:ext uri="{19B8F6BF-5375-455C-9EA6-DF929625EA0E}">
        <p15:presenceInfo xmlns:p15="http://schemas.microsoft.com/office/powerpoint/2012/main" userId="S-1-5-21-3285339950-981350797-2163593329-36570" providerId="AD"/>
      </p:ext>
    </p:extLst>
  </p:cmAuthor>
  <p:cmAuthor id="4" name="Huawei" initials="Huawei" lastIdx="1" clrIdx="3">
    <p:extLst>
      <p:ext uri="{19B8F6BF-5375-455C-9EA6-DF929625EA0E}">
        <p15:presenceInfo xmlns:p15="http://schemas.microsoft.com/office/powerpoint/2012/main" userId="Huawei" providerId="None"/>
      </p:ext>
    </p:extLst>
  </p:cmAuthor>
  <p:cmAuthor id="5" name="Vasenkari, Petri J. (Nokia - FI/Espoo)" initials="VPJ(-F" lastIdx="1" clrIdx="4">
    <p:extLst>
      <p:ext uri="{19B8F6BF-5375-455C-9EA6-DF929625EA0E}">
        <p15:presenceInfo xmlns:p15="http://schemas.microsoft.com/office/powerpoint/2012/main" userId="S::petri.j.vasenkari@nokia.com::45ab63b8-482e-4d1b-9753-9204e852db48" providerId="AD"/>
      </p:ext>
    </p:extLst>
  </p:cmAuthor>
  <p:cmAuthor id="6" name="Chunhui Zhang" initials="CZ" lastIdx="6" clrIdx="5">
    <p:extLst>
      <p:ext uri="{19B8F6BF-5375-455C-9EA6-DF929625EA0E}">
        <p15:presenceInfo xmlns:p15="http://schemas.microsoft.com/office/powerpoint/2012/main" userId="S::chunhui.zhang@ericsson.com::fdc248b9-f08b-4c7c-a534-e43a1ca2b1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3380B7-4B48-491A-A4C4-C8898F461D8F}" v="12" dt="2021-05-26T09:54:21.5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116" d="100"/>
          <a:sy n="116" d="100"/>
        </p:scale>
        <p:origin x="228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833380B7-4B48-491A-A4C4-C8898F461D8F}"/>
    <pc:docChg chg="custSel modSld">
      <pc:chgData name="Chunhui Zhang" userId="fdc248b9-f08b-4c7c-a534-e43a1ca2b185" providerId="ADAL" clId="{833380B7-4B48-491A-A4C4-C8898F461D8F}" dt="2021-05-26T09:54:21.597" v="28"/>
      <pc:docMkLst>
        <pc:docMk/>
      </pc:docMkLst>
      <pc:sldChg chg="modSp mod addCm modCm">
        <pc:chgData name="Chunhui Zhang" userId="fdc248b9-f08b-4c7c-a534-e43a1ca2b185" providerId="ADAL" clId="{833380B7-4B48-491A-A4C4-C8898F461D8F}" dt="2021-05-26T09:50:58.738" v="24"/>
        <pc:sldMkLst>
          <pc:docMk/>
          <pc:sldMk cId="0" sldId="293"/>
        </pc:sldMkLst>
        <pc:spChg chg="mod">
          <ac:chgData name="Chunhui Zhang" userId="fdc248b9-f08b-4c7c-a534-e43a1ca2b185" providerId="ADAL" clId="{833380B7-4B48-491A-A4C4-C8898F461D8F}" dt="2021-05-26T09:39:54.158" v="9" actId="400"/>
          <ac:spMkLst>
            <pc:docMk/>
            <pc:sldMk cId="0" sldId="293"/>
            <ac:spMk id="2" creationId="{00000000-0000-0000-0000-000000000000}"/>
          </ac:spMkLst>
        </pc:spChg>
      </pc:sldChg>
      <pc:sldChg chg="addCm modCm">
        <pc:chgData name="Chunhui Zhang" userId="fdc248b9-f08b-4c7c-a534-e43a1ca2b185" providerId="ADAL" clId="{833380B7-4B48-491A-A4C4-C8898F461D8F}" dt="2021-05-26T09:54:21.597" v="28"/>
        <pc:sldMkLst>
          <pc:docMk/>
          <pc:sldMk cId="0" sldId="294"/>
        </pc:sldMkLst>
      </pc:sldChg>
      <pc:sldChg chg="modSp mod addCm modCm">
        <pc:chgData name="Chunhui Zhang" userId="fdc248b9-f08b-4c7c-a534-e43a1ca2b185" providerId="ADAL" clId="{833380B7-4B48-491A-A4C4-C8898F461D8F}" dt="2021-05-26T09:40:54.275" v="13"/>
        <pc:sldMkLst>
          <pc:docMk/>
          <pc:sldMk cId="580681053" sldId="300"/>
        </pc:sldMkLst>
        <pc:graphicFrameChg chg="modGraphic">
          <ac:chgData name="Chunhui Zhang" userId="fdc248b9-f08b-4c7c-a534-e43a1ca2b185" providerId="ADAL" clId="{833380B7-4B48-491A-A4C4-C8898F461D8F}" dt="2021-05-26T09:40:12.756" v="11" actId="400"/>
          <ac:graphicFrameMkLst>
            <pc:docMk/>
            <pc:sldMk cId="580681053" sldId="300"/>
            <ac:graphicFrameMk id="6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17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524000" y="4309174"/>
            <a:ext cx="9144000" cy="1655762"/>
          </a:xfrm>
        </p:spPr>
        <p:txBody>
          <a:bodyPr/>
          <a:lstStyle/>
          <a:p>
            <a:r>
              <a:rPr lang="en-US" dirty="0"/>
              <a:t>Huawei, HiSilicon, []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R4-2107881</a:t>
            </a:r>
            <a:endParaRPr lang="en-US" b="1" dirty="0"/>
          </a:p>
        </p:txBody>
      </p:sp>
      <p:sp>
        <p:nvSpPr>
          <p:cNvPr id="7" name="TextBox 4"/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#99-e</a:t>
            </a:r>
          </a:p>
          <a:p>
            <a:r>
              <a:rPr lang="en-US" b="1" dirty="0" smtClean="0"/>
              <a:t>May</a:t>
            </a:r>
            <a:r>
              <a:rPr lang="en-US" b="1" dirty="0" smtClean="0"/>
              <a:t> 19 </a:t>
            </a:r>
            <a:r>
              <a:rPr lang="en-US" b="1" dirty="0"/>
              <a:t>– </a:t>
            </a:r>
            <a:r>
              <a:rPr lang="en-US" b="1" dirty="0" smtClean="0"/>
              <a:t>27, </a:t>
            </a:r>
            <a:r>
              <a:rPr lang="en-US" b="1" dirty="0"/>
              <a:t>2021</a:t>
            </a:r>
          </a:p>
          <a:p>
            <a:r>
              <a:rPr lang="en-US" b="1" dirty="0"/>
              <a:t>Electronic meeting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1743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phase continuity and power consistency for PUCCH and PUSCH repetition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142" y="0"/>
            <a:ext cx="10515600" cy="551935"/>
          </a:xfrm>
        </p:spPr>
        <p:txBody>
          <a:bodyPr>
            <a:normAutofit fontScale="90000"/>
          </a:bodyPr>
          <a:lstStyle/>
          <a:p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142" y="551935"/>
            <a:ext cx="11631827" cy="5260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[1] R4-2108800, “Phase continuity with the other channels in the gap”, Qualcomm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[2] R4-2109012, “Views on phase continuity and power consistency for PUSCH and PUCCH repetition”, Sony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[3] R4-2109263, “Further discussion on phase continuity for LS reply”, Interdigital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[4] R4-2109581, “On phase continuity and power consistency for PUCCH and PUSCH ”, China Telecom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[5] R4-2109743, “Phase continuity and power consistency for PUSCH and PUCCH repetition”, Nokia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[6] R4-2110611, “Discussion on reply LS on NR coverage enhancement”, ZTE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[7] R4-2110612, Discussion on phase discontinuity and power inconsistency tolerance across different repetitions, ZTE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[8] </a:t>
            </a:r>
            <a:r>
              <a:rPr lang="en-GB" altLang="zh-CN" dirty="0"/>
              <a:t>R4-2111156,</a:t>
            </a:r>
            <a:r>
              <a:rPr lang="en-US" altLang="zh-CN" dirty="0"/>
              <a:t> Further analysis on PUSCH/PUCCH repetition impacts, </a:t>
            </a:r>
            <a:r>
              <a:rPr lang="en-US" altLang="zh-CN" dirty="0" err="1"/>
              <a:t>MediaTek</a:t>
            </a:r>
            <a:r>
              <a:rPr lang="en-US" altLang="zh-CN" dirty="0"/>
              <a:t> Inc.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[9] R4-2111194, Reply LS to RAN1 latest question on phase discontinuity, Ericsson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[10] R4-2111195, Simulation assumption for phase tolerance for PUSCH PUCCH repetition, Ericsson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[11] R4-2111385, on phase </a:t>
            </a:r>
            <a:r>
              <a:rPr lang="en-US" altLang="zh-CN" dirty="0" err="1"/>
              <a:t>continuty</a:t>
            </a:r>
            <a:r>
              <a:rPr lang="en-US" altLang="zh-CN" dirty="0"/>
              <a:t> for multiple transmissions, Huawei, HiSilicon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[12] R4-2111386, simulation assumption for phase tolerance </a:t>
            </a:r>
            <a:r>
              <a:rPr lang="en-US" altLang="zh-CN" dirty="0" err="1"/>
              <a:t>Cov_enh</a:t>
            </a:r>
            <a:r>
              <a:rPr lang="en-US" altLang="zh-CN" dirty="0"/>
              <a:t>, Huawei, </a:t>
            </a:r>
            <a:r>
              <a:rPr lang="en-US" altLang="zh-CN" dirty="0" err="1"/>
              <a:t>HiSilicon</a:t>
            </a:r>
            <a:endParaRPr lang="en-US" altLang="zh-CN" dirty="0"/>
          </a:p>
          <a:p>
            <a:pPr>
              <a:lnSpc>
                <a:spcPct val="125000"/>
              </a:lnSpc>
            </a:pPr>
            <a:r>
              <a:rPr lang="en-US" altLang="zh-CN" dirty="0"/>
              <a:t>[13] R4-2109743	Phase continuity and power consistency for PUSCH and PUCCH </a:t>
            </a:r>
            <a:r>
              <a:rPr lang="en-US" altLang="zh-CN"/>
              <a:t>repetition, Nokia</a:t>
            </a:r>
            <a:r>
              <a:rPr lang="en-US" altLang="zh-CN" dirty="0"/>
              <a:t>, Nokia Shanghai Bell</a:t>
            </a:r>
          </a:p>
          <a:p>
            <a:pPr>
              <a:lnSpc>
                <a:spcPct val="125000"/>
              </a:lnSpc>
            </a:pPr>
            <a:endParaRPr lang="en-US" altLang="zh-CN" dirty="0"/>
          </a:p>
          <a:p>
            <a:pPr>
              <a:lnSpc>
                <a:spcPct val="125000"/>
              </a:lnSpc>
            </a:pP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9505386" cy="60694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WF1: Non-zero un-scheduled gap in-between repetitions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179" y="780778"/>
            <a:ext cx="11810288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maintain phase continuity and power consistency across the PUSCH transmissions or PUCCH repetitions, the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un-scheduled symbols in-between the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repetitions up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13OS is feasible (with some TBD phase tolerance):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maximum X can be 14OS or 1ms for different SCS FFS 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study if new RF requirements for UE during the gap are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needed</a:t>
            </a:r>
            <a:endParaRPr lang="en-US" altLang="zh-CN" strike="sngStrik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transmit power on the gap symbols that less than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or equal to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1ms, RAN4 down select solution from following options: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define new transmit off power for gap symbols less than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or equal to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1ms explicitly for Rel-17 coverage enhancement case 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RAN4 do not introduce new transmit off power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3: The existing OFF power requirement apply to the un-scheduled gap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9505386" cy="606940"/>
          </a:xfrm>
        </p:spPr>
        <p:txBody>
          <a:bodyPr>
            <a:normAutofit fontScale="90000"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WF2: Non-zero un-scheduled gap with other uplink transmissions</a:t>
            </a:r>
          </a:p>
        </p:txBody>
      </p:sp>
      <p:sp>
        <p:nvSpPr>
          <p:cNvPr id="4" name="矩形 3"/>
          <p:cNvSpPr/>
          <p:nvPr/>
        </p:nvSpPr>
        <p:spPr>
          <a:xfrm>
            <a:off x="205946" y="667266"/>
            <a:ext cx="11673016" cy="5153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S</a:t>
            </a:r>
            <a:r>
              <a:rPr lang="en-GB" altLang="zh-CN" dirty="0">
                <a:latin typeface="Times New Roman" panose="02020603050405020304" pitchFamily="18" charset="0"/>
                <a:ea typeface="MS Mincho" panose="02020609040205080304" charset="-128"/>
              </a:rPr>
              <a:t>cenario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MS Mincho" panose="02020609040205080304" charset="-128"/>
              </a:rPr>
              <a:t>1: if the other </a:t>
            </a:r>
            <a:r>
              <a:rPr lang="en-GB" altLang="zh-CN" dirty="0">
                <a:latin typeface="Times New Roman" panose="02020603050405020304" pitchFamily="18" charset="0"/>
              </a:rPr>
              <a:t>scheduled</a:t>
            </a:r>
            <a:r>
              <a:rPr lang="en-US" altLang="zh-CN" dirty="0">
                <a:latin typeface="Times New Roman" panose="02020603050405020304" pitchFamily="18" charset="0"/>
                <a:ea typeface="MS Mincho" panose="02020609040205080304" charset="-128"/>
              </a:rPr>
              <a:t> signals/channels during the non-zero gap have the </a:t>
            </a:r>
            <a:r>
              <a:rPr lang="en-US" altLang="zh-CN" b="1" u="sng" dirty="0">
                <a:latin typeface="Times New Roman" panose="02020603050405020304" pitchFamily="18" charset="0"/>
                <a:ea typeface="MS Mincho" panose="02020609040205080304" charset="-128"/>
              </a:rPr>
              <a:t>same</a:t>
            </a:r>
            <a:r>
              <a:rPr lang="en-US" altLang="zh-CN" dirty="0">
                <a:latin typeface="Times New Roman" panose="02020603050405020304" pitchFamily="18" charset="0"/>
                <a:ea typeface="MS Mincho" panose="02020609040205080304" charset="-128"/>
              </a:rPr>
              <a:t> settings in antenna port, occupied PRBs and UL power than the repeated transmission signals/channels</a:t>
            </a:r>
          </a:p>
          <a:p>
            <a:pPr marL="742950" lvl="1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Whether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beneficial to define a Guard period for scenario 1: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</a:rPr>
              <a:t>Option 1: In the case of different channel in between two repetitions, a guard period before returning to the repetitions is defined. Length of guard period is Y is FFS but shall not exceed 2 symbols. 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</a:rPr>
              <a:t>Option 2: FFS. It is not clear why guard period can help make the phase aligned with before transmission. 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S</a:t>
            </a:r>
            <a:r>
              <a:rPr lang="en-GB" altLang="zh-CN" dirty="0">
                <a:latin typeface="Times New Roman" panose="02020603050405020304" pitchFamily="18" charset="0"/>
                <a:ea typeface="MS Mincho" panose="02020609040205080304" charset="-128"/>
              </a:rPr>
              <a:t>cenario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MS Mincho" panose="02020609040205080304" charset="-128"/>
              </a:rPr>
              <a:t>2: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I</a:t>
            </a:r>
            <a:r>
              <a:rPr lang="en-US" altLang="zh-CN" dirty="0">
                <a:latin typeface="Times New Roman" panose="02020603050405020304" pitchFamily="18" charset="0"/>
                <a:ea typeface="MS Mincho" panose="02020609040205080304" charset="-128"/>
              </a:rPr>
              <a:t>f the other 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scheduled</a:t>
            </a:r>
            <a:r>
              <a:rPr lang="en-US" altLang="zh-CN" dirty="0">
                <a:latin typeface="Times New Roman" panose="02020603050405020304" pitchFamily="18" charset="0"/>
                <a:ea typeface="MS Mincho" panose="02020609040205080304" charset="-128"/>
              </a:rPr>
              <a:t> signals/channels during the non-zero gap have the </a:t>
            </a:r>
            <a:r>
              <a:rPr lang="en-US" altLang="zh-CN" b="1" u="sng" dirty="0">
                <a:latin typeface="Times New Roman" panose="02020603050405020304" pitchFamily="18" charset="0"/>
                <a:ea typeface="MS Mincho" panose="02020609040205080304" charset="-128"/>
              </a:rPr>
              <a:t>different</a:t>
            </a:r>
            <a:r>
              <a:rPr lang="en-US" altLang="zh-CN" dirty="0">
                <a:latin typeface="Times New Roman" panose="02020603050405020304" pitchFamily="18" charset="0"/>
                <a:ea typeface="MS Mincho" panose="02020609040205080304" charset="-128"/>
              </a:rPr>
              <a:t> settings in antenna port, occupied PRBs or UL power than the repeated transmission signals/channels</a:t>
            </a:r>
            <a:endParaRPr lang="zh-CN" altLang="zh-CN" sz="1600" b="1" dirty="0">
              <a:latin typeface="Times New Roman" panose="02020603050405020304" pitchFamily="18" charset="0"/>
              <a:ea typeface="MS Mincho" panose="02020609040205080304" charset="-128"/>
            </a:endParaRPr>
          </a:p>
          <a:p>
            <a:pPr marL="742950" lvl="1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a guard period before returning to the repetitions is defined.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Guard allows also different RBs and power levels for the other channels as agreed to be studied in the previous WF.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Length of guard period is Y is FFS but shall not exceed 2 symbols. 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Phase continuity and power consistency cannot be guaranteed. 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3: Further investigation is needed 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If the phase discontinuity for non-zero gap with other uplink transmission is within such tolerance value, this case can be supported</a:t>
            </a:r>
            <a:r>
              <a:rPr lang="en-US" altLang="zh-CN" dirty="0" smtClean="0">
                <a:latin typeface="Times New Roman" panose="02020603050405020304" pitchFamily="18" charset="0"/>
              </a:rPr>
              <a:t>.</a:t>
            </a:r>
            <a:endParaRPr lang="zh-CN" altLang="zh-CN" sz="1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9505386" cy="60694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WF3: TA adjustment impact on phase </a:t>
            </a:r>
            <a:r>
              <a:rPr lang="en-US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continuity</a:t>
            </a:r>
            <a:endParaRPr lang="en-US" altLang="zh-CN" sz="2800" b="1" strike="sngStrik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706" y="710218"/>
            <a:ext cx="11673017" cy="2551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tabLst>
                <a:tab pos="307340" algn="l"/>
                <a:tab pos="450215" algn="l"/>
                <a:tab pos="914400" algn="l"/>
              </a:tabLst>
            </a:pPr>
            <a:r>
              <a:rPr lang="en-GB" altLang="zh-CN" dirty="0">
                <a:latin typeface="Times New Roman" panose="02020603050405020304" pitchFamily="18" charset="0"/>
              </a:rPr>
              <a:t>For RAN1 Question 1 on TPMI change and Question 2 on TA </a:t>
            </a:r>
            <a:r>
              <a:rPr lang="en-GB" altLang="zh-CN" dirty="0" smtClean="0">
                <a:latin typeface="Times New Roman" panose="02020603050405020304" pitchFamily="18" charset="0"/>
              </a:rPr>
              <a:t>impact</a:t>
            </a:r>
            <a:r>
              <a:rPr lang="en-GB" altLang="zh-CN" dirty="0">
                <a:latin typeface="Times New Roman" panose="02020603050405020304" pitchFamily="18" charset="0"/>
              </a:rPr>
              <a:t>:</a:t>
            </a:r>
            <a:r>
              <a:rPr lang="en-US" altLang="zh-CN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 there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are transmission timing errors associated with TA adjustment and UE uplink timing autonomous adjustments. Transmission timing errors cause the phase change.</a:t>
            </a:r>
            <a:r>
              <a:rPr lang="en-GB" altLang="zh-CN" dirty="0"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  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For network commanded TA adjustments: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It is known by both </a:t>
            </a:r>
            <a:r>
              <a:rPr lang="en-US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gNB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side and UE side.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143000" lvl="2" indent="-2286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FFS how to handle the transmission timing error in TA inaccuracy.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For UE autonomous adjustments: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FFS whether the autonomous adjustments can be handled by UE or BS and how to handle.</a:t>
            </a:r>
            <a:r>
              <a:rPr lang="en-GB" altLang="zh-CN" dirty="0"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-1" y="2660"/>
            <a:ext cx="12257903" cy="606940"/>
          </a:xfrm>
        </p:spPr>
        <p:txBody>
          <a:bodyPr>
            <a:noAutofit/>
          </a:bodyPr>
          <a:lstStyle/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WF4: Simulation assumption for the tolerance of phase continuity and amplitude consistency(1)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5653" y="609600"/>
            <a:ext cx="10955920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reference and compared cases shall include: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RF impairment modelling: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CFO: 0.1ppm, with one of the following cases</a:t>
            </a:r>
          </a:p>
          <a:p>
            <a:pPr marL="1714500" lvl="3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Case1: the same frequency error cross repetition transmission</a:t>
            </a:r>
          </a:p>
          <a:p>
            <a:pPr marL="1714500" lvl="3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Case2: the different frequency error across repetition transmission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case shall include: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explicitly modelled Phase offset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Amplitude impairments - </a:t>
            </a:r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consider relative power tolerance from existing </a:t>
            </a:r>
            <a:r>
              <a:rPr lang="en-US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specs</a:t>
            </a:r>
            <a:endParaRPr lang="en-US" altLang="zh-CN" sz="1200" b="1" strike="sngStrik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Compared case shall include: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Explicit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Phase offset: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Gaussian, </a:t>
            </a:r>
            <a:r>
              <a:rPr lang="en-GB" altLang="zh-CN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deviation (10°, 20°, 30°, 40°, 50°)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uniform distribution</a:t>
            </a:r>
            <a:endParaRPr lang="zh-CN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GB" altLang="zh-CN" sz="1200" dirty="0"/>
              <a:t>[-0°,0°], ~, [-90°,90°] for BPSK</a:t>
            </a:r>
            <a:endParaRPr lang="zh-CN" altLang="zh-CN" sz="1100" dirty="0"/>
          </a:p>
          <a:p>
            <a:pPr lvl="3"/>
            <a:r>
              <a:rPr lang="en-GB" altLang="zh-CN" sz="1200" dirty="0"/>
              <a:t>[-0°,0°], ~, [-40°,40°] for QPSK</a:t>
            </a:r>
            <a:endParaRPr lang="zh-CN" altLang="zh-CN" sz="1100" dirty="0"/>
          </a:p>
          <a:p>
            <a:pPr lvl="3"/>
            <a:r>
              <a:rPr lang="en-GB" altLang="zh-CN" sz="1200" dirty="0"/>
              <a:t>[-0°,0°], ~, [-10°,10°] for 16QAM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Option </a:t>
            </a:r>
            <a:r>
              <a:rPr lang="en-US" altLang="en-GB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GB" altLang="zh-CN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</a:t>
            </a:r>
            <a:r>
              <a:rPr lang="en-US" altLang="en-GB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fixed values (</a:t>
            </a:r>
            <a:r>
              <a:rPr lang="en-GB" altLang="zh-CN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10°, 20°, 30°, 40°, 50°</a:t>
            </a:r>
            <a:r>
              <a:rPr lang="en-US" altLang="en-GB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,60</a:t>
            </a:r>
            <a:r>
              <a:rPr lang="en-GB" altLang="zh-CN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en-US" altLang="en-GB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1100" dirty="0"/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option not precluded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Phase 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noise,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Explicit Amplitude offset: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Option 1: </a:t>
            </a:r>
            <a:r>
              <a:rPr lang="en-US" altLang="en-GB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fixed values : </a:t>
            </a:r>
            <a:r>
              <a:rPr lang="en-US" alt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0:0.5:2dB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Option 2: 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±0.7dB as the relative power tolerance from existing specs</a:t>
            </a:r>
            <a:endParaRPr lang="en-US" altLang="en-GB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</a:t>
            </a:r>
            <a:r>
              <a:rPr lang="en-US" altLang="en-GB" sz="1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ther</a:t>
            </a:r>
            <a:r>
              <a:rPr lang="en-US" altLang="en-GB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options not precluded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to decide on the metric of the simulation, following option can be considered: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relative SNR gain due to JCE with phase discontinuity tolerance and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amplitude inconsistency tolerance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TP gain due to JCE with phase discontinuity tolerance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and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amplitude inconsistency tolerance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-1462"/>
            <a:ext cx="12290854" cy="606940"/>
          </a:xfrm>
        </p:spPr>
        <p:txBody>
          <a:bodyPr>
            <a:noAutofit/>
          </a:bodyPr>
          <a:lstStyle/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WF4: Simulation assumption for the tolerance of phase continuity and amplitude consistency(2)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234" y="581791"/>
            <a:ext cx="11829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Following assumption for PUSCH is initially aligned, encourage to down select if more than 1 configuration in one item</a:t>
            </a:r>
            <a:endParaRPr lang="zh-CN" altLang="en-US" sz="1600" b="1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685340"/>
              </p:ext>
            </p:extLst>
          </p:nvPr>
        </p:nvGraphicFramePr>
        <p:xfrm>
          <a:off x="226726" y="998863"/>
          <a:ext cx="7736174" cy="3869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4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414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314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000" dirty="0">
                          <a:effectLst/>
                        </a:rPr>
                        <a:t>Parameter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Simulation assumption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781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</a:rPr>
                        <a:t>F</a:t>
                      </a:r>
                      <a:r>
                        <a:rPr lang="en-GB" sz="1000" dirty="0" err="1">
                          <a:effectLst/>
                        </a:rPr>
                        <a:t>requency</a:t>
                      </a:r>
                      <a:r>
                        <a:rPr lang="en-GB" sz="1000" dirty="0">
                          <a:effectLst/>
                        </a:rPr>
                        <a:t> and SCS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TDD </a:t>
                      </a: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FR1</a:t>
                      </a:r>
                      <a:r>
                        <a:rPr lang="zh-CN" altLang="en-US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：</a:t>
                      </a: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4GHz and 30kHz,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TDD FR2:</a:t>
                      </a:r>
                      <a:r>
                        <a:rPr lang="en-US" altLang="zh-CN" sz="1000" baseline="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</a:t>
                      </a: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28GHz and 120kHz</a:t>
                      </a:r>
                      <a:r>
                        <a:rPr lang="zh-CN" altLang="en-US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， </a:t>
                      </a:r>
                      <a:endParaRPr lang="en-US" altLang="zh-CN" sz="10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FDD</a:t>
                      </a:r>
                      <a:r>
                        <a:rPr lang="zh-CN" altLang="en-US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：</a:t>
                      </a: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700MHz and 15kHz</a:t>
                      </a: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8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Bandwidth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100MHz (TDD)</a:t>
                      </a:r>
                      <a:r>
                        <a:rPr lang="zh-CN" altLang="en-US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，</a:t>
                      </a: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20MHz(FDD)</a:t>
                      </a: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PUSCH duration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14OS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Payload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4PRB, and/or</a:t>
                      </a:r>
                      <a:r>
                        <a:rPr lang="en-US" altLang="zh-CN" sz="10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15RB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waveform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CP-OFDM</a:t>
                      </a:r>
                      <a:r>
                        <a:rPr lang="en-US" altLang="zh-CN" sz="10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and/or DFT-s-OFDM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20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Channel model for link-level simulation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FR1: TDL-C (</a:t>
                      </a:r>
                      <a:r>
                        <a:rPr lang="en-US" altLang="zh-CN" sz="1000" dirty="0" err="1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NLoS</a:t>
                      </a: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), 30 ns or 300 ns delay spread, medium correlation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FR2: TDL-A (</a:t>
                      </a:r>
                      <a:r>
                        <a:rPr lang="en-US" altLang="zh-CN" sz="1000" dirty="0" err="1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NLoS</a:t>
                      </a: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), 30 ns delay spread, medium correlation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UE velocity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188085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3, or [30] km/h, or 120km/h for FDD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Frequency hopping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With or without frequency hopping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altLang="zh-CN" sz="10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HARQ</a:t>
                      </a:r>
                      <a:endParaRPr lang="zh-CN" sz="1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 HARQ 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0681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0" y="-153862"/>
            <a:ext cx="12290854" cy="606940"/>
          </a:xfrm>
        </p:spPr>
        <p:txBody>
          <a:bodyPr>
            <a:noAutofit/>
          </a:bodyPr>
          <a:lstStyle/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WF4: Simulation assumption for the tolerance of phase continuity and amplitude consistency(2)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34" y="486541"/>
            <a:ext cx="11829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Assumptions for PUSCH repetition need further alignment</a:t>
            </a:r>
            <a:endParaRPr lang="zh-CN" altLang="en-US" sz="1600" b="1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860762"/>
              </p:ext>
            </p:extLst>
          </p:nvPr>
        </p:nvGraphicFramePr>
        <p:xfrm>
          <a:off x="45751" y="963453"/>
          <a:ext cx="12022678" cy="30967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07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54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54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254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52549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849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000" dirty="0">
                          <a:effectLst/>
                        </a:rPr>
                        <a:t>Parameter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+mn-lt"/>
                          <a:ea typeface="+mn-ea"/>
                          <a:cs typeface="+mn-cs"/>
                        </a:rPr>
                        <a:t>C1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9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Frame structure for TDD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For </a:t>
                      </a: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TDD: DDDDDDDSUU (S: 6D:4G:4U)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TDD, with 1 UL slot or 2 consecutive UL slots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DDDSUDDSUU (S: 10D:2G:2U) for 4GHz 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57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MCS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3(251/1024)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MCS 4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QPSK, 16QAM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MCS 4/MCS 2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9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Number of antenna elements for BS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540385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1Rx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540385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540385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2Rx at BS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540385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4Rx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757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Antenna configuration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1x1 Low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1T4R, 1T2R for FR2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1Tx at UE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1Tx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493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Repetitions for joint channel estimation(available S or U)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TDD</a:t>
                      </a:r>
                      <a:r>
                        <a:rPr lang="zh-CN" altLang="en-US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：</a:t>
                      </a: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2,3</a:t>
                      </a:r>
                    </a:p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FDD</a:t>
                      </a:r>
                      <a:r>
                        <a:rPr lang="zh-CN" altLang="en-US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：</a:t>
                      </a: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2,4,8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Up to 7 (actual) repetitions (i.e. 8 total transmissions), no re-transmissions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	FDD: 8, 16, 32 for PUSCH, 8 for PUCCH</a:t>
                      </a:r>
                    </a:p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	TDD: 2 for PUSCH and PUCCH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2 repetitions with JCE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7041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PUSCH mapping type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Type A(Normal cyclic prefix,</a:t>
                      </a:r>
                      <a:r>
                        <a:rPr lang="en-GB" sz="10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 S=0,L=14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Type B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Repetitions for joint channel estimation TDD</a:t>
                      </a:r>
                      <a:r>
                        <a:rPr 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1,2,3, FDD</a:t>
                      </a:r>
                      <a:r>
                        <a:rPr lang="zh-CN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1,2,4,8;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 Normal cyclic prefix,</a:t>
                      </a:r>
                      <a:r>
                        <a:rPr lang="en-GB" sz="10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 S=0,L=7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5991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DMRS configuration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Type 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single-symbol DM-RS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l</a:t>
                      </a:r>
                      <a:r>
                        <a:rPr lang="en-GB" sz="1000" i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0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=2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 err="1"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dmrs-AdditionalPosition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=</a:t>
                      </a:r>
                      <a:r>
                        <a:rPr lang="en-GB" sz="1000" i="1" dirty="0"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 pos0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2 DMRS symbols per slot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DMRS type 1 with single-symbol front-loaded, no additional DMRS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0680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Type I, 2 DMRS symbol (one front- loaded and one additional), no multiplexing data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0" y="-153862"/>
            <a:ext cx="12290854" cy="606940"/>
          </a:xfrm>
        </p:spPr>
        <p:txBody>
          <a:bodyPr>
            <a:noAutofit/>
          </a:bodyPr>
          <a:lstStyle/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WF4: Simulation assumption for the tolerance of phase continuity and amplitude consistency(3)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34" y="329509"/>
            <a:ext cx="11829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/>
              <a:t>Assumptions for PUCCH repetition need further alignment</a:t>
            </a:r>
            <a:endParaRPr lang="zh-CN" altLang="en-US" sz="1600" b="1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5751" y="732483"/>
          <a:ext cx="9497185" cy="25365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07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54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54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254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000" dirty="0">
                          <a:effectLst/>
                        </a:rPr>
                        <a:t>Parameter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+mn-lt"/>
                          <a:ea typeface="+mn-ea"/>
                          <a:cs typeface="+mn-cs"/>
                        </a:rPr>
                        <a:t>C1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PUCCH format 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Format 3: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 bits UCI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format 1</a:t>
                      </a: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PUCCH format 3 with 11 bit payload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9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BLER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540385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DTX to ACK probability: 1%. NACK to ACK probability: 0.1%.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540385" indent="-1803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ACK missed detection probability: 1%.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9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DMRS configuration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Batang" panose="02030600000101010101" charset="-127"/>
                        </a:rPr>
                        <a:t>No additional DM-RS (3,10)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4 DMRS symbols per slot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57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SCS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30kHz (TDD), 15kHz (FDD)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30kHz (TDD), 15kHz (FDD)</a:t>
                      </a:r>
                      <a:r>
                        <a:rPr lang="zh-CN" altLang="en-US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， </a:t>
                      </a: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120kHz FR2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57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Repetitions for joint channel estimation(available S or U)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TDD</a:t>
                      </a:r>
                      <a:r>
                        <a:rPr lang="zh-CN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2,3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FDD</a:t>
                      </a:r>
                      <a:r>
                        <a:rPr lang="zh-CN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2,4,8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Up to 7 repetitions (i.e. 8 total transmissions) 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57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PUCCH duration	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 OS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14 OFDM symbols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14 symbol PUCCH format 3 with 1 PRB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57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Number of PRBs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 PRB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9600"/>
            <a:ext cx="11788343" cy="678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tabLst>
                <a:tab pos="307340" algn="l"/>
                <a:tab pos="450215" algn="l"/>
                <a:tab pos="9144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further study on the feasibility of phase continuity when there is DL slot(s) in-between repetitions</a:t>
            </a:r>
          </a:p>
          <a:p>
            <a:pPr marL="0" lvl="1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tabLst>
                <a:tab pos="307340" algn="l"/>
                <a:tab pos="450215" algn="l"/>
                <a:tab pos="914400" algn="l"/>
              </a:tabLst>
            </a:pPr>
            <a:endParaRPr lang="en-GB" altLang="zh-CN" sz="1600" strike="sngStrike" dirty="0"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2660"/>
            <a:ext cx="12290854" cy="606940"/>
          </a:xfrm>
        </p:spPr>
        <p:txBody>
          <a:bodyPr>
            <a:noAutofit/>
          </a:bodyPr>
          <a:lstStyle/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WF5: DL slot(s) in-between repetition</a:t>
            </a:r>
            <a:endParaRPr lang="en-US" altLang="zh-CN" sz="2400" b="1" strike="sngStrike" dirty="0"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258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1417</Words>
  <Application>Microsoft Office PowerPoint</Application>
  <PresentationFormat>宽屏</PresentationFormat>
  <Paragraphs>170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Batang</vt:lpstr>
      <vt:lpstr>MS Mincho</vt:lpstr>
      <vt:lpstr>等线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Office 主题</vt:lpstr>
      <vt:lpstr>WF on phase continuity and power consistency for PUCCH and PUSCH repetition</vt:lpstr>
      <vt:lpstr>WF1: Non-zero un-scheduled gap in-between repetitions</vt:lpstr>
      <vt:lpstr>WF2: Non-zero un-scheduled gap with other uplink transmissions</vt:lpstr>
      <vt:lpstr>WF3: TA adjustment impact on phase continuity</vt:lpstr>
      <vt:lpstr>WF4: Simulation assumption for the tolerance of phase continuity and amplitude consistency(1)</vt:lpstr>
      <vt:lpstr>WF4: Simulation assumption for the tolerance of phase continuity and amplitude consistency(2)</vt:lpstr>
      <vt:lpstr>WF4: Simulation assumption for the tolerance of phase continuity and amplitude consistency(2)</vt:lpstr>
      <vt:lpstr>WF4: Simulation assumption for the tolerance of phase continuity and amplitude consistency(3)</vt:lpstr>
      <vt:lpstr>WF5: DL slot(s) in-between repetition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361</cp:revision>
  <dcterms:created xsi:type="dcterms:W3CDTF">2019-10-15T22:26:00Z</dcterms:created>
  <dcterms:modified xsi:type="dcterms:W3CDTF">2021-05-27T01:02:24Z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(3)Yo0H2lP3Q7WRuyjVF0zcgEB8nCgPSq8zOdbobaee/Ozo58GDd3hqcDQAL9C5z/EU0EWzr2V1
U8Kv7vkxVtpFRCa3hmJYdVcHtrWmzlxsZXskDxJnqqsiAKgeZlA91kBg/dIuMzVW1qU7b6Hl
Fl4ovMyROsx5tBZiS8vXx0rHNGK9hYb5MGrxypYSKbbIGlmanR5oZDPtK0kvnJ196I/uL1z8
hMy/R9DlaO82YqJuln</vt:lpwstr>
  </property>
  <property fmtid="{D5CDD505-2E9C-101B-9397-08002B2CF9AE}" pid="3" name="_2015_ms_pID_7253431">
    <vt:lpwstr>LNZf3oaYiGjfEObWVpIcPFep+PpnC5SpKZt3AdwZO2h0wSurkmIdut
H86eKnfyRr5Hf6NIJldweZwm/LKfUzLc7eAYFvf1YxClH+FsIDCjyEcsveQTxUbPJmJB+5dG
Gy86zdpO06fEdvFkMFRhOQmYNdyTXUgfvZlnJDrtcasEAxOK4Fsg5vytSPxTY1my3JI3FTwu
QA1V+pRaPXe0YRDOKTEIQ+ltPj2ZGtyuwwMX</vt:lpwstr>
  </property>
  <property fmtid="{D5CDD505-2E9C-101B-9397-08002B2CF9AE}" pid="4" name="_2015_ms_pID_7253432">
    <vt:lpwstr>trjzSVp3h6R5AEzkRzBT/eM=</vt:lpwstr>
  </property>
  <property fmtid="{D5CDD505-2E9C-101B-9397-08002B2CF9AE}" pid="5" name="KSOProductBuildVer">
    <vt:lpwstr>2052-11.8.2.9022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1620730641</vt:lpwstr>
  </property>
</Properties>
</file>