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1" r:id="rId5"/>
    <p:sldId id="266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48" y="17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dirty="0"/>
              <a:t>WF on synchronization synchronous operation for </a:t>
            </a:r>
            <a:r>
              <a:rPr lang="en-US" sz="5400" dirty="0" err="1"/>
              <a:t>Uu</a:t>
            </a:r>
            <a:r>
              <a:rPr lang="en-US" sz="5400" dirty="0"/>
              <a:t> and SL operating in the same licensed band</a:t>
            </a:r>
            <a:endParaRPr lang="en-US" sz="5400" b="1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</a:t>
            </a:r>
            <a:r>
              <a:rPr lang="en-US" dirty="0" err="1"/>
              <a:t>HiSilicon</a:t>
            </a:r>
            <a:r>
              <a:rPr lang="en-US" dirty="0"/>
              <a:t>, [ ]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R4-21xxxxx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#99-e</a:t>
            </a:r>
          </a:p>
          <a:p>
            <a:r>
              <a:rPr lang="en-GB" b="1" dirty="0"/>
              <a:t>Electronic Meeting, 19</a:t>
            </a:r>
            <a:r>
              <a:rPr lang="en-GB" b="1" baseline="30000" dirty="0"/>
              <a:t>th</a:t>
            </a:r>
            <a:r>
              <a:rPr lang="en-GB" b="1" dirty="0"/>
              <a:t> – 27</a:t>
            </a:r>
            <a:r>
              <a:rPr lang="en-GB" b="1" baseline="30000" dirty="0"/>
              <a:t>th</a:t>
            </a:r>
            <a:r>
              <a:rPr lang="en-GB" b="1" dirty="0"/>
              <a:t> May,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/>
              <a:t>The following issues related to </a:t>
            </a:r>
            <a:r>
              <a:rPr lang="en-US" altLang="zh-CN" dirty="0"/>
              <a:t>synchronous operation between </a:t>
            </a:r>
            <a:r>
              <a:rPr lang="en-US" altLang="zh-CN" dirty="0" err="1"/>
              <a:t>Uu</a:t>
            </a:r>
            <a:r>
              <a:rPr lang="en-US" altLang="zh-CN" dirty="0"/>
              <a:t> and SL in the licensed band</a:t>
            </a:r>
            <a:r>
              <a:rPr lang="en-US" dirty="0"/>
              <a:t> have been discussed in RAN4#99</a:t>
            </a:r>
            <a:r>
              <a:rPr lang="en-US" altLang="zh-CN" dirty="0"/>
              <a:t>-</a:t>
            </a:r>
            <a:r>
              <a:rPr lang="en-US" dirty="0"/>
              <a:t>e meeting</a:t>
            </a:r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US" dirty="0"/>
              <a:t>Issue 2-1-2: SL transmission timing </a:t>
            </a:r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US" dirty="0"/>
              <a:t>Issue 2-3-1: LS on SL timing and sync reference source</a:t>
            </a:r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7865" y="693308"/>
            <a:ext cx="10515600" cy="5644376"/>
          </a:xfrm>
        </p:spPr>
        <p:txBody>
          <a:bodyPr>
            <a:noAutofit/>
          </a:bodyPr>
          <a:lstStyle/>
          <a:p>
            <a:r>
              <a:rPr lang="en-US" sz="1800" b="1" dirty="0"/>
              <a:t>2-1-2: SL transmission timing</a:t>
            </a:r>
          </a:p>
          <a:p>
            <a:r>
              <a:rPr lang="en-US" altLang="zh-CN" sz="1800" b="1" dirty="0"/>
              <a:t>Options</a:t>
            </a:r>
          </a:p>
          <a:p>
            <a:pPr lvl="1"/>
            <a:r>
              <a:rPr lang="en-GB" sz="1800" dirty="0"/>
              <a:t>Option 1: SL transmission timing to be aligned with UL timing of </a:t>
            </a:r>
            <a:r>
              <a:rPr lang="en-GB" sz="1800" dirty="0" err="1"/>
              <a:t>Uu</a:t>
            </a:r>
            <a:r>
              <a:rPr lang="en-GB" sz="1800" dirty="0"/>
              <a:t>.</a:t>
            </a:r>
            <a:endParaRPr lang="en-US" sz="1800" dirty="0"/>
          </a:p>
          <a:p>
            <a:pPr lvl="1"/>
            <a:r>
              <a:rPr lang="en-GB" sz="1800" dirty="0"/>
              <a:t>Option 2: For </a:t>
            </a:r>
            <a:r>
              <a:rPr lang="en-GB" sz="1800" dirty="0" err="1"/>
              <a:t>sidelink</a:t>
            </a:r>
            <a:r>
              <a:rPr lang="en-GB" sz="1800" dirty="0"/>
              <a:t> transmissions, </a:t>
            </a:r>
            <a:endParaRPr lang="en-US" sz="1800" dirty="0"/>
          </a:p>
          <a:p>
            <a:pPr lvl="2"/>
            <a:r>
              <a:rPr lang="en-GB" sz="1600" dirty="0"/>
              <a:t>SL transmission timing is aligned with Uplink timing when </a:t>
            </a:r>
            <a:r>
              <a:rPr lang="en-GB" sz="1600" dirty="0" err="1"/>
              <a:t>Uu</a:t>
            </a:r>
            <a:r>
              <a:rPr lang="en-GB" sz="1600" dirty="0"/>
              <a:t> and sidelink is </a:t>
            </a:r>
            <a:r>
              <a:rPr lang="en-GB" sz="1600" dirty="0" err="1"/>
              <a:t>TDMed</a:t>
            </a:r>
            <a:r>
              <a:rPr lang="en-GB" sz="1600" dirty="0"/>
              <a:t> coexistence in the same band, including TDM coexistence within the same carrier or different carriers. </a:t>
            </a:r>
            <a:r>
              <a:rPr lang="en-GB" sz="1600" strike="sngStrike" dirty="0">
                <a:solidFill>
                  <a:srgbClr val="FF0000"/>
                </a:solidFill>
              </a:rPr>
              <a:t>(N</a:t>
            </a:r>
            <a:r>
              <a:rPr lang="en-GB" sz="1600" strike="sngStrike" baseline="-25000" dirty="0">
                <a:solidFill>
                  <a:srgbClr val="FF0000"/>
                </a:solidFill>
              </a:rPr>
              <a:t>TA</a:t>
            </a:r>
            <a:r>
              <a:rPr lang="en-GB" sz="1600" strike="sngStrike" dirty="0">
                <a:solidFill>
                  <a:srgbClr val="FF0000"/>
                </a:solidFill>
              </a:rPr>
              <a:t>= 0)</a:t>
            </a:r>
            <a:endParaRPr lang="en-US" sz="1600" strike="sngStrike" dirty="0">
              <a:solidFill>
                <a:srgbClr val="FF0000"/>
              </a:solidFill>
            </a:endParaRPr>
          </a:p>
          <a:p>
            <a:pPr lvl="2"/>
            <a:r>
              <a:rPr lang="en-GB" sz="1600" dirty="0"/>
              <a:t>Otherwise, SL transmission timing is aligned with Downlink timing.</a:t>
            </a:r>
          </a:p>
          <a:p>
            <a:pPr lvl="1"/>
            <a:r>
              <a:rPr lang="en-GB" sz="1800" dirty="0">
                <a:solidFill>
                  <a:srgbClr val="7030A0"/>
                </a:solidFill>
              </a:rPr>
              <a:t>Option 2a: For </a:t>
            </a:r>
            <a:r>
              <a:rPr lang="en-GB" sz="1800" dirty="0" err="1">
                <a:solidFill>
                  <a:srgbClr val="7030A0"/>
                </a:solidFill>
              </a:rPr>
              <a:t>sidelink</a:t>
            </a:r>
            <a:r>
              <a:rPr lang="en-GB" sz="1800" dirty="0">
                <a:solidFill>
                  <a:srgbClr val="7030A0"/>
                </a:solidFill>
              </a:rPr>
              <a:t> transmissions, </a:t>
            </a:r>
            <a:endParaRPr lang="en-US" sz="1800" dirty="0">
              <a:solidFill>
                <a:srgbClr val="7030A0"/>
              </a:solidFill>
            </a:endParaRPr>
          </a:p>
          <a:p>
            <a:pPr lvl="2"/>
            <a:r>
              <a:rPr lang="en-GB" sz="1600" dirty="0">
                <a:solidFill>
                  <a:srgbClr val="7030A0"/>
                </a:solidFill>
              </a:rPr>
              <a:t>SL transmission timing is aligned with Uplink timing when </a:t>
            </a:r>
            <a:r>
              <a:rPr lang="en-GB" sz="1600" dirty="0" err="1">
                <a:solidFill>
                  <a:srgbClr val="7030A0"/>
                </a:solidFill>
              </a:rPr>
              <a:t>Uu</a:t>
            </a:r>
            <a:r>
              <a:rPr lang="en-GB" sz="1600" dirty="0">
                <a:solidFill>
                  <a:srgbClr val="7030A0"/>
                </a:solidFill>
              </a:rPr>
              <a:t> and </a:t>
            </a:r>
            <a:r>
              <a:rPr lang="en-GB" sz="1600" dirty="0" err="1">
                <a:solidFill>
                  <a:srgbClr val="7030A0"/>
                </a:solidFill>
              </a:rPr>
              <a:t>sidelink</a:t>
            </a:r>
            <a:r>
              <a:rPr lang="en-GB" sz="1600" dirty="0">
                <a:solidFill>
                  <a:srgbClr val="7030A0"/>
                </a:solidFill>
              </a:rPr>
              <a:t> is </a:t>
            </a:r>
            <a:r>
              <a:rPr lang="en-GB" sz="1600" dirty="0" err="1">
                <a:solidFill>
                  <a:srgbClr val="7030A0"/>
                </a:solidFill>
              </a:rPr>
              <a:t>TDMed</a:t>
            </a:r>
            <a:r>
              <a:rPr lang="en-GB" sz="1600" dirty="0">
                <a:solidFill>
                  <a:srgbClr val="7030A0"/>
                </a:solidFill>
              </a:rPr>
              <a:t>/</a:t>
            </a:r>
            <a:r>
              <a:rPr lang="en-GB" sz="1600" dirty="0" err="1">
                <a:solidFill>
                  <a:srgbClr val="7030A0"/>
                </a:solidFill>
              </a:rPr>
              <a:t>FDMed</a:t>
            </a:r>
            <a:r>
              <a:rPr lang="en-GB" sz="1600" dirty="0">
                <a:solidFill>
                  <a:srgbClr val="7030A0"/>
                </a:solidFill>
              </a:rPr>
              <a:t> coexistence in the same band, including TDM coexistence within </a:t>
            </a:r>
            <a:r>
              <a:rPr lang="en-GB" sz="1600" strike="sngStrike" dirty="0">
                <a:solidFill>
                  <a:srgbClr val="7030A0"/>
                </a:solidFill>
              </a:rPr>
              <a:t>the same </a:t>
            </a:r>
            <a:r>
              <a:rPr lang="en-GB" sz="1600" dirty="0">
                <a:solidFill>
                  <a:srgbClr val="7030A0"/>
                </a:solidFill>
              </a:rPr>
              <a:t>carrier or different carriers. </a:t>
            </a:r>
            <a:endParaRPr lang="en-US" sz="1600" dirty="0">
              <a:solidFill>
                <a:srgbClr val="7030A0"/>
              </a:solidFill>
            </a:endParaRPr>
          </a:p>
          <a:p>
            <a:pPr lvl="2"/>
            <a:r>
              <a:rPr lang="en-GB" sz="1600" dirty="0">
                <a:solidFill>
                  <a:srgbClr val="7030A0"/>
                </a:solidFill>
              </a:rPr>
              <a:t>Otherwise, SL transmission timing is aligned with Downlink timing.</a:t>
            </a:r>
            <a:endParaRPr lang="en-US" sz="1600" dirty="0">
              <a:solidFill>
                <a:srgbClr val="7030A0"/>
              </a:solidFill>
            </a:endParaRPr>
          </a:p>
          <a:p>
            <a:pPr lvl="1"/>
            <a:r>
              <a:rPr lang="en-GB" sz="1800" dirty="0"/>
              <a:t>Option 3: Only allow </a:t>
            </a:r>
            <a:r>
              <a:rPr lang="en-GB" sz="1800" dirty="0" err="1"/>
              <a:t>Uu</a:t>
            </a:r>
            <a:r>
              <a:rPr lang="en-GB" sz="1800" dirty="0"/>
              <a:t> UL transmission prior to SL reception and transmission, i.e. configure SL Rx/</a:t>
            </a:r>
            <a:r>
              <a:rPr lang="en-GB" sz="1800" dirty="0" err="1"/>
              <a:t>Tx</a:t>
            </a:r>
            <a:r>
              <a:rPr lang="en-GB" sz="1800" dirty="0"/>
              <a:t> slots to be located in the back of </a:t>
            </a:r>
            <a:r>
              <a:rPr lang="en-GB" sz="1800" dirty="0" err="1"/>
              <a:t>Uu</a:t>
            </a:r>
            <a:r>
              <a:rPr lang="en-GB" sz="1800" dirty="0"/>
              <a:t> UL </a:t>
            </a:r>
            <a:r>
              <a:rPr lang="en-GB" sz="1800" dirty="0" err="1"/>
              <a:t>Tx</a:t>
            </a:r>
            <a:r>
              <a:rPr lang="en-GB" sz="1800" dirty="0"/>
              <a:t> slots.</a:t>
            </a:r>
            <a:endParaRPr lang="en-US" sz="1800" dirty="0"/>
          </a:p>
          <a:p>
            <a:pPr lvl="1"/>
            <a:r>
              <a:rPr lang="en-GB" sz="1800" dirty="0"/>
              <a:t>Option 4: Follow existing SL transmission timing aligned with DL timing of </a:t>
            </a:r>
            <a:r>
              <a:rPr lang="en-GB" sz="1800" dirty="0" err="1"/>
              <a:t>Uu</a:t>
            </a:r>
            <a:r>
              <a:rPr lang="en-GB" sz="1800" dirty="0" smtClean="0"/>
              <a:t>.</a:t>
            </a:r>
          </a:p>
          <a:p>
            <a:pPr lvl="1"/>
            <a:endParaRPr lang="en-US" sz="1800" dirty="0"/>
          </a:p>
          <a:p>
            <a:r>
              <a:rPr lang="en-US" sz="1800" b="1" dirty="0"/>
              <a:t>Views of companies</a:t>
            </a:r>
            <a:endParaRPr lang="en-US" sz="1800" b="1" dirty="0"/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</a:t>
            </a:r>
            <a:r>
              <a:rPr lang="en-US" sz="1800" dirty="0" smtClean="0">
                <a:solidFill>
                  <a:srgbClr val="FF0000"/>
                </a:solidFill>
              </a:rPr>
              <a:t>2/2a (Huawei, CATT, </a:t>
            </a:r>
            <a:r>
              <a:rPr lang="en-US" altLang="zh-CN" sz="1800" dirty="0" smtClean="0">
                <a:solidFill>
                  <a:srgbClr val="FF0000"/>
                </a:solidFill>
              </a:rPr>
              <a:t>Ericsson, vivo)</a:t>
            </a:r>
          </a:p>
          <a:p>
            <a:pPr lvl="1"/>
            <a:r>
              <a:rPr lang="en-US" sz="1800" dirty="0" smtClean="0">
                <a:solidFill>
                  <a:srgbClr val="00B0F0"/>
                </a:solidFill>
              </a:rPr>
              <a:t>Option </a:t>
            </a:r>
            <a:r>
              <a:rPr lang="en-US" sz="1800" dirty="0">
                <a:solidFill>
                  <a:srgbClr val="00B0F0"/>
                </a:solidFill>
              </a:rPr>
              <a:t>4 : Any changes to SL timing is up to RAN1 (</a:t>
            </a:r>
            <a:r>
              <a:rPr lang="en-US" sz="1800" dirty="0" smtClean="0">
                <a:solidFill>
                  <a:srgbClr val="00B0F0"/>
                </a:solidFill>
              </a:rPr>
              <a:t>Qualcomm, LGE)</a:t>
            </a:r>
          </a:p>
          <a:p>
            <a:pPr lvl="1"/>
            <a:r>
              <a:rPr lang="en-US" sz="1800" dirty="0" smtClean="0">
                <a:solidFill>
                  <a:srgbClr val="00B0F0"/>
                </a:solidFill>
              </a:rPr>
              <a:t>Option 4 (</a:t>
            </a:r>
            <a:r>
              <a:rPr lang="en-US" sz="1800" dirty="0" err="1" smtClean="0">
                <a:solidFill>
                  <a:srgbClr val="00B0F0"/>
                </a:solidFill>
              </a:rPr>
              <a:t>Xiaomi</a:t>
            </a:r>
            <a:r>
              <a:rPr lang="en-US" sz="1800" dirty="0" smtClean="0">
                <a:solidFill>
                  <a:srgbClr val="00B0F0"/>
                </a:solidFill>
              </a:rPr>
              <a:t>)</a:t>
            </a:r>
            <a:endParaRPr lang="en-US" sz="1800" dirty="0">
              <a:solidFill>
                <a:srgbClr val="00B0F0"/>
              </a:solidFill>
            </a:endParaRP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Issue </a:t>
            </a:r>
            <a:r>
              <a:rPr lang="en-US" sz="2400" b="1" dirty="0"/>
              <a:t>2-3-1: LS on SL timing </a:t>
            </a:r>
            <a:endParaRPr lang="en-US" sz="2400" b="1" dirty="0" smtClean="0"/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/>
            <a:r>
              <a:rPr lang="en-GB" dirty="0"/>
              <a:t>Option 1: Send LS to RAN1 if RAN4 have any agreement/divergence on timing and sync reference source of SL.</a:t>
            </a:r>
            <a:endParaRPr lang="en-US" dirty="0"/>
          </a:p>
          <a:p>
            <a:pPr lvl="1"/>
            <a:r>
              <a:rPr lang="en-GB" dirty="0"/>
              <a:t>Option 2: No need to send LS to RAN1</a:t>
            </a:r>
            <a:r>
              <a:rPr lang="en-GB" dirty="0" smtClean="0"/>
              <a:t>. </a:t>
            </a:r>
            <a:r>
              <a:rPr lang="en-US" dirty="0">
                <a:solidFill>
                  <a:srgbClr val="00B0F0"/>
                </a:solidFill>
              </a:rPr>
              <a:t>(Qualcomm, </a:t>
            </a:r>
            <a:r>
              <a:rPr lang="en-US" dirty="0" smtClean="0">
                <a:solidFill>
                  <a:srgbClr val="00B0F0"/>
                </a:solidFill>
              </a:rPr>
              <a:t>LGE, Xiaomi)</a:t>
            </a:r>
            <a:endParaRPr lang="en-GB" dirty="0"/>
          </a:p>
          <a:p>
            <a:pPr lvl="1"/>
            <a:r>
              <a:rPr lang="en-GB" dirty="0" smtClean="0">
                <a:solidFill>
                  <a:srgbClr val="7030A0"/>
                </a:solidFill>
              </a:rPr>
              <a:t>Option 3: Send LS to RAN1 asking the feasibility of the timing considering the RAN4 consensus. </a:t>
            </a:r>
            <a:r>
              <a:rPr lang="en-US" dirty="0">
                <a:solidFill>
                  <a:srgbClr val="7030A0"/>
                </a:solidFill>
              </a:rPr>
              <a:t>(Ericsson, CATT, Huawei, vivo)</a:t>
            </a:r>
            <a:endParaRPr lang="en-US" sz="2000" dirty="0"/>
          </a:p>
          <a:p>
            <a:r>
              <a:rPr lang="en-US" sz="2400" b="1" dirty="0" smtClean="0"/>
              <a:t>Recommended </a:t>
            </a:r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According to the agreed WF in last meeting, send LS to RAN1 to check whether SL transmission </a:t>
            </a:r>
            <a:r>
              <a:rPr lang="en-US" dirty="0" smtClean="0"/>
              <a:t>timing option 2/2a are feasible from RAN1 perspective as there are divergent views in RAN4. </a:t>
            </a:r>
            <a:endParaRPr lang="en-US" dirty="0"/>
          </a:p>
          <a:p>
            <a:r>
              <a:rPr lang="en-US" sz="2400" b="1" dirty="0">
                <a:solidFill>
                  <a:srgbClr val="00B050"/>
                </a:solidFill>
              </a:rPr>
              <a:t>Agreement:</a:t>
            </a:r>
          </a:p>
          <a:p>
            <a:pPr lvl="1"/>
            <a:r>
              <a:rPr lang="en-US" sz="2000" b="1" dirty="0">
                <a:solidFill>
                  <a:srgbClr val="00B050"/>
                </a:solidFill>
              </a:rPr>
              <a:t>Send LS to RAN1 to check their understanding about the timing issues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/>
              <a:t>R4-21xxxxx, Email discussion summary for [99-e][143] NRSL_enh_Part_2, CATT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427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WF on synchronization synchronous operation for Uu and SL operating in the same licensed band</vt:lpstr>
      <vt:lpstr>Background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225</cp:revision>
  <dcterms:created xsi:type="dcterms:W3CDTF">2019-10-15T22:26:30Z</dcterms:created>
  <dcterms:modified xsi:type="dcterms:W3CDTF">2021-05-26T15:21:16Z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(3)cjVfZdKmJnsAT0M8cl+W49C/grSPY+UHRdRdrv7gim/OXVjARkCIVVBB/wRuCY7DaiowvxR9
FdPh3iP0OCG6ceyX1/7+vMaD8YEd2QttThQwIDMfBhCdMZjg+jkfhGkgYAqBdU7nexpfhvsL
f++xAKP+yv59vNrKM/oGPdBQf5h2/QtEU9G9u3zxDwPP6kbx7RW5wABMVU9MC5v5JN2QO56H
1EDd2+8gsd8nYoMr9P</vt:lpwstr>
  </property>
  <property fmtid="{D5CDD505-2E9C-101B-9397-08002B2CF9AE}" pid="3" name="_2015_ms_pID_7253431">
    <vt:lpwstr>A4O4o4XyxBYADzvynSkIKKuUHrGWdUCqaV1vuw0AHt5ugh4/iByidX
iYVfw8vy/skkMoG9E6etWUtmAB0jxUvtcArzeY6pjbOb1oSWLv+Xp2Duy78euTpWcC2yxoeR
TbbqVegqAdXEFI2/bvfsGJauCYcyH/Bi6PkiuDZ+NSDtCkvxDUEuIS04yFpdBi6S1N1gPT+g
z+kj5zhFYEwvBz+tqJPOw1bFwzoiMeQ5T30O</vt:lpwstr>
  </property>
  <property fmtid="{D5CDD505-2E9C-101B-9397-08002B2CF9AE}" pid="4" name="_2015_ms_pID_7253432">
    <vt:lpwstr>l+Xp/poir182PammOpti7AY=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