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8" r:id="rId3"/>
    <p:sldId id="270" r:id="rId4"/>
    <p:sldId id="273" r:id="rId5"/>
    <p:sldId id="272" r:id="rId6"/>
    <p:sldId id="274" r:id="rId7"/>
    <p:sldId id="271" r:id="rId8"/>
    <p:sldId id="266" r:id="rId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616DA210-FB5B-4158-B5E0-FEB733F419BA}" styleName="浅色样式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97" d="100"/>
          <a:sy n="97" d="100"/>
        </p:scale>
        <p:origin x="57" y="171"/>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C6936158-C93E-4C60-BD2E-E0FD4C159F8B}" type="datetimeFigureOut">
              <a:rPr lang="zh-CN" altLang="en-US" smtClean="0"/>
              <a:t>2021/5/26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1ED1A10-FDDA-4E7B-95D6-5A93CB0F58BA}" type="slidenum">
              <a:rPr lang="zh-CN" altLang="en-US" smtClean="0"/>
              <a:t>‹#›</a:t>
            </a:fld>
            <a:endParaRPr lang="zh-CN" altLang="en-US"/>
          </a:p>
        </p:txBody>
      </p:sp>
    </p:spTree>
    <p:extLst>
      <p:ext uri="{BB962C8B-B14F-4D97-AF65-F5344CB8AC3E}">
        <p14:creationId xmlns:p14="http://schemas.microsoft.com/office/powerpoint/2010/main" val="271735051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6936158-C93E-4C60-BD2E-E0FD4C159F8B}" type="datetimeFigureOut">
              <a:rPr lang="zh-CN" altLang="en-US" smtClean="0"/>
              <a:t>2021/5/26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1ED1A10-FDDA-4E7B-95D6-5A93CB0F58BA}" type="slidenum">
              <a:rPr lang="zh-CN" altLang="en-US" smtClean="0"/>
              <a:t>‹#›</a:t>
            </a:fld>
            <a:endParaRPr lang="zh-CN" altLang="en-US"/>
          </a:p>
        </p:txBody>
      </p:sp>
    </p:spTree>
    <p:extLst>
      <p:ext uri="{BB962C8B-B14F-4D97-AF65-F5344CB8AC3E}">
        <p14:creationId xmlns:p14="http://schemas.microsoft.com/office/powerpoint/2010/main" val="32371628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6936158-C93E-4C60-BD2E-E0FD4C159F8B}" type="datetimeFigureOut">
              <a:rPr lang="zh-CN" altLang="en-US" smtClean="0"/>
              <a:t>2021/5/26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1ED1A10-FDDA-4E7B-95D6-5A93CB0F58BA}" type="slidenum">
              <a:rPr lang="zh-CN" altLang="en-US" smtClean="0"/>
              <a:t>‹#›</a:t>
            </a:fld>
            <a:endParaRPr lang="zh-CN" altLang="en-US"/>
          </a:p>
        </p:txBody>
      </p:sp>
    </p:spTree>
    <p:extLst>
      <p:ext uri="{BB962C8B-B14F-4D97-AF65-F5344CB8AC3E}">
        <p14:creationId xmlns:p14="http://schemas.microsoft.com/office/powerpoint/2010/main" val="389438029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6936158-C93E-4C60-BD2E-E0FD4C159F8B}" type="datetimeFigureOut">
              <a:rPr lang="zh-CN" altLang="en-US" smtClean="0"/>
              <a:t>2021/5/26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1ED1A10-FDDA-4E7B-95D6-5A93CB0F58BA}" type="slidenum">
              <a:rPr lang="zh-CN" altLang="en-US" smtClean="0"/>
              <a:t>‹#›</a:t>
            </a:fld>
            <a:endParaRPr lang="zh-CN" altLang="en-US"/>
          </a:p>
        </p:txBody>
      </p:sp>
    </p:spTree>
    <p:extLst>
      <p:ext uri="{BB962C8B-B14F-4D97-AF65-F5344CB8AC3E}">
        <p14:creationId xmlns:p14="http://schemas.microsoft.com/office/powerpoint/2010/main" val="27401712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C6936158-C93E-4C60-BD2E-E0FD4C159F8B}" type="datetimeFigureOut">
              <a:rPr lang="zh-CN" altLang="en-US" smtClean="0"/>
              <a:t>2021/5/26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1ED1A10-FDDA-4E7B-95D6-5A93CB0F58BA}" type="slidenum">
              <a:rPr lang="zh-CN" altLang="en-US" smtClean="0"/>
              <a:t>‹#›</a:t>
            </a:fld>
            <a:endParaRPr lang="zh-CN" altLang="en-US"/>
          </a:p>
        </p:txBody>
      </p:sp>
    </p:spTree>
    <p:extLst>
      <p:ext uri="{BB962C8B-B14F-4D97-AF65-F5344CB8AC3E}">
        <p14:creationId xmlns:p14="http://schemas.microsoft.com/office/powerpoint/2010/main" val="424241532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C6936158-C93E-4C60-BD2E-E0FD4C159F8B}" type="datetimeFigureOut">
              <a:rPr lang="zh-CN" altLang="en-US" smtClean="0"/>
              <a:t>2021/5/26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1ED1A10-FDDA-4E7B-95D6-5A93CB0F58BA}" type="slidenum">
              <a:rPr lang="zh-CN" altLang="en-US" smtClean="0"/>
              <a:t>‹#›</a:t>
            </a:fld>
            <a:endParaRPr lang="zh-CN" altLang="en-US"/>
          </a:p>
        </p:txBody>
      </p:sp>
    </p:spTree>
    <p:extLst>
      <p:ext uri="{BB962C8B-B14F-4D97-AF65-F5344CB8AC3E}">
        <p14:creationId xmlns:p14="http://schemas.microsoft.com/office/powerpoint/2010/main" val="28445687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C6936158-C93E-4C60-BD2E-E0FD4C159F8B}" type="datetimeFigureOut">
              <a:rPr lang="zh-CN" altLang="en-US" smtClean="0"/>
              <a:t>2021/5/26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D1ED1A10-FDDA-4E7B-95D6-5A93CB0F58BA}" type="slidenum">
              <a:rPr lang="zh-CN" altLang="en-US" smtClean="0"/>
              <a:t>‹#›</a:t>
            </a:fld>
            <a:endParaRPr lang="zh-CN" altLang="en-US"/>
          </a:p>
        </p:txBody>
      </p:sp>
    </p:spTree>
    <p:extLst>
      <p:ext uri="{BB962C8B-B14F-4D97-AF65-F5344CB8AC3E}">
        <p14:creationId xmlns:p14="http://schemas.microsoft.com/office/powerpoint/2010/main" val="402225008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C6936158-C93E-4C60-BD2E-E0FD4C159F8B}" type="datetimeFigureOut">
              <a:rPr lang="zh-CN" altLang="en-US" smtClean="0"/>
              <a:t>2021/5/26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D1ED1A10-FDDA-4E7B-95D6-5A93CB0F58BA}" type="slidenum">
              <a:rPr lang="zh-CN" altLang="en-US" smtClean="0"/>
              <a:t>‹#›</a:t>
            </a:fld>
            <a:endParaRPr lang="zh-CN" altLang="en-US"/>
          </a:p>
        </p:txBody>
      </p:sp>
    </p:spTree>
    <p:extLst>
      <p:ext uri="{BB962C8B-B14F-4D97-AF65-F5344CB8AC3E}">
        <p14:creationId xmlns:p14="http://schemas.microsoft.com/office/powerpoint/2010/main" val="35089049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C6936158-C93E-4C60-BD2E-E0FD4C159F8B}" type="datetimeFigureOut">
              <a:rPr lang="zh-CN" altLang="en-US" smtClean="0"/>
              <a:t>2021/5/26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1ED1A10-FDDA-4E7B-95D6-5A93CB0F58BA}" type="slidenum">
              <a:rPr lang="zh-CN" altLang="en-US" smtClean="0"/>
              <a:t>‹#›</a:t>
            </a:fld>
            <a:endParaRPr lang="zh-CN" altLang="en-US"/>
          </a:p>
        </p:txBody>
      </p:sp>
    </p:spTree>
    <p:extLst>
      <p:ext uri="{BB962C8B-B14F-4D97-AF65-F5344CB8AC3E}">
        <p14:creationId xmlns:p14="http://schemas.microsoft.com/office/powerpoint/2010/main" val="49177866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C6936158-C93E-4C60-BD2E-E0FD4C159F8B}" type="datetimeFigureOut">
              <a:rPr lang="zh-CN" altLang="en-US" smtClean="0"/>
              <a:t>2021/5/26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1ED1A10-FDDA-4E7B-95D6-5A93CB0F58BA}" type="slidenum">
              <a:rPr lang="zh-CN" altLang="en-US" smtClean="0"/>
              <a:t>‹#›</a:t>
            </a:fld>
            <a:endParaRPr lang="zh-CN" altLang="en-US"/>
          </a:p>
        </p:txBody>
      </p:sp>
    </p:spTree>
    <p:extLst>
      <p:ext uri="{BB962C8B-B14F-4D97-AF65-F5344CB8AC3E}">
        <p14:creationId xmlns:p14="http://schemas.microsoft.com/office/powerpoint/2010/main" val="411246298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C6936158-C93E-4C60-BD2E-E0FD4C159F8B}" type="datetimeFigureOut">
              <a:rPr lang="zh-CN" altLang="en-US" smtClean="0"/>
              <a:t>2021/5/26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1ED1A10-FDDA-4E7B-95D6-5A93CB0F58BA}" type="slidenum">
              <a:rPr lang="zh-CN" altLang="en-US" smtClean="0"/>
              <a:t>‹#›</a:t>
            </a:fld>
            <a:endParaRPr lang="zh-CN" altLang="en-US"/>
          </a:p>
        </p:txBody>
      </p:sp>
    </p:spTree>
    <p:extLst>
      <p:ext uri="{BB962C8B-B14F-4D97-AF65-F5344CB8AC3E}">
        <p14:creationId xmlns:p14="http://schemas.microsoft.com/office/powerpoint/2010/main" val="46090235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6936158-C93E-4C60-BD2E-E0FD4C159F8B}" type="datetimeFigureOut">
              <a:rPr lang="zh-CN" altLang="en-US" smtClean="0"/>
              <a:t>2021/5/26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1ED1A10-FDDA-4E7B-95D6-5A93CB0F58BA}" type="slidenum">
              <a:rPr lang="zh-CN" altLang="en-US" smtClean="0"/>
              <a:t>‹#›</a:t>
            </a:fld>
            <a:endParaRPr lang="zh-CN" altLang="en-US"/>
          </a:p>
        </p:txBody>
      </p:sp>
    </p:spTree>
    <p:extLst>
      <p:ext uri="{BB962C8B-B14F-4D97-AF65-F5344CB8AC3E}">
        <p14:creationId xmlns:p14="http://schemas.microsoft.com/office/powerpoint/2010/main" val="77758669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 xmlns:a16="http://schemas.microsoft.com/office/drawing/2014/main" id="{32841FB5-6394-4B61-AD7A-9926A8D96033}"/>
              </a:ext>
            </a:extLst>
          </p:cNvPr>
          <p:cNvSpPr>
            <a:spLocks noGrp="1"/>
          </p:cNvSpPr>
          <p:nvPr>
            <p:ph type="ctrTitle"/>
          </p:nvPr>
        </p:nvSpPr>
        <p:spPr>
          <a:xfrm>
            <a:off x="1197864" y="2512541"/>
            <a:ext cx="10320528" cy="997422"/>
          </a:xfrm>
        </p:spPr>
        <p:txBody>
          <a:bodyPr>
            <a:noAutofit/>
          </a:bodyPr>
          <a:lstStyle/>
          <a:p>
            <a:r>
              <a:rPr lang="en-US" sz="5400" dirty="0"/>
              <a:t>WF </a:t>
            </a:r>
            <a:r>
              <a:rPr lang="en-GB" sz="5400" dirty="0"/>
              <a:t>on applicability and rules for simultaneous </a:t>
            </a:r>
            <a:r>
              <a:rPr lang="en-GB" sz="5400" dirty="0" err="1"/>
              <a:t>RxTx</a:t>
            </a:r>
            <a:endParaRPr lang="en-US" sz="5400" dirty="0"/>
          </a:p>
        </p:txBody>
      </p:sp>
      <p:sp>
        <p:nvSpPr>
          <p:cNvPr id="5" name="Subtitle 2">
            <a:extLst>
              <a:ext uri="{FF2B5EF4-FFF2-40B4-BE49-F238E27FC236}">
                <a16:creationId xmlns="" xmlns:a16="http://schemas.microsoft.com/office/drawing/2014/main" id="{8677E230-623E-4B23-8128-061E597F1AF1}"/>
              </a:ext>
            </a:extLst>
          </p:cNvPr>
          <p:cNvSpPr>
            <a:spLocks noGrp="1"/>
          </p:cNvSpPr>
          <p:nvPr>
            <p:ph type="subTitle" idx="1"/>
          </p:nvPr>
        </p:nvSpPr>
        <p:spPr>
          <a:xfrm>
            <a:off x="1524000" y="3602038"/>
            <a:ext cx="9144000" cy="1655762"/>
          </a:xfrm>
        </p:spPr>
        <p:txBody>
          <a:bodyPr/>
          <a:lstStyle/>
          <a:p>
            <a:r>
              <a:rPr lang="en-US" dirty="0"/>
              <a:t>Huawei, HiSilicon</a:t>
            </a:r>
          </a:p>
        </p:txBody>
      </p:sp>
      <p:sp>
        <p:nvSpPr>
          <p:cNvPr id="6" name="TextBox 3">
            <a:extLst>
              <a:ext uri="{FF2B5EF4-FFF2-40B4-BE49-F238E27FC236}">
                <a16:creationId xmlns="" xmlns:a16="http://schemas.microsoft.com/office/drawing/2014/main" id="{5BB3C6A5-B872-4979-A917-7B860739811B}"/>
              </a:ext>
            </a:extLst>
          </p:cNvPr>
          <p:cNvSpPr txBox="1"/>
          <p:nvPr/>
        </p:nvSpPr>
        <p:spPr>
          <a:xfrm>
            <a:off x="9425569" y="151162"/>
            <a:ext cx="2483556" cy="369332"/>
          </a:xfrm>
          <a:prstGeom prst="rect">
            <a:avLst/>
          </a:prstGeom>
          <a:noFill/>
        </p:spPr>
        <p:txBody>
          <a:bodyPr wrap="square" rtlCol="0">
            <a:spAutoFit/>
          </a:bodyPr>
          <a:lstStyle/>
          <a:p>
            <a:pPr algn="r"/>
            <a:r>
              <a:rPr lang="en-GB" b="1" dirty="0" smtClean="0"/>
              <a:t>R4-2107841</a:t>
            </a:r>
            <a:endParaRPr lang="en-US" b="1" dirty="0"/>
          </a:p>
        </p:txBody>
      </p:sp>
      <p:sp>
        <p:nvSpPr>
          <p:cNvPr id="7" name="TextBox 4">
            <a:extLst>
              <a:ext uri="{FF2B5EF4-FFF2-40B4-BE49-F238E27FC236}">
                <a16:creationId xmlns="" xmlns:a16="http://schemas.microsoft.com/office/drawing/2014/main" id="{961EBA95-7131-4683-B8EE-049359931A13}"/>
              </a:ext>
            </a:extLst>
          </p:cNvPr>
          <p:cNvSpPr txBox="1"/>
          <p:nvPr/>
        </p:nvSpPr>
        <p:spPr>
          <a:xfrm>
            <a:off x="98439" y="-28284"/>
            <a:ext cx="5445626" cy="646331"/>
          </a:xfrm>
          <a:prstGeom prst="rect">
            <a:avLst/>
          </a:prstGeom>
          <a:noFill/>
        </p:spPr>
        <p:txBody>
          <a:bodyPr wrap="square" rtlCol="0">
            <a:spAutoFit/>
          </a:bodyPr>
          <a:lstStyle/>
          <a:p>
            <a:r>
              <a:rPr lang="en-US" b="1" dirty="0"/>
              <a:t>3GPP TSG-RAN WG4 #99-e</a:t>
            </a:r>
          </a:p>
          <a:p>
            <a:r>
              <a:rPr lang="en-GB" b="1" dirty="0"/>
              <a:t>Electronic Meeting, 19</a:t>
            </a:r>
            <a:r>
              <a:rPr lang="en-GB" b="1" baseline="30000" dirty="0"/>
              <a:t>th</a:t>
            </a:r>
            <a:r>
              <a:rPr lang="en-GB" b="1" dirty="0"/>
              <a:t> – 27</a:t>
            </a:r>
            <a:r>
              <a:rPr lang="en-GB" b="1" baseline="30000" dirty="0"/>
              <a:t>th</a:t>
            </a:r>
            <a:r>
              <a:rPr lang="en-GB" b="1" dirty="0"/>
              <a:t> May, 2021</a:t>
            </a:r>
            <a:endParaRPr lang="en-US" b="1" dirty="0"/>
          </a:p>
        </p:txBody>
      </p:sp>
    </p:spTree>
    <p:extLst>
      <p:ext uri="{BB962C8B-B14F-4D97-AF65-F5344CB8AC3E}">
        <p14:creationId xmlns:p14="http://schemas.microsoft.com/office/powerpoint/2010/main" val="144433770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0362" y="274510"/>
            <a:ext cx="10515600" cy="302140"/>
          </a:xfrm>
        </p:spPr>
        <p:txBody>
          <a:bodyPr>
            <a:normAutofit fontScale="90000"/>
          </a:bodyPr>
          <a:lstStyle/>
          <a:p>
            <a:r>
              <a:rPr lang="en-US" b="1" dirty="0"/>
              <a:t>Background</a:t>
            </a:r>
          </a:p>
        </p:txBody>
      </p:sp>
      <p:sp>
        <p:nvSpPr>
          <p:cNvPr id="3" name="Content Placeholder 2"/>
          <p:cNvSpPr>
            <a:spLocks noGrp="1"/>
          </p:cNvSpPr>
          <p:nvPr>
            <p:ph idx="1"/>
          </p:nvPr>
        </p:nvSpPr>
        <p:spPr>
          <a:xfrm>
            <a:off x="838200" y="939114"/>
            <a:ext cx="10515600" cy="5237849"/>
          </a:xfrm>
        </p:spPr>
        <p:txBody>
          <a:bodyPr>
            <a:normAutofit/>
          </a:bodyPr>
          <a:lstStyle/>
          <a:p>
            <a:r>
              <a:rPr lang="en-US" dirty="0"/>
              <a:t>The following issues related to principles for simultaneous Rx/</a:t>
            </a:r>
            <a:r>
              <a:rPr lang="en-US" dirty="0" err="1"/>
              <a:t>Tx</a:t>
            </a:r>
            <a:r>
              <a:rPr lang="en-US" dirty="0"/>
              <a:t> capability have been discussed in RAN4#99</a:t>
            </a:r>
            <a:r>
              <a:rPr lang="en-US" altLang="zh-CN" dirty="0"/>
              <a:t>-</a:t>
            </a:r>
            <a:r>
              <a:rPr lang="en-US" dirty="0"/>
              <a:t>e meeting</a:t>
            </a:r>
          </a:p>
          <a:p>
            <a:pPr lvl="2" hangingPunct="0"/>
            <a:r>
              <a:rPr lang="en-US" dirty="0"/>
              <a:t>Issue 1-1: Applicability of simultaneous Rx/</a:t>
            </a:r>
            <a:r>
              <a:rPr lang="en-US" dirty="0" err="1"/>
              <a:t>Tx</a:t>
            </a:r>
            <a:r>
              <a:rPr lang="en-US" dirty="0"/>
              <a:t> capability for similar band combination</a:t>
            </a:r>
          </a:p>
          <a:p>
            <a:pPr lvl="2" hangingPunct="0"/>
            <a:r>
              <a:rPr lang="en-US" dirty="0"/>
              <a:t>Issue 1-2: Rules to decide simultaneous Rx/</a:t>
            </a:r>
            <a:r>
              <a:rPr lang="en-US" dirty="0" err="1"/>
              <a:t>Tx</a:t>
            </a:r>
            <a:r>
              <a:rPr lang="en-US" dirty="0"/>
              <a:t> capability for a band combination </a:t>
            </a:r>
          </a:p>
        </p:txBody>
      </p:sp>
    </p:spTree>
    <p:extLst>
      <p:ext uri="{BB962C8B-B14F-4D97-AF65-F5344CB8AC3E}">
        <p14:creationId xmlns:p14="http://schemas.microsoft.com/office/powerpoint/2010/main" val="220269821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0362" y="274510"/>
            <a:ext cx="10515600" cy="302140"/>
          </a:xfrm>
        </p:spPr>
        <p:txBody>
          <a:bodyPr>
            <a:normAutofit fontScale="90000"/>
          </a:bodyPr>
          <a:lstStyle/>
          <a:p>
            <a:r>
              <a:rPr lang="en-US" b="1" dirty="0"/>
              <a:t>WF</a:t>
            </a:r>
          </a:p>
        </p:txBody>
      </p:sp>
      <p:sp>
        <p:nvSpPr>
          <p:cNvPr id="3" name="Content Placeholder 2"/>
          <p:cNvSpPr>
            <a:spLocks noGrp="1"/>
          </p:cNvSpPr>
          <p:nvPr>
            <p:ph idx="1"/>
          </p:nvPr>
        </p:nvSpPr>
        <p:spPr>
          <a:xfrm>
            <a:off x="838200" y="939114"/>
            <a:ext cx="10515600" cy="5644376"/>
          </a:xfrm>
        </p:spPr>
        <p:txBody>
          <a:bodyPr>
            <a:normAutofit/>
          </a:bodyPr>
          <a:lstStyle/>
          <a:p>
            <a:r>
              <a:rPr lang="en-US" sz="2400" b="1" dirty="0"/>
              <a:t>Issue 1-1-1: Same simultaneous Rx/</a:t>
            </a:r>
            <a:r>
              <a:rPr lang="en-US" sz="2400" b="1" dirty="0" err="1"/>
              <a:t>Tx</a:t>
            </a:r>
            <a:r>
              <a:rPr lang="en-US" sz="2400" b="1" dirty="0"/>
              <a:t> capability can be applied for the corresponding band combination among NR CA, NR DC and NR EN-DC</a:t>
            </a:r>
          </a:p>
          <a:p>
            <a:endParaRPr lang="en-US" altLang="zh-CN" sz="2400" b="1" dirty="0"/>
          </a:p>
          <a:p>
            <a:r>
              <a:rPr lang="en-US" altLang="zh-CN" sz="2400" b="1" dirty="0"/>
              <a:t>Recommended WF</a:t>
            </a:r>
          </a:p>
          <a:p>
            <a:pPr lvl="1">
              <a:buFont typeface="Calibri" panose="020F0502020204030204" pitchFamily="34" charset="0"/>
              <a:buChar char="-"/>
            </a:pPr>
            <a:r>
              <a:rPr lang="en-US" strike="sngStrike" dirty="0">
                <a:solidFill>
                  <a:srgbClr val="00B0F0"/>
                </a:solidFill>
              </a:rPr>
              <a:t>Further check if same simultaneous Rx/</a:t>
            </a:r>
            <a:r>
              <a:rPr lang="en-US" strike="sngStrike" dirty="0" err="1">
                <a:solidFill>
                  <a:srgbClr val="00B0F0"/>
                </a:solidFill>
              </a:rPr>
              <a:t>Tx</a:t>
            </a:r>
            <a:r>
              <a:rPr lang="en-US" strike="sngStrike" dirty="0">
                <a:solidFill>
                  <a:srgbClr val="00B0F0"/>
                </a:solidFill>
              </a:rPr>
              <a:t> capability can be applied, also consider the discussion in WF on simultaneous Rx/</a:t>
            </a:r>
            <a:r>
              <a:rPr lang="en-US" strike="sngStrike" dirty="0" err="1">
                <a:solidFill>
                  <a:srgbClr val="00B0F0"/>
                </a:solidFill>
              </a:rPr>
              <a:t>Tx</a:t>
            </a:r>
            <a:r>
              <a:rPr lang="en-US" strike="sngStrike" dirty="0">
                <a:solidFill>
                  <a:srgbClr val="00B0F0"/>
                </a:solidFill>
              </a:rPr>
              <a:t> for synchronous /asynchronous NR-DC </a:t>
            </a:r>
          </a:p>
          <a:p>
            <a:pPr lvl="1">
              <a:buFont typeface="Calibri" panose="020F0502020204030204" pitchFamily="34" charset="0"/>
              <a:buChar char="-"/>
            </a:pPr>
            <a:r>
              <a:rPr lang="en-US" dirty="0">
                <a:solidFill>
                  <a:srgbClr val="00B0F0"/>
                </a:solidFill>
              </a:rPr>
              <a:t>Same simultaneous Rx/</a:t>
            </a:r>
            <a:r>
              <a:rPr lang="en-US" dirty="0" err="1">
                <a:solidFill>
                  <a:srgbClr val="00B0F0"/>
                </a:solidFill>
              </a:rPr>
              <a:t>Tx</a:t>
            </a:r>
            <a:r>
              <a:rPr lang="en-US" dirty="0">
                <a:solidFill>
                  <a:srgbClr val="00B0F0"/>
                </a:solidFill>
              </a:rPr>
              <a:t> capability can be </a:t>
            </a:r>
            <a:r>
              <a:rPr lang="en-US" dirty="0" smtClean="0">
                <a:solidFill>
                  <a:srgbClr val="00B0F0"/>
                </a:solidFill>
              </a:rPr>
              <a:t>applied for </a:t>
            </a:r>
            <a:r>
              <a:rPr lang="en-US" dirty="0">
                <a:solidFill>
                  <a:srgbClr val="00B0F0"/>
                </a:solidFill>
              </a:rPr>
              <a:t>the corresponding band combination among NR CA, NR DC and NR EN-DC </a:t>
            </a:r>
          </a:p>
          <a:p>
            <a:pPr lvl="1"/>
            <a:endParaRPr lang="en-US" dirty="0"/>
          </a:p>
          <a:p>
            <a:pPr lvl="1"/>
            <a:endParaRPr lang="en-US" dirty="0"/>
          </a:p>
          <a:p>
            <a:pPr lvl="1"/>
            <a:endParaRPr lang="en-US" sz="2000" dirty="0"/>
          </a:p>
        </p:txBody>
      </p:sp>
    </p:spTree>
    <p:extLst>
      <p:ext uri="{BB962C8B-B14F-4D97-AF65-F5344CB8AC3E}">
        <p14:creationId xmlns:p14="http://schemas.microsoft.com/office/powerpoint/2010/main" val="157811702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0362" y="274510"/>
            <a:ext cx="10515600" cy="302140"/>
          </a:xfrm>
        </p:spPr>
        <p:txBody>
          <a:bodyPr>
            <a:normAutofit fontScale="90000"/>
          </a:bodyPr>
          <a:lstStyle/>
          <a:p>
            <a:r>
              <a:rPr lang="en-US" b="1" dirty="0"/>
              <a:t>WF</a:t>
            </a:r>
          </a:p>
        </p:txBody>
      </p:sp>
      <p:sp>
        <p:nvSpPr>
          <p:cNvPr id="3" name="Content Placeholder 2"/>
          <p:cNvSpPr>
            <a:spLocks noGrp="1"/>
          </p:cNvSpPr>
          <p:nvPr>
            <p:ph idx="1"/>
          </p:nvPr>
        </p:nvSpPr>
        <p:spPr>
          <a:xfrm>
            <a:off x="838200" y="939114"/>
            <a:ext cx="10515600" cy="5644376"/>
          </a:xfrm>
        </p:spPr>
        <p:txBody>
          <a:bodyPr>
            <a:normAutofit fontScale="92500" lnSpcReduction="20000"/>
          </a:bodyPr>
          <a:lstStyle/>
          <a:p>
            <a:r>
              <a:rPr lang="en-US" sz="2400" b="1" dirty="0"/>
              <a:t>Issue 1-2-1: Simultaneous Rx/</a:t>
            </a:r>
            <a:r>
              <a:rPr lang="en-US" sz="2400" b="1" dirty="0" err="1"/>
              <a:t>Tx</a:t>
            </a:r>
            <a:r>
              <a:rPr lang="en-US" sz="2400" b="1" dirty="0"/>
              <a:t> capability for FR1+FR1 FDD-TDD band combination</a:t>
            </a:r>
          </a:p>
          <a:p>
            <a:r>
              <a:rPr lang="en-US" altLang="zh-CN" sz="2400" b="1" dirty="0"/>
              <a:t>Options</a:t>
            </a:r>
          </a:p>
          <a:p>
            <a:pPr lvl="1">
              <a:buFont typeface="Calibri" panose="020F0502020204030204" pitchFamily="34" charset="0"/>
              <a:buChar char="-"/>
            </a:pPr>
            <a:r>
              <a:rPr lang="en-US" dirty="0"/>
              <a:t>Option 1: Mandatory support by default unless the specific problem is identified when specifying the specific combinations in the basket WID. To make sure the potential problem will not be missed check, case-by-case study can be applied if the frequency separation between the FDD band and the TDD band of the combination is smaller than a threshold </a:t>
            </a:r>
            <a:r>
              <a:rPr lang="en-US" dirty="0">
                <a:solidFill>
                  <a:srgbClr val="FF0000"/>
                </a:solidFill>
              </a:rPr>
              <a:t>or the frequencies are multiples of each </a:t>
            </a:r>
            <a:r>
              <a:rPr lang="en-US" dirty="0" smtClean="0">
                <a:solidFill>
                  <a:srgbClr val="FF0000"/>
                </a:solidFill>
              </a:rPr>
              <a:t>other(IM</a:t>
            </a:r>
            <a:r>
              <a:rPr lang="en-US" dirty="0" smtClean="0">
                <a:solidFill>
                  <a:srgbClr val="00B0F0"/>
                </a:solidFill>
              </a:rPr>
              <a:t>/harmonics</a:t>
            </a:r>
            <a:r>
              <a:rPr lang="en-US" dirty="0" smtClean="0">
                <a:solidFill>
                  <a:srgbClr val="FF0000"/>
                </a:solidFill>
              </a:rPr>
              <a:t> </a:t>
            </a:r>
            <a:r>
              <a:rPr lang="en-US" dirty="0">
                <a:solidFill>
                  <a:srgbClr val="FF0000"/>
                </a:solidFill>
              </a:rPr>
              <a:t>products from a band fall in the other band). </a:t>
            </a:r>
            <a:r>
              <a:rPr lang="en-US" dirty="0"/>
              <a:t>Otherwise, the mandatory simultaneous Rx/</a:t>
            </a:r>
            <a:r>
              <a:rPr lang="en-US" dirty="0" err="1"/>
              <a:t>Tx</a:t>
            </a:r>
            <a:r>
              <a:rPr lang="en-US" dirty="0"/>
              <a:t> capability is applied without additional discussion.</a:t>
            </a:r>
          </a:p>
          <a:p>
            <a:pPr lvl="1">
              <a:buFont typeface="Calibri" panose="020F0502020204030204" pitchFamily="34" charset="0"/>
              <a:buChar char="-"/>
            </a:pPr>
            <a:r>
              <a:rPr lang="en-US" dirty="0"/>
              <a:t>Option 2: Mandatory support. MSD requirements shall be defined for the combinations which have REFSENS degradation caused by IMD or harmonics</a:t>
            </a:r>
          </a:p>
          <a:p>
            <a:pPr lvl="1">
              <a:buFont typeface="Calibri" panose="020F0502020204030204" pitchFamily="34" charset="0"/>
              <a:buChar char="-"/>
            </a:pPr>
            <a:r>
              <a:rPr lang="en-US" dirty="0"/>
              <a:t>Option 3: use MSD value or the harmonic / IMD order as the condition to choose band combinations for further discussion of the simultaneous </a:t>
            </a:r>
            <a:r>
              <a:rPr lang="en-US" dirty="0" err="1"/>
              <a:t>RxTx</a:t>
            </a:r>
            <a:endParaRPr lang="en-US" dirty="0"/>
          </a:p>
          <a:p>
            <a:pPr lvl="1">
              <a:buFont typeface="Calibri" panose="020F0502020204030204" pitchFamily="34" charset="0"/>
              <a:buChar char="-"/>
            </a:pPr>
            <a:r>
              <a:rPr lang="en-US" dirty="0"/>
              <a:t>Option 4: Discuss whether or not CA operation is workable in the case of simultaneous Rx/</a:t>
            </a:r>
            <a:r>
              <a:rPr lang="en-US" dirty="0" err="1"/>
              <a:t>Tx</a:t>
            </a:r>
            <a:r>
              <a:rPr lang="en-US" dirty="0"/>
              <a:t> capability is not supported for FR1+FR1 FDD-TDD CA band combination.</a:t>
            </a:r>
          </a:p>
          <a:p>
            <a:pPr lvl="1"/>
            <a:endParaRPr lang="en-US" dirty="0"/>
          </a:p>
          <a:p>
            <a:r>
              <a:rPr lang="en-US" sz="2400" b="1" dirty="0"/>
              <a:t>Recommended WF</a:t>
            </a:r>
          </a:p>
          <a:p>
            <a:pPr lvl="1">
              <a:buFont typeface="Calibri" panose="020F0502020204030204" pitchFamily="34" charset="0"/>
              <a:buChar char="-"/>
            </a:pPr>
            <a:r>
              <a:rPr lang="en-US" dirty="0"/>
              <a:t>FFS (further views to be captured in 2</a:t>
            </a:r>
            <a:r>
              <a:rPr lang="en-US" baseline="30000" dirty="0"/>
              <a:t>nd</a:t>
            </a:r>
            <a:r>
              <a:rPr lang="en-US" dirty="0"/>
              <a:t> round summary)</a:t>
            </a:r>
          </a:p>
          <a:p>
            <a:pPr lvl="1"/>
            <a:endParaRPr lang="en-US" dirty="0"/>
          </a:p>
          <a:p>
            <a:pPr lvl="1"/>
            <a:endParaRPr lang="en-US" sz="2000" dirty="0"/>
          </a:p>
        </p:txBody>
      </p:sp>
    </p:spTree>
    <p:extLst>
      <p:ext uri="{BB962C8B-B14F-4D97-AF65-F5344CB8AC3E}">
        <p14:creationId xmlns:p14="http://schemas.microsoft.com/office/powerpoint/2010/main" val="320828807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0362" y="274510"/>
            <a:ext cx="10515600" cy="302140"/>
          </a:xfrm>
        </p:spPr>
        <p:txBody>
          <a:bodyPr>
            <a:normAutofit fontScale="90000"/>
          </a:bodyPr>
          <a:lstStyle/>
          <a:p>
            <a:r>
              <a:rPr lang="en-US" b="1" dirty="0"/>
              <a:t>WF</a:t>
            </a:r>
          </a:p>
        </p:txBody>
      </p:sp>
      <p:sp>
        <p:nvSpPr>
          <p:cNvPr id="3" name="Content Placeholder 2"/>
          <p:cNvSpPr>
            <a:spLocks noGrp="1"/>
          </p:cNvSpPr>
          <p:nvPr>
            <p:ph idx="1"/>
          </p:nvPr>
        </p:nvSpPr>
        <p:spPr>
          <a:xfrm>
            <a:off x="838200" y="939114"/>
            <a:ext cx="10515600" cy="5644376"/>
          </a:xfrm>
        </p:spPr>
        <p:txBody>
          <a:bodyPr>
            <a:normAutofit/>
          </a:bodyPr>
          <a:lstStyle/>
          <a:p>
            <a:r>
              <a:rPr lang="en-US" sz="2400" b="1" dirty="0"/>
              <a:t>Issue 1-2-2: Simultaneous Rx/</a:t>
            </a:r>
            <a:r>
              <a:rPr lang="en-US" sz="2400" b="1" dirty="0" err="1"/>
              <a:t>Tx</a:t>
            </a:r>
            <a:r>
              <a:rPr lang="en-US" sz="2400" b="1" dirty="0"/>
              <a:t> capability for FR1+FR2 FDD-TDD band combination </a:t>
            </a:r>
          </a:p>
          <a:p>
            <a:endParaRPr lang="en-US" dirty="0"/>
          </a:p>
          <a:p>
            <a:r>
              <a:rPr lang="en-US" sz="2400" b="1" dirty="0"/>
              <a:t>Agreement</a:t>
            </a:r>
          </a:p>
          <a:p>
            <a:pPr lvl="1"/>
            <a:r>
              <a:rPr lang="en-US" sz="2000" dirty="0"/>
              <a:t>The capability shall be mandatory if FR1 FDD band (&lt;4GHz) is aggregated with FR2 TDD bands</a:t>
            </a:r>
          </a:p>
          <a:p>
            <a:pPr marL="457200" lvl="1" indent="0">
              <a:buNone/>
            </a:pPr>
            <a:endParaRPr lang="en-US" strike="sngStrike" dirty="0">
              <a:solidFill>
                <a:srgbClr val="FF0000"/>
              </a:solidFill>
            </a:endParaRPr>
          </a:p>
          <a:p>
            <a:endParaRPr lang="en-US" dirty="0"/>
          </a:p>
          <a:p>
            <a:endParaRPr lang="en-US" dirty="0"/>
          </a:p>
          <a:p>
            <a:pPr lvl="1"/>
            <a:endParaRPr lang="en-US" dirty="0"/>
          </a:p>
          <a:p>
            <a:pPr lvl="1"/>
            <a:endParaRPr lang="en-US" dirty="0"/>
          </a:p>
          <a:p>
            <a:pPr lvl="1"/>
            <a:endParaRPr lang="en-US" dirty="0"/>
          </a:p>
          <a:p>
            <a:pPr lvl="1"/>
            <a:endParaRPr lang="en-US" sz="2000" dirty="0"/>
          </a:p>
        </p:txBody>
      </p:sp>
    </p:spTree>
    <p:extLst>
      <p:ext uri="{BB962C8B-B14F-4D97-AF65-F5344CB8AC3E}">
        <p14:creationId xmlns:p14="http://schemas.microsoft.com/office/powerpoint/2010/main" val="52100438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0362" y="274510"/>
            <a:ext cx="10515600" cy="302140"/>
          </a:xfrm>
        </p:spPr>
        <p:txBody>
          <a:bodyPr>
            <a:normAutofit fontScale="90000"/>
          </a:bodyPr>
          <a:lstStyle/>
          <a:p>
            <a:r>
              <a:rPr lang="en-US" b="1" dirty="0"/>
              <a:t>WF</a:t>
            </a:r>
          </a:p>
        </p:txBody>
      </p:sp>
      <p:sp>
        <p:nvSpPr>
          <p:cNvPr id="3" name="Content Placeholder 2"/>
          <p:cNvSpPr>
            <a:spLocks noGrp="1"/>
          </p:cNvSpPr>
          <p:nvPr>
            <p:ph idx="1"/>
          </p:nvPr>
        </p:nvSpPr>
        <p:spPr>
          <a:xfrm>
            <a:off x="838200" y="939114"/>
            <a:ext cx="10515600" cy="5644376"/>
          </a:xfrm>
        </p:spPr>
        <p:txBody>
          <a:bodyPr>
            <a:normAutofit/>
          </a:bodyPr>
          <a:lstStyle/>
          <a:p>
            <a:r>
              <a:rPr lang="en-US" sz="2400" b="1" dirty="0"/>
              <a:t>Issue 1-2-3: Simultaneous Rx/</a:t>
            </a:r>
            <a:r>
              <a:rPr lang="en-US" sz="2400" b="1" dirty="0" err="1"/>
              <a:t>Tx</a:t>
            </a:r>
            <a:r>
              <a:rPr lang="en-US" sz="2400" b="1" dirty="0"/>
              <a:t> capability for FR1+FR2 TDD-TDD band combination</a:t>
            </a:r>
          </a:p>
          <a:p>
            <a:r>
              <a:rPr lang="en-US" altLang="zh-CN" sz="2400" b="1" dirty="0"/>
              <a:t>Options</a:t>
            </a:r>
          </a:p>
          <a:p>
            <a:pPr lvl="1">
              <a:buFont typeface="Calibri" panose="020F0502020204030204" pitchFamily="34" charset="0"/>
              <a:buChar char="-"/>
            </a:pPr>
            <a:r>
              <a:rPr lang="en-US" dirty="0"/>
              <a:t>Option 1: Mandatory support</a:t>
            </a:r>
          </a:p>
          <a:p>
            <a:pPr lvl="1">
              <a:buFont typeface="Calibri" panose="020F0502020204030204" pitchFamily="34" charset="0"/>
              <a:buChar char="-"/>
            </a:pPr>
            <a:r>
              <a:rPr lang="en-US" dirty="0"/>
              <a:t>Option 2: study case by case </a:t>
            </a:r>
          </a:p>
          <a:p>
            <a:pPr lvl="1">
              <a:buFont typeface="Calibri" panose="020F0502020204030204" pitchFamily="34" charset="0"/>
              <a:buChar char="-"/>
            </a:pPr>
            <a:endParaRPr lang="en-US" dirty="0"/>
          </a:p>
          <a:p>
            <a:r>
              <a:rPr lang="en-US" sz="2400" b="1" dirty="0"/>
              <a:t>Recommend WF</a:t>
            </a:r>
          </a:p>
          <a:p>
            <a:pPr lvl="1">
              <a:buFont typeface="Calibri" panose="020F0502020204030204" pitchFamily="34" charset="0"/>
              <a:buChar char="-"/>
            </a:pPr>
            <a:r>
              <a:rPr lang="en-US" dirty="0"/>
              <a:t>Further discuss if mandatory support is acceptable with limitation that FR1 with the existing frequency range, i.e. </a:t>
            </a:r>
            <a:r>
              <a:rPr lang="en-GB" dirty="0"/>
              <a:t>410 MHz – 7125 MHz</a:t>
            </a:r>
            <a:r>
              <a:rPr lang="en-US" dirty="0"/>
              <a:t>.</a:t>
            </a:r>
          </a:p>
          <a:p>
            <a:pPr lvl="1">
              <a:buFont typeface="Calibri" panose="020F0502020204030204" pitchFamily="34" charset="0"/>
              <a:buChar char="-"/>
            </a:pPr>
            <a:endParaRPr lang="en-US" dirty="0"/>
          </a:p>
        </p:txBody>
      </p:sp>
    </p:spTree>
    <p:extLst>
      <p:ext uri="{BB962C8B-B14F-4D97-AF65-F5344CB8AC3E}">
        <p14:creationId xmlns:p14="http://schemas.microsoft.com/office/powerpoint/2010/main" val="175808472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0362" y="274510"/>
            <a:ext cx="10515600" cy="302140"/>
          </a:xfrm>
        </p:spPr>
        <p:txBody>
          <a:bodyPr>
            <a:normAutofit fontScale="90000"/>
          </a:bodyPr>
          <a:lstStyle/>
          <a:p>
            <a:r>
              <a:rPr lang="en-US" b="1" dirty="0"/>
              <a:t>WF</a:t>
            </a:r>
          </a:p>
        </p:txBody>
      </p:sp>
      <p:sp>
        <p:nvSpPr>
          <p:cNvPr id="3" name="Content Placeholder 2"/>
          <p:cNvSpPr>
            <a:spLocks noGrp="1"/>
          </p:cNvSpPr>
          <p:nvPr>
            <p:ph idx="1"/>
          </p:nvPr>
        </p:nvSpPr>
        <p:spPr>
          <a:xfrm>
            <a:off x="838200" y="939114"/>
            <a:ext cx="10515600" cy="5644376"/>
          </a:xfrm>
        </p:spPr>
        <p:txBody>
          <a:bodyPr>
            <a:normAutofit/>
          </a:bodyPr>
          <a:lstStyle/>
          <a:p>
            <a:r>
              <a:rPr lang="en-US" sz="2400" b="1" dirty="0"/>
              <a:t>Issue 1-2-4: Simultaneous Rx/</a:t>
            </a:r>
            <a:r>
              <a:rPr lang="en-US" sz="2400" b="1" dirty="0" err="1"/>
              <a:t>Tx</a:t>
            </a:r>
            <a:r>
              <a:rPr lang="en-US" sz="2400" b="1" dirty="0"/>
              <a:t> capability for FR2+FR2 TDD-TDD band combination</a:t>
            </a:r>
          </a:p>
          <a:p>
            <a:r>
              <a:rPr lang="en-US" altLang="zh-CN" sz="2400" b="1" dirty="0"/>
              <a:t>Options</a:t>
            </a:r>
          </a:p>
          <a:p>
            <a:pPr lvl="1">
              <a:buFont typeface="Calibri" panose="020F0502020204030204" pitchFamily="34" charset="0"/>
              <a:buChar char="-"/>
            </a:pPr>
            <a:r>
              <a:rPr lang="en-US" dirty="0"/>
              <a:t>Option 1: discuss whether or not simultaneous Rx/</a:t>
            </a:r>
            <a:r>
              <a:rPr lang="en-US" dirty="0" err="1"/>
              <a:t>Tx</a:t>
            </a:r>
            <a:r>
              <a:rPr lang="en-US" dirty="0"/>
              <a:t> is feasible for this scenario</a:t>
            </a:r>
          </a:p>
          <a:p>
            <a:pPr lvl="1">
              <a:buFont typeface="Calibri" panose="020F0502020204030204" pitchFamily="34" charset="0"/>
              <a:buChar char="-"/>
            </a:pPr>
            <a:r>
              <a:rPr lang="en-US" dirty="0"/>
              <a:t>Option 2: study case by case </a:t>
            </a:r>
          </a:p>
          <a:p>
            <a:pPr lvl="1">
              <a:buFont typeface="Calibri" panose="020F0502020204030204" pitchFamily="34" charset="0"/>
              <a:buChar char="-"/>
            </a:pPr>
            <a:endParaRPr lang="en-US" sz="2400" b="1" dirty="0"/>
          </a:p>
          <a:p>
            <a:r>
              <a:rPr lang="en-US" sz="2400" b="1" dirty="0"/>
              <a:t>Recommended WF</a:t>
            </a:r>
          </a:p>
          <a:p>
            <a:pPr lvl="1">
              <a:buFont typeface="Calibri" panose="020F0502020204030204" pitchFamily="34" charset="0"/>
              <a:buChar char="-"/>
            </a:pPr>
            <a:r>
              <a:rPr lang="en-US" dirty="0"/>
              <a:t>Further discuss whether it is a feasible scenario based on available FR2 inter-band combinations </a:t>
            </a:r>
          </a:p>
          <a:p>
            <a:pPr lvl="1">
              <a:buFont typeface="Calibri" panose="020F0502020204030204" pitchFamily="34" charset="0"/>
              <a:buChar char="-"/>
            </a:pPr>
            <a:endParaRPr lang="en-US" sz="2000" dirty="0"/>
          </a:p>
        </p:txBody>
      </p:sp>
    </p:spTree>
    <p:extLst>
      <p:ext uri="{BB962C8B-B14F-4D97-AF65-F5344CB8AC3E}">
        <p14:creationId xmlns:p14="http://schemas.microsoft.com/office/powerpoint/2010/main" val="331145614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nvSpPr>
        <p:spPr>
          <a:xfrm>
            <a:off x="113581" y="67572"/>
            <a:ext cx="10962736" cy="649859"/>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ltLang="zh-CN" sz="3600" b="1" dirty="0">
                <a:latin typeface="Calibri" panose="020F0502020204030204" pitchFamily="34" charset="0"/>
                <a:cs typeface="Calibri" panose="020F0502020204030204" pitchFamily="34" charset="0"/>
              </a:rPr>
              <a:t>Reference</a:t>
            </a:r>
            <a:endParaRPr lang="zh-CN" altLang="en-US" sz="3600" b="1" dirty="0">
              <a:latin typeface="Calibri" panose="020F0502020204030204" pitchFamily="34" charset="0"/>
              <a:cs typeface="Calibri" panose="020F0502020204030204" pitchFamily="34" charset="0"/>
            </a:endParaRPr>
          </a:p>
        </p:txBody>
      </p:sp>
      <p:sp>
        <p:nvSpPr>
          <p:cNvPr id="5" name="文本框 4"/>
          <p:cNvSpPr txBox="1"/>
          <p:nvPr/>
        </p:nvSpPr>
        <p:spPr>
          <a:xfrm>
            <a:off x="131733" y="822206"/>
            <a:ext cx="11654286" cy="646331"/>
          </a:xfrm>
          <a:prstGeom prst="rect">
            <a:avLst/>
          </a:prstGeom>
          <a:noFill/>
        </p:spPr>
        <p:txBody>
          <a:bodyPr wrap="square" rtlCol="0">
            <a:spAutoFit/>
          </a:bodyPr>
          <a:lstStyle/>
          <a:p>
            <a:r>
              <a:rPr lang="en-US" altLang="zh-CN" dirty="0"/>
              <a:t>[1</a:t>
            </a:r>
            <a:r>
              <a:rPr lang="en-US" altLang="zh-CN"/>
              <a:t>] </a:t>
            </a:r>
            <a:r>
              <a:rPr lang="en-GB" smtClean="0"/>
              <a:t>R4-2107944</a:t>
            </a:r>
            <a:r>
              <a:rPr lang="en-GB" dirty="0"/>
              <a:t>, </a:t>
            </a:r>
            <a:r>
              <a:rPr lang="en-GB" dirty="0"/>
              <a:t>Email discussion summary for [99-e][134] </a:t>
            </a:r>
            <a:r>
              <a:rPr lang="en-GB" dirty="0" err="1"/>
              <a:t>Simultaneous_RxTx</a:t>
            </a:r>
            <a:endParaRPr lang="en-US" dirty="0"/>
          </a:p>
          <a:p>
            <a:pPr>
              <a:spcAft>
                <a:spcPts val="600"/>
              </a:spcAft>
            </a:pPr>
            <a:endParaRPr lang="en-US" dirty="0"/>
          </a:p>
        </p:txBody>
      </p:sp>
    </p:spTree>
    <p:extLst>
      <p:ext uri="{BB962C8B-B14F-4D97-AF65-F5344CB8AC3E}">
        <p14:creationId xmlns:p14="http://schemas.microsoft.com/office/powerpoint/2010/main" val="1548259828"/>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7577</TotalTime>
  <Words>485</Words>
  <Application>Microsoft Office PowerPoint</Application>
  <PresentationFormat>Widescreen</PresentationFormat>
  <Paragraphs>54</Paragraphs>
  <Slides>8</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8</vt:i4>
      </vt:variant>
    </vt:vector>
  </HeadingPairs>
  <TitlesOfParts>
    <vt:vector size="13" baseType="lpstr">
      <vt:lpstr>宋体</vt:lpstr>
      <vt:lpstr>Arial</vt:lpstr>
      <vt:lpstr>Calibri</vt:lpstr>
      <vt:lpstr>Calibri Light</vt:lpstr>
      <vt:lpstr>Office 主题</vt:lpstr>
      <vt:lpstr>WF on applicability and rules for simultaneous RxTx</vt:lpstr>
      <vt:lpstr>Background</vt:lpstr>
      <vt:lpstr>WF</vt:lpstr>
      <vt:lpstr>WF</vt:lpstr>
      <vt:lpstr>WF</vt:lpstr>
      <vt:lpstr>WF</vt:lpstr>
      <vt:lpstr>WF</vt:lpstr>
      <vt:lpstr>PowerPoint Presentation</vt:lpstr>
    </vt:vector>
  </TitlesOfParts>
  <Company>Huawei Technologies Co.,Ltd.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scope of FR1 UE RF</dc:title>
  <dc:creator>Zhangqian (Zq)</dc:creator>
  <cp:lastModifiedBy>Huawei</cp:lastModifiedBy>
  <cp:revision>230</cp:revision>
  <dcterms:created xsi:type="dcterms:W3CDTF">2019-10-15T22:26:30Z</dcterms:created>
  <dcterms:modified xsi:type="dcterms:W3CDTF">2021-05-26T10:36:34Z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(3)S0bVUDov7xjafqKGWzXV5PDPI4A0K3jvNrc8uklAB2ox0rdf87ALiJY6DQ2tTDYN4n0bYOlQ
vOdkKy+2MKSVseXJhc7b7m55NV62NLt3UKGuLzLyKfI/DsY/EOVG7U7+r4HUVkIRuLzbdYnT
5LaEjIrT7c0AzENBfeDHQD2mx96CuYrERmhrZ/3VYh3ybjCCB96VRnbQoPkwmlonKKSfpKSs
ubqRyN6biAgcYVIgaW</vt:lpwstr>
  </property>
  <property fmtid="{D5CDD505-2E9C-101B-9397-08002B2CF9AE}" pid="3" name="_2015_ms_pID_7253431">
    <vt:lpwstr>08mvEfCL30okY7xgywN0QDzSFfJT/p01umXDHvQdSYPDuyAIaOR+I8
cti4yegJVtJWb9N3oQIb+pvdMtC48gmQJ7TLI1gKF8CZLpAZPXiRaAb6wQbG1NKkNkjMyUgA
m4AOes4nIvOSL8Idq1XGUpgqxrsIEo3fdV6mWmUOpqNqPfWIj5qxHVPwvVb29kk/POO5h8Oy
d9Iw+yVo0gN3pMfKwi4/6Y1LSFt7IWNyLW4K</vt:lpwstr>
  </property>
  <property fmtid="{D5CDD505-2E9C-101B-9397-08002B2CF9AE}" pid="4" name="_2015_ms_pID_7253432">
    <vt:lpwstr>6iWCH1Y2dzeZz1n3/3JeFQo=</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1577106026</vt:lpwstr>
  </property>
</Properties>
</file>