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63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96" d="100"/>
          <a:sy n="96" d="100"/>
        </p:scale>
        <p:origin x="42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hvodian, Bill [CTO]" userId="24ddce14-b8f7-4f54-af74-631294b67ab0" providerId="ADAL" clId="{0010071B-5951-497C-8A68-5A42365CDA88}"/>
    <pc:docChg chg="modSld">
      <pc:chgData name="Shvodian, Bill [CTO]" userId="24ddce14-b8f7-4f54-af74-631294b67ab0" providerId="ADAL" clId="{0010071B-5951-497C-8A68-5A42365CDA88}" dt="2020-08-26T17:11:31.073" v="1" actId="20577"/>
      <pc:docMkLst>
        <pc:docMk/>
      </pc:docMkLst>
      <pc:sldChg chg="modSp mod">
        <pc:chgData name="Shvodian, Bill [CTO]" userId="24ddce14-b8f7-4f54-af74-631294b67ab0" providerId="ADAL" clId="{0010071B-5951-497C-8A68-5A42365CDA88}" dt="2020-08-26T17:11:26.946" v="0" actId="20577"/>
        <pc:sldMkLst>
          <pc:docMk/>
          <pc:sldMk cId="2267994850" sldId="261"/>
        </pc:sldMkLst>
        <pc:spChg chg="mod">
          <ac:chgData name="Shvodian, Bill [CTO]" userId="24ddce14-b8f7-4f54-af74-631294b67ab0" providerId="ADAL" clId="{0010071B-5951-497C-8A68-5A42365CDA88}" dt="2020-08-26T17:11:26.946" v="0" actId="20577"/>
          <ac:spMkLst>
            <pc:docMk/>
            <pc:sldMk cId="2267994850" sldId="261"/>
            <ac:spMk id="2" creationId="{00000000-0000-0000-0000-000000000000}"/>
          </ac:spMkLst>
        </pc:spChg>
      </pc:sldChg>
      <pc:sldChg chg="modSp mod">
        <pc:chgData name="Shvodian, Bill [CTO]" userId="24ddce14-b8f7-4f54-af74-631294b67ab0" providerId="ADAL" clId="{0010071B-5951-497C-8A68-5A42365CDA88}" dt="2020-08-26T17:11:31.073" v="1" actId="20577"/>
        <pc:sldMkLst>
          <pc:docMk/>
          <pc:sldMk cId="3276625537" sldId="263"/>
        </pc:sldMkLst>
        <pc:spChg chg="mod">
          <ac:chgData name="Shvodian, Bill [CTO]" userId="24ddce14-b8f7-4f54-af74-631294b67ab0" providerId="ADAL" clId="{0010071B-5951-497C-8A68-5A42365CDA88}" dt="2020-08-26T17:11:31.073" v="1" actId="20577"/>
          <ac:spMkLst>
            <pc:docMk/>
            <pc:sldMk cId="3276625537" sldId="263"/>
            <ac:spMk id="2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4246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69724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33224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12620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52664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68934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03696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47491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66698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76131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1651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E3E6CE-0EE0-42D5-9A9C-F9E69BCA18F8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D88216-F9C7-4358-B0B4-65C44AAE7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41967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Huawei, </a:t>
            </a:r>
            <a:r>
              <a:rPr lang="en-US" altLang="zh-CN" dirty="0" err="1">
                <a:latin typeface="Arial" panose="020B0604020202020204" pitchFamily="34" charset="0"/>
                <a:cs typeface="Arial" panose="020B0604020202020204" pitchFamily="34" charset="0"/>
              </a:rPr>
              <a:t>HiSilicon</a:t>
            </a:r>
            <a:r>
              <a:rPr lang="en-US" altLang="zh-CN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zh-CN"/>
              <a:t>Skyworks </a:t>
            </a:r>
            <a:r>
              <a:rPr lang="en-US" altLang="zh-CN" smtClean="0">
                <a:latin typeface="Arial" panose="020B0604020202020204" pitchFamily="34" charset="0"/>
                <a:cs typeface="Arial" panose="020B0604020202020204" pitchFamily="34" charset="0"/>
              </a:rPr>
              <a:t>[…]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副标题 2">
            <a:extLst>
              <a:ext uri="{FF2B5EF4-FFF2-40B4-BE49-F238E27FC236}">
                <a16:creationId xmlns="" xmlns:a16="http://schemas.microsoft.com/office/drawing/2014/main" id="{E90F7165-48C4-4B29-B290-2278E9D3EB52}"/>
              </a:ext>
            </a:extLst>
          </p:cNvPr>
          <p:cNvSpPr txBox="1">
            <a:spLocks/>
          </p:cNvSpPr>
          <p:nvPr/>
        </p:nvSpPr>
        <p:spPr>
          <a:xfrm>
            <a:off x="235132" y="140381"/>
            <a:ext cx="11617234" cy="1174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altLang="zh-CN" dirty="0">
                <a:latin typeface="Arial" panose="020B0604020202020204" pitchFamily="34" charset="0"/>
                <a:cs typeface="Arial" panose="020B0604020202020204" pitchFamily="34" charset="0"/>
              </a:rPr>
              <a:t>3GPP TSG-RAN WG4 Meeting #</a:t>
            </a:r>
            <a:r>
              <a:rPr lang="en-GB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99-e</a:t>
            </a:r>
            <a:r>
              <a:rPr lang="en-GB" altLang="zh-CN" dirty="0">
                <a:latin typeface="Arial" panose="020B0604020202020204" pitchFamily="34" charset="0"/>
                <a:cs typeface="Arial" panose="020B0604020202020204" pitchFamily="34" charset="0"/>
              </a:rPr>
              <a:t>				</a:t>
            </a:r>
            <a:r>
              <a:rPr lang="en-GB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   R4-2107819 </a:t>
            </a:r>
            <a:r>
              <a:rPr lang="en-GB" altLang="zh-CN" dirty="0">
                <a:latin typeface="Arial" panose="020B0604020202020204" pitchFamily="34" charset="0"/>
                <a:cs typeface="Arial" panose="020B0604020202020204" pitchFamily="34" charset="0"/>
              </a:rPr>
              <a:t>Electronic Meeting, </a:t>
            </a:r>
            <a:r>
              <a:rPr lang="en-GB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19</a:t>
            </a:r>
            <a:r>
              <a:rPr lang="en-GB" altLang="zh-CN" dirty="0">
                <a:latin typeface="Arial" panose="020B0604020202020204" pitchFamily="34" charset="0"/>
                <a:cs typeface="Arial" panose="020B0604020202020204" pitchFamily="34" charset="0"/>
              </a:rPr>
              <a:t>– 27 May, 2021</a:t>
            </a:r>
            <a:endParaRPr lang="zh-CN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4"/>
          <p:cNvSpPr>
            <a:spLocks noGrp="1" noChangeArrowheads="1"/>
          </p:cNvSpPr>
          <p:nvPr>
            <p:ph type="ctrTitle"/>
          </p:nvPr>
        </p:nvSpPr>
        <p:spPr bwMode="auto">
          <a:xfrm>
            <a:off x="518972" y="1981491"/>
            <a:ext cx="1067491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fontAlgn="base" hangingPunct="0">
              <a:lnSpc>
                <a:spcPct val="100000"/>
              </a:lnSpc>
              <a:spcAft>
                <a:spcPct val="0"/>
              </a:spcAft>
            </a:pPr>
            <a:r>
              <a:rPr lang="en-US" altLang="zh-CN" sz="360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WF on REFSENS for Asymmetric Uplink </a:t>
            </a:r>
            <a:r>
              <a:rPr lang="en-US" altLang="zh-CN" sz="3600" dirty="0" smtClean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Downlink</a:t>
            </a:r>
            <a:endParaRPr lang="en-GB" altLang="zh-CN" sz="3600" dirty="0"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69040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07308" y="340411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dirty="0" smtClean="0"/>
              <a:t>Status summary for 1</a:t>
            </a:r>
            <a:r>
              <a:rPr lang="en-US" sz="3600" baseline="30000" dirty="0" smtClean="0"/>
              <a:t>st</a:t>
            </a:r>
            <a:r>
              <a:rPr lang="en-US" sz="3600" dirty="0" smtClean="0"/>
              <a:t> round discussion</a:t>
            </a:r>
            <a:endParaRPr lang="en-US" sz="3600" dirty="0"/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3506009"/>
              </p:ext>
            </p:extLst>
          </p:nvPr>
        </p:nvGraphicFramePr>
        <p:xfrm>
          <a:off x="1070920" y="1589903"/>
          <a:ext cx="7620000" cy="2529016"/>
        </p:xfrm>
        <a:graphic>
          <a:graphicData uri="http://schemas.openxmlformats.org/drawingml/2006/table">
            <a:tbl>
              <a:tblPr firstRow="1" firstCol="1" bandRow="1"/>
              <a:tblGrid>
                <a:gridCol w="1230308"/>
                <a:gridCol w="6389692"/>
              </a:tblGrid>
              <a:tr h="225358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900" b="1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 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900" b="1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Status summary 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036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Sub-topic 1-1: REFSENS for Asymmetric Uplink Downlink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900" i="1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Status: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>
                        <a:spcAft>
                          <a:spcPts val="60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Based on 1</a:t>
                      </a:r>
                      <a:r>
                        <a:rPr lang="en-GB" sz="1000" baseline="30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st</a:t>
                      </a: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round discussion, companies’ view is still diverse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marL="457200" indent="266700" hangingPunct="1">
                        <a:spcAft>
                          <a:spcPts val="60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Option 1: Skyworks, </a:t>
                      </a:r>
                      <a:r>
                        <a:rPr lang="en-GB" sz="1000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MediaTek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  <a:p>
                      <a:pPr marL="457200" indent="266700" hangingPunct="1">
                        <a:spcAft>
                          <a:spcPts val="6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Option 2: Huawei, ZTE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  <a:p>
                      <a:pPr marL="457200" indent="266700" hangingPunct="1">
                        <a:spcAft>
                          <a:spcPts val="6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Option 3 (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“best case” option)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: 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Qualcomm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900" i="1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Recommendations for 2</a:t>
                      </a:r>
                      <a:r>
                        <a:rPr lang="en-US" sz="900" i="1" baseline="30000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nd</a:t>
                      </a:r>
                      <a:r>
                        <a:rPr lang="en-US" sz="900" i="1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 round: 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further discussion on the options above </a:t>
                      </a:r>
                      <a:r>
                        <a:rPr lang="en-GB" sz="9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and capture the agreements in WF1.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25372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WF for </a:t>
            </a:r>
            <a:r>
              <a:rPr lang="en-US" altLang="zh-CN" dirty="0"/>
              <a:t>Asymmetric Uplink Downlink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52616" y="1800912"/>
            <a:ext cx="10515600" cy="4351338"/>
          </a:xfrm>
        </p:spPr>
        <p:txBody>
          <a:bodyPr>
            <a:normAutofit/>
          </a:bodyPr>
          <a:lstStyle/>
          <a:p>
            <a:pPr lvl="1"/>
            <a:endParaRPr lang="en-US" altLang="en-GB" sz="2000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1"/>
            <a:r>
              <a:rPr lang="en-US" altLang="zh-CN" dirty="0" smtClean="0"/>
              <a:t>Agreements</a:t>
            </a:r>
          </a:p>
          <a:p>
            <a:pPr lvl="2"/>
            <a:r>
              <a:rPr lang="en-US" altLang="zh-CN" dirty="0"/>
              <a:t>To add a note in </a:t>
            </a:r>
            <a:r>
              <a:rPr lang="en-GB" altLang="zh-CN" dirty="0"/>
              <a:t>Table 5.3.5-1 to state that UE channel bandwidth is applicable only to </a:t>
            </a:r>
            <a:r>
              <a:rPr lang="en-GB" altLang="zh-CN" dirty="0" smtClean="0"/>
              <a:t>downlink</a:t>
            </a:r>
          </a:p>
          <a:p>
            <a:pPr lvl="2"/>
            <a:r>
              <a:rPr lang="en-US" altLang="zh-CN" dirty="0"/>
              <a:t>To add a new entry in "Table 5.3.6-1: FDD asymmetric UL and DL channel bandwidth combinations"</a:t>
            </a:r>
            <a:endParaRPr lang="zh-CN" altLang="zh-CN" dirty="0"/>
          </a:p>
          <a:p>
            <a:pPr lvl="2"/>
            <a:r>
              <a:rPr lang="en-GB" altLang="zh-CN" dirty="0"/>
              <a:t>To include the word “maximum” </a:t>
            </a:r>
            <a:r>
              <a:rPr lang="en-US" altLang="zh-CN" dirty="0"/>
              <a:t>deviation definition to </a:t>
            </a:r>
            <a:r>
              <a:rPr lang="en-GB" altLang="zh-CN" dirty="0"/>
              <a:t>ΔF</a:t>
            </a:r>
            <a:r>
              <a:rPr lang="en-GB" altLang="zh-CN" baseline="-25000" dirty="0"/>
              <a:t>TX-RX</a:t>
            </a:r>
            <a:endParaRPr lang="zh-CN" altLang="zh-CN" dirty="0"/>
          </a:p>
          <a:p>
            <a:pPr lvl="2"/>
            <a:r>
              <a:rPr lang="en-US" altLang="zh-CN" dirty="0" smtClean="0">
                <a:solidFill>
                  <a:srgbClr val="FF0000"/>
                </a:solidFill>
              </a:rPr>
              <a:t>For REFSENS the </a:t>
            </a:r>
            <a:r>
              <a:rPr lang="en-US" altLang="zh-CN" dirty="0">
                <a:solidFill>
                  <a:srgbClr val="FF0000"/>
                </a:solidFill>
              </a:rPr>
              <a:t>location of the TX channel BW in relation to the RX channel </a:t>
            </a:r>
            <a:r>
              <a:rPr lang="en-US" altLang="zh-CN" dirty="0" smtClean="0">
                <a:solidFill>
                  <a:srgbClr val="FF0000"/>
                </a:solidFill>
              </a:rPr>
              <a:t>BW should be specified</a:t>
            </a:r>
            <a:endParaRPr lang="zh-CN" altLang="zh-CN" dirty="0">
              <a:solidFill>
                <a:srgbClr val="FF0000"/>
              </a:solidFill>
            </a:endParaRPr>
          </a:p>
          <a:p>
            <a:pPr lvl="1"/>
            <a:r>
              <a:rPr lang="en-US" altLang="zh-CN" dirty="0" smtClean="0"/>
              <a:t>FFS on UL location with asymmetric Uplink Downlink</a:t>
            </a:r>
          </a:p>
          <a:p>
            <a:pPr lvl="2"/>
            <a:r>
              <a:rPr lang="en-US" altLang="zh-CN" dirty="0" smtClean="0"/>
              <a:t>Option 1: Middle </a:t>
            </a:r>
            <a:r>
              <a:rPr lang="en-US" altLang="zh-CN" dirty="0"/>
              <a:t>case; keep existing duplex offset between center of RX and TX channel BWs</a:t>
            </a:r>
            <a:endParaRPr lang="en-US" altLang="zh-CN" dirty="0" smtClean="0"/>
          </a:p>
          <a:p>
            <a:pPr lvl="2"/>
            <a:r>
              <a:rPr lang="en-US" altLang="zh-CN" dirty="0" smtClean="0"/>
              <a:t>Option 2: Best case; </a:t>
            </a:r>
            <a:r>
              <a:rPr lang="en-US" altLang="zh-CN" dirty="0"/>
              <a:t>UL BW furthest from DL to align with </a:t>
            </a:r>
            <a:r>
              <a:rPr lang="en-US" altLang="zh-CN" dirty="0" smtClean="0"/>
              <a:t>1UL/2DLCA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67994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Reference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1600" dirty="0"/>
              <a:t>R4-2110657	On asymmetric Uplink /Downlink scenarios	Huawei, </a:t>
            </a:r>
            <a:r>
              <a:rPr lang="en-US" altLang="zh-CN" sz="1600" dirty="0" err="1"/>
              <a:t>HiSilicon</a:t>
            </a:r>
            <a:endParaRPr lang="en-US" altLang="zh-CN" sz="1600" dirty="0"/>
          </a:p>
          <a:p>
            <a:r>
              <a:rPr lang="en-US" altLang="zh-CN" sz="1600" dirty="0"/>
              <a:t>R4-2111471	35MHz and 45MHz REFSENS	Qualcomm Incorporated</a:t>
            </a:r>
          </a:p>
          <a:p>
            <a:r>
              <a:rPr lang="en-US" altLang="zh-CN" sz="1600" dirty="0"/>
              <a:t>R4-2111530	Remaining n8 n71 Asymmetric Uplink Downlink Requirements	Skyworks Solutions Inc.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12538576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2136</TotalTime>
  <Words>205</Words>
  <Application>Microsoft Office PowerPoint</Application>
  <PresentationFormat>宽屏</PresentationFormat>
  <Paragraphs>28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2" baseType="lpstr">
      <vt:lpstr>MS Mincho</vt:lpstr>
      <vt:lpstr>等线</vt:lpstr>
      <vt:lpstr>宋体</vt:lpstr>
      <vt:lpstr>Arial</vt:lpstr>
      <vt:lpstr>Calibri</vt:lpstr>
      <vt:lpstr>Calibri Light</vt:lpstr>
      <vt:lpstr>Times New Roman</vt:lpstr>
      <vt:lpstr>Office 主题</vt:lpstr>
      <vt:lpstr>WF on REFSENS for Asymmetric Uplink Downlink</vt:lpstr>
      <vt:lpstr>Status summary for 1st round discussion</vt:lpstr>
      <vt:lpstr>WF for Asymmetric Uplink Downlink</vt:lpstr>
      <vt:lpstr>Reference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100MHz CBW in NR-U</dc:title>
  <dc:creator>Huawei</dc:creator>
  <cp:lastModifiedBy>Huawei</cp:lastModifiedBy>
  <cp:revision>53</cp:revision>
  <dcterms:created xsi:type="dcterms:W3CDTF">2020-05-29T04:11:58Z</dcterms:created>
  <dcterms:modified xsi:type="dcterms:W3CDTF">2021-05-26T00:51:57Z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(3)dJ3qumZfebcs6WrjW0WfBcytGGwXnL1i4X0aEQM8Hk8Eg7z2P9DV3+pWunZHwFxzCN5SspVO
BoGy+9ECCX/rHyHOudR87bZgZa9t/XO2ayw4Upw1ikjBvSY9b93lOsUPpoA/FVa4LHe4qP6m
SRcT1/o9XpDTdHfBixo73U0nTlV5bogx87o/La2gJgVKswNq1fXdd/QI0j+R/xAipuj4KYFc
3hKDECAfYS6X0SSR2z</vt:lpwstr>
  </property>
  <property fmtid="{D5CDD505-2E9C-101B-9397-08002B2CF9AE}" pid="3" name="_2015_ms_pID_7253431">
    <vt:lpwstr>yWDJrTTW6YkWS1VXd/02Pu/dwQhJzPK3ocpQChVw8g9awjIi9ccAWd
4LgEDGl1m5+WE1XltsTVCyH6MKoy10DLhFr64mvJ6SWagPvWf8WhCqnsjBHbZ60yg1z7S4xG
xnTbN2CVZNe30UlV/oYYTcUEIh50X4DKCK/s3T+C4peKMaTDr992bmjss8m7FhCcRctUcm1z
XW5aPZGrINL55nFKaw2cb3PBbr4jXeP6X8A2</vt:lpwstr>
  </property>
  <property fmtid="{D5CDD505-2E9C-101B-9397-08002B2CF9AE}" pid="4" name="_2015_ms_pID_7253432">
    <vt:lpwstr>DQ==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1621846455</vt:lpwstr>
  </property>
</Properties>
</file>