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88" r:id="rId4"/>
    <p:sldId id="289" r:id="rId5"/>
    <p:sldId id="290" r:id="rId6"/>
    <p:sldId id="273" r:id="rId7"/>
    <p:sldId id="291" r:id="rId8"/>
    <p:sldId id="270" r:id="rId9"/>
    <p:sldId id="287" r:id="rId10"/>
    <p:sldId id="263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003"/>
    <p:restoredTop sz="94719"/>
  </p:normalViewPr>
  <p:slideViewPr>
    <p:cSldViewPr snapToGrid="0">
      <p:cViewPr varScale="1">
        <p:scale>
          <a:sx n="105" d="100"/>
          <a:sy n="105" d="100"/>
        </p:scale>
        <p:origin x="86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13E3A6-B9BC-47CC-9546-703D41E72F9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5C621E8-B233-477A-AC22-B517FD44F3F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F7E8F0-DF9C-4D1F-BC6D-A50E7FBC19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77FA6-14F9-4F9B-BC46-8871F47A9012}" type="datetimeFigureOut">
              <a:rPr lang="en-US" smtClean="0"/>
              <a:t>5/25/2021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93FA49-E975-46C1-9ADE-C168058D0D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25BB07-538A-47AF-9C83-1D5B233D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DAD3D-E604-4648-A9C7-566F700F3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47795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87E969-82F9-4894-8F12-EF92FAA0FF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6CD74E-AF37-4A9A-8EAE-03BAD254F3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4A1BE7-B6AA-4BD5-89A8-957CDFC4B5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77FA6-14F9-4F9B-BC46-8871F47A9012}" type="datetimeFigureOut">
              <a:rPr lang="en-US" smtClean="0"/>
              <a:t>5/25/2021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E0E463-2A77-48B4-96FA-DCF007FC9B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93EA04-B28F-44F2-B530-7C84F5603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DAD3D-E604-4648-A9C7-566F700F3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39934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97C64D4-6DAA-4EF7-9412-514349BD5EA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FB29A1A-C22B-4C70-BC44-9FBAE0C099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4EA0EA-FB0F-4F20-8166-119EE680E2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77FA6-14F9-4F9B-BC46-8871F47A9012}" type="datetimeFigureOut">
              <a:rPr lang="en-US" smtClean="0"/>
              <a:t>5/25/2021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854A09-DF14-4BB0-8222-021F3A9FAE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8DD96C-3F61-4186-BA84-C9DDC60108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DAD3D-E604-4648-A9C7-566F700F3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15777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C11D8E-BA83-42AB-8FA3-A4048A3218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8611A8-A400-4519-A1AF-CB78710DDB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D1E7B3-711E-49CD-85ED-56690507F1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77FA6-14F9-4F9B-BC46-8871F47A9012}" type="datetimeFigureOut">
              <a:rPr lang="en-US" smtClean="0"/>
              <a:t>5/25/2021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04CC46-BB0E-4369-A899-B28A3CA6A5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CD804B-4208-4DCA-B826-50A8715E82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DAD3D-E604-4648-A9C7-566F700F3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9054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0A4D9C-A9AB-4664-83F4-64A43F27A9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D36EDB-39DB-450F-BC19-5297BC632F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565AF2-0A22-4626-A14B-8093479939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77FA6-14F9-4F9B-BC46-8871F47A9012}" type="datetimeFigureOut">
              <a:rPr lang="en-US" smtClean="0"/>
              <a:t>5/25/2021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B1A91D-01CA-4D53-B2BB-44C7CBD841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97ED4F-34CD-4D68-8534-FDED77F13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DAD3D-E604-4648-A9C7-566F700F3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1418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FA70E3-4394-4F59-AC7D-E2D0F845AB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8E039E-CAAD-433F-830D-843BAF2E711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F69FBA2-106C-44E3-A954-F6B4AEEBFF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E186288-18C5-4BD3-B235-0C32EF82CE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77FA6-14F9-4F9B-BC46-8871F47A9012}" type="datetimeFigureOut">
              <a:rPr lang="en-US" smtClean="0"/>
              <a:t>5/25/2021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3FB20F3-25FA-4127-8EB0-7C5A03D035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C3380FE-B97D-4976-9E9C-4CEBAFD513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DAD3D-E604-4648-A9C7-566F700F3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30368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C56C0D-DD28-4A7F-81D6-73856ACAF5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A62EE6-B6A3-4BC5-A764-5FE14EDC9B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25C2DC-A4DD-4FC3-A0A1-EE4BA1C114C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3991833-E441-4C41-80C0-1B977CABA48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18344BD-BC0A-4D62-A1C9-A04A52AE217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DF92ACA-0C53-48D7-AF7C-5E50212B01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77FA6-14F9-4F9B-BC46-8871F47A9012}" type="datetimeFigureOut">
              <a:rPr lang="en-US" smtClean="0"/>
              <a:t>5/25/2021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35BF3F7-218C-4C6F-BB3F-1A09AD1342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EB091AE-E943-4AEA-82F8-5B8EDE1940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DAD3D-E604-4648-A9C7-566F700F3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7318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EC03A6-A176-461D-AFCD-78344C2DB7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3B93DE9-8559-4621-BB96-8C09330092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77FA6-14F9-4F9B-BC46-8871F47A9012}" type="datetimeFigureOut">
              <a:rPr lang="en-US" smtClean="0"/>
              <a:t>5/25/2021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39A36E9-4BBB-4B9F-8B3C-0C251D77D1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2331A13-633C-4647-A9C5-328948240D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DAD3D-E604-4648-A9C7-566F700F3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84299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53AF411-175F-4444-BA52-03B4EC37A0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77FA6-14F9-4F9B-BC46-8871F47A9012}" type="datetimeFigureOut">
              <a:rPr lang="en-US" smtClean="0"/>
              <a:t>5/25/2021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C201B43-76D4-4583-B98C-275745983D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6B74D1-EAE8-474D-B923-6E0D5DCF87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DAD3D-E604-4648-A9C7-566F700F3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0711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59FF2D-E95E-4155-9DDF-4D22F96D14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5890FE-9490-42E8-8063-C0C2EEFEBE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68B1D2F-7B0F-4A61-878A-40A59000C04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382E9C-0557-439E-BBC1-57BDA57C71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77FA6-14F9-4F9B-BC46-8871F47A9012}" type="datetimeFigureOut">
              <a:rPr lang="en-US" smtClean="0"/>
              <a:t>5/25/2021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E94AD34-21B8-4FE2-A9DF-761396AA43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10CF4DF-093E-4176-9EF4-9EAA87355F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DAD3D-E604-4648-A9C7-566F700F3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2223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FD9C64-D640-4789-BCF5-C03FF6C5C9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17023DB-A429-47C1-913F-1AD7D2A46BC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962B66F-7DA0-46FB-8A58-4BE3D47C97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4F80D5D-1BF7-4977-81A4-F69A37A92F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77FA6-14F9-4F9B-BC46-8871F47A9012}" type="datetimeFigureOut">
              <a:rPr lang="en-US" smtClean="0"/>
              <a:t>5/25/2021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777FFE9-4F0F-47D5-88E2-8B8F8C294F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42F1111-5722-456E-AF6F-FAFE609D56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DAD3D-E604-4648-A9C7-566F700F3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30298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9DD8DAE-8130-4491-B28D-48BFA106A3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341038-7069-464A-AA8D-2D350C0B6F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9F64A2-2287-4084-9621-06147C1CD3D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D77FA6-14F9-4F9B-BC46-8871F47A9012}" type="datetimeFigureOut">
              <a:rPr lang="en-US" smtClean="0"/>
              <a:t>5/25/2021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A9E735-EF38-4FE5-8293-9FDCCEC9A1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EF942D-225C-4526-BEF1-A744D1712C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1DAD3D-E604-4648-A9C7-566F700F3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9982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61E050-588E-4ED2-968E-02254B024DC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651731"/>
            <a:ext cx="9144000" cy="2387600"/>
          </a:xfrm>
        </p:spPr>
        <p:txBody>
          <a:bodyPr>
            <a:normAutofit/>
          </a:bodyPr>
          <a:lstStyle/>
          <a:p>
            <a:r>
              <a:rPr lang="fi-FI" sz="4400" dirty="0"/>
              <a:t>WF on DC_(n)71AA single UL</a:t>
            </a:r>
            <a:endParaRPr lang="en-US" sz="44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03A2C79-E080-491D-AFCE-D17887D8002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427878"/>
            <a:ext cx="9144000" cy="1655762"/>
          </a:xfrm>
        </p:spPr>
        <p:txBody>
          <a:bodyPr/>
          <a:lstStyle/>
          <a:p>
            <a:r>
              <a:rPr lang="en-US" dirty="0"/>
              <a:t>Skyworks, [MediaTek],</a:t>
            </a:r>
            <a:r>
              <a:rPr lang="zh-CN" altLang="en-US" dirty="0"/>
              <a:t> </a:t>
            </a:r>
            <a:r>
              <a:rPr lang="en-US" altLang="zh-CN" dirty="0"/>
              <a:t>[…]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3005290-B47D-42A9-8855-4A6D38C26D58}"/>
              </a:ext>
            </a:extLst>
          </p:cNvPr>
          <p:cNvSpPr txBox="1"/>
          <p:nvPr/>
        </p:nvSpPr>
        <p:spPr>
          <a:xfrm>
            <a:off x="996593" y="739739"/>
            <a:ext cx="40623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 WG4 Meeting </a:t>
            </a:r>
            <a:r>
              <a:rPr lang="en-US" altLang="zh-CN" b="1" dirty="0"/>
              <a:t>#99-e</a:t>
            </a:r>
            <a:endParaRPr lang="en-GB" b="1" dirty="0"/>
          </a:p>
          <a:p>
            <a:r>
              <a:rPr lang="en-US" altLang="zh-CN" b="1" dirty="0"/>
              <a:t>Electronic Meeting, 19</a:t>
            </a:r>
            <a:r>
              <a:rPr lang="en-US" altLang="zh-CN" b="1" baseline="30000" dirty="0"/>
              <a:t>th</a:t>
            </a:r>
            <a:r>
              <a:rPr lang="en-US" altLang="zh-CN" b="1" dirty="0"/>
              <a:t> -27</a:t>
            </a:r>
            <a:r>
              <a:rPr lang="en-US" altLang="zh-CN" b="1" baseline="30000" dirty="0"/>
              <a:t>th</a:t>
            </a:r>
            <a:r>
              <a:rPr lang="en-US" altLang="zh-CN" b="1" dirty="0"/>
              <a:t> May 2021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3EF9F9D-EEF2-4BFC-8087-40C5A7AAF8AD}"/>
              </a:ext>
            </a:extLst>
          </p:cNvPr>
          <p:cNvSpPr txBox="1"/>
          <p:nvPr/>
        </p:nvSpPr>
        <p:spPr>
          <a:xfrm>
            <a:off x="10459092" y="893852"/>
            <a:ext cx="13211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R4-2107805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75986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10</a:t>
            </a:fld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2927648" y="2433662"/>
            <a:ext cx="66247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>
                <a:ea typeface="微软雅黑" pitchFamily="34" charset="-122"/>
              </a:rPr>
              <a:t>Thanks!</a:t>
            </a:r>
            <a:endParaRPr lang="zh-CN" altLang="en-US" sz="7200" dirty="0"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1450" y="98222"/>
            <a:ext cx="11963400" cy="768085"/>
          </a:xfrm>
        </p:spPr>
        <p:txBody>
          <a:bodyPr>
            <a:noAutofit/>
          </a:bodyPr>
          <a:lstStyle/>
          <a:p>
            <a:pPr algn="ctr"/>
            <a:r>
              <a:rPr lang="en-US" altLang="zh-CN" sz="3200" b="1" dirty="0"/>
              <a:t>Background: 98-bis WF[1] agreements Non-Contiguous NR-CA / EN-DC</a:t>
            </a:r>
            <a:r>
              <a:rPr lang="en-US" altLang="zh-CN" sz="2800" b="1" i="1" dirty="0"/>
              <a:t> </a:t>
            </a:r>
            <a:endParaRPr lang="zh-CN" altLang="en-US" sz="3200" b="1" i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2</a:t>
            </a:fld>
            <a:endParaRPr lang="zh-CN" alt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B29341B-41BE-470F-859B-0305BB96073F}"/>
              </a:ext>
            </a:extLst>
          </p:cNvPr>
          <p:cNvSpPr txBox="1"/>
          <p:nvPr/>
        </p:nvSpPr>
        <p:spPr>
          <a:xfrm>
            <a:off x="228600" y="5397690"/>
            <a:ext cx="116280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80990" indent="-380990">
              <a:buFont typeface="Arial" panose="020B0604020202020204" pitchFamily="34" charset="0"/>
              <a:buChar char="•"/>
            </a:pPr>
            <a:r>
              <a:rPr lang="en-US" sz="2000" dirty="0"/>
              <a:t>WF[1] and CRs [2,3] are a first step start towards simplification, but there’s room for further improvements,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n-US" sz="2000" dirty="0"/>
              <a:t>For example, </a:t>
            </a:r>
            <a:r>
              <a:rPr lang="el-GR" sz="2000" dirty="0"/>
              <a:t>Δ</a:t>
            </a:r>
            <a:r>
              <a:rPr lang="en-US" sz="2000" dirty="0"/>
              <a:t>R</a:t>
            </a:r>
            <a:r>
              <a:rPr lang="en-US" sz="2000" baseline="-25000" dirty="0"/>
              <a:t>IBNC </a:t>
            </a:r>
            <a:r>
              <a:rPr lang="en-US" sz="2000" dirty="0"/>
              <a:t>test points for NC EN-DC could be further reduced to one pair of entries per band and per uplink (UL) aggressor channel bandwidth (CBW).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08449C0E-7370-4DD8-A1F1-A7A0025D276F}"/>
              </a:ext>
            </a:extLst>
          </p:cNvPr>
          <p:cNvGrpSpPr/>
          <p:nvPr/>
        </p:nvGrpSpPr>
        <p:grpSpPr>
          <a:xfrm>
            <a:off x="2340864" y="684228"/>
            <a:ext cx="7156566" cy="4546140"/>
            <a:chOff x="2429393" y="775668"/>
            <a:chExt cx="7333213" cy="4635464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4E0632C2-1E6C-458A-8A5F-A1BB1A63360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29393" y="1111640"/>
              <a:ext cx="7333213" cy="4299492"/>
            </a:xfrm>
            <a:prstGeom prst="rect">
              <a:avLst/>
            </a:prstGeom>
          </p:spPr>
        </p:pic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A162CB38-7C9F-4CA6-A95A-17925FAEA359}"/>
                </a:ext>
              </a:extLst>
            </p:cNvPr>
            <p:cNvSpPr txBox="1"/>
            <p:nvPr/>
          </p:nvSpPr>
          <p:spPr>
            <a:xfrm>
              <a:off x="7269242" y="904160"/>
              <a:ext cx="1901667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600" dirty="0"/>
                <a:t>WF[1] and CR [2]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1146138C-4E12-436A-B627-057E72A9383D}"/>
                </a:ext>
              </a:extLst>
            </p:cNvPr>
            <p:cNvSpPr txBox="1"/>
            <p:nvPr/>
          </p:nvSpPr>
          <p:spPr>
            <a:xfrm>
              <a:off x="3207255" y="775668"/>
              <a:ext cx="2091834" cy="58757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dirty="0"/>
                <a:t>38.101-3 Rel-17.1.0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096710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1450" y="25070"/>
            <a:ext cx="11963400" cy="768085"/>
          </a:xfrm>
        </p:spPr>
        <p:txBody>
          <a:bodyPr>
            <a:noAutofit/>
          </a:bodyPr>
          <a:lstStyle/>
          <a:p>
            <a:pPr algn="ctr"/>
            <a:r>
              <a:rPr lang="en-US" altLang="zh-CN" sz="3200" b="1" dirty="0"/>
              <a:t>Background: Further Simplification Opportunity #1 </a:t>
            </a:r>
            <a:endParaRPr lang="zh-CN" altLang="en-US" sz="3200" b="1" i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3</a:t>
            </a:fld>
            <a:endParaRPr lang="zh-CN" alt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B29341B-41BE-470F-859B-0305BB96073F}"/>
              </a:ext>
            </a:extLst>
          </p:cNvPr>
          <p:cNvSpPr txBox="1"/>
          <p:nvPr/>
        </p:nvSpPr>
        <p:spPr>
          <a:xfrm>
            <a:off x="301752" y="3690060"/>
            <a:ext cx="1164945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u="sng" dirty="0"/>
              <a:t>Observation</a:t>
            </a:r>
            <a:r>
              <a:rPr lang="en-US" sz="1600" i="1" u="sng" dirty="0"/>
              <a:t> (from P1 [4])</a:t>
            </a:r>
            <a:r>
              <a:rPr lang="en-US" sz="1600" i="1" dirty="0"/>
              <a:t>: </a:t>
            </a:r>
            <a:r>
              <a:rPr lang="en-US" sz="1600" dirty="0"/>
              <a:t>For NC EN-DC/NR-CA:</a:t>
            </a:r>
          </a:p>
          <a:p>
            <a:pPr defTabSz="266700"/>
            <a:r>
              <a:rPr lang="en-US" sz="1600" dirty="0"/>
              <a:t>It may not be necessary to capture all pairs of  </a:t>
            </a:r>
            <a:r>
              <a:rPr lang="el-GR" sz="1600" dirty="0"/>
              <a:t>Δ</a:t>
            </a:r>
            <a:r>
              <a:rPr lang="en-US" sz="1600" dirty="0"/>
              <a:t>R</a:t>
            </a:r>
            <a:r>
              <a:rPr lang="en-US" sz="1600" baseline="-25000" dirty="0"/>
              <a:t>IBNC</a:t>
            </a:r>
            <a:r>
              <a:rPr lang="en-US" sz="1600" dirty="0"/>
              <a:t> test points. It is sufficient to specify only 1 pair of test points per UL CBW: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u="sng" dirty="0"/>
              <a:t>Test Point 1</a:t>
            </a:r>
            <a:r>
              <a:rPr lang="en-US" sz="1600" dirty="0"/>
              <a:t>) Specify the </a:t>
            </a:r>
            <a:r>
              <a:rPr lang="en-US" sz="1600" dirty="0" err="1"/>
              <a:t>Wgap</a:t>
            </a:r>
            <a:r>
              <a:rPr lang="en-US" sz="1600" dirty="0"/>
              <a:t> range for which the worst case (highest) </a:t>
            </a:r>
            <a:r>
              <a:rPr lang="el-GR" sz="1600" dirty="0"/>
              <a:t>Δ</a:t>
            </a:r>
            <a:r>
              <a:rPr lang="en-US" sz="1600" dirty="0"/>
              <a:t>R</a:t>
            </a:r>
            <a:r>
              <a:rPr lang="en-US" sz="1600" baseline="-25000" dirty="0"/>
              <a:t>IBNC</a:t>
            </a:r>
            <a:r>
              <a:rPr lang="en-US" sz="1600" dirty="0"/>
              <a:t> is reached. This corresponds to </a:t>
            </a:r>
            <a:r>
              <a:rPr lang="en-US" sz="1600" i="1" dirty="0">
                <a:solidFill>
                  <a:srgbClr val="0000FF"/>
                </a:solidFill>
              </a:rPr>
              <a:t>the collision of the lowest victim’s CBW which experiences the greatest overlap with the lowest IMD order;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u="sng" dirty="0"/>
              <a:t>Test Point 2</a:t>
            </a:r>
            <a:r>
              <a:rPr lang="en-US" sz="1600" dirty="0"/>
              <a:t>): Specify the </a:t>
            </a:r>
            <a:r>
              <a:rPr lang="en-US" sz="1600" dirty="0" err="1"/>
              <a:t>Wgap</a:t>
            </a:r>
            <a:r>
              <a:rPr lang="en-US" sz="1600" dirty="0"/>
              <a:t> range for which the best case (lowest) </a:t>
            </a:r>
            <a:r>
              <a:rPr lang="el-GR" sz="1600" dirty="0"/>
              <a:t>Δ</a:t>
            </a:r>
            <a:r>
              <a:rPr lang="en-US" sz="1600" dirty="0"/>
              <a:t>R</a:t>
            </a:r>
            <a:r>
              <a:rPr lang="en-US" sz="1600" baseline="-25000" dirty="0"/>
              <a:t>IBNC</a:t>
            </a:r>
            <a:r>
              <a:rPr lang="en-US" sz="1600" dirty="0"/>
              <a:t> is reached,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We also observe that this simplification has an impact on the core requirements text since sub-clause 7.3B.3.0 says “</a:t>
            </a:r>
            <a:r>
              <a:rPr lang="en-US" sz="1600" i="1" dirty="0">
                <a:solidFill>
                  <a:srgbClr val="0033CC"/>
                </a:solidFill>
              </a:rPr>
              <a:t>Unless otherwise stated, </a:t>
            </a:r>
            <a:r>
              <a:rPr lang="en-US" sz="1600" i="1" dirty="0" err="1">
                <a:solidFill>
                  <a:srgbClr val="0033CC"/>
                </a:solidFill>
              </a:rPr>
              <a:t>ΔRIB,c</a:t>
            </a:r>
            <a:r>
              <a:rPr lang="en-US" sz="1600" i="1" dirty="0">
                <a:solidFill>
                  <a:srgbClr val="0033CC"/>
                </a:solidFill>
              </a:rPr>
              <a:t> or ΔRIBNC is set to zero</a:t>
            </a:r>
            <a:r>
              <a:rPr lang="en-US" sz="1600" dirty="0"/>
              <a:t>”. Implementation of opportunity 1 means this text needs to be modified.</a:t>
            </a:r>
          </a:p>
          <a:p>
            <a:pPr lvl="1"/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For contiguous EN-DC/NR-CA:</a:t>
            </a:r>
          </a:p>
          <a:p>
            <a:pPr defTabSz="266700"/>
            <a:r>
              <a:rPr lang="en-US" sz="1600" dirty="0"/>
              <a:t> 	It is sufficient to specify only 1 test point per UL CBW, the one that leads to the worst-case (highest) MSD: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For each distinct Uplink Aggressor CBW, only specify the worst-case (highest) MSD test point. This corresponds to </a:t>
            </a:r>
            <a:r>
              <a:rPr lang="en-US" sz="1600" i="1" dirty="0">
                <a:solidFill>
                  <a:srgbClr val="0000FF"/>
                </a:solidFill>
              </a:rPr>
              <a:t>the collision of the lowest victim’s CBW which experiences the greatest overlap with the lowest IMD order; </a:t>
            </a:r>
            <a:endParaRPr lang="en-US" sz="1600" baseline="-25000" dirty="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9ECD157B-E9B1-4F38-971C-9FBA2DC031A8}"/>
              </a:ext>
            </a:extLst>
          </p:cNvPr>
          <p:cNvGrpSpPr/>
          <p:nvPr/>
        </p:nvGrpSpPr>
        <p:grpSpPr>
          <a:xfrm>
            <a:off x="483794" y="733144"/>
            <a:ext cx="5139798" cy="345451"/>
            <a:chOff x="483794" y="952600"/>
            <a:chExt cx="5139798" cy="345451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1146138C-4E12-436A-B627-057E72A9383D}"/>
                </a:ext>
              </a:extLst>
            </p:cNvPr>
            <p:cNvSpPr txBox="1"/>
            <p:nvPr/>
          </p:nvSpPr>
          <p:spPr>
            <a:xfrm>
              <a:off x="483794" y="952600"/>
              <a:ext cx="2091834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600" b="1" dirty="0"/>
                <a:t>38.101-3 Rel-17.1.0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57D3B465-C8CD-4A10-98DB-7E307962E284}"/>
                </a:ext>
              </a:extLst>
            </p:cNvPr>
            <p:cNvSpPr txBox="1"/>
            <p:nvPr/>
          </p:nvSpPr>
          <p:spPr>
            <a:xfrm>
              <a:off x="3531758" y="959497"/>
              <a:ext cx="2091834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600" b="1" dirty="0"/>
                <a:t>Opportunity #1</a:t>
              </a:r>
            </a:p>
          </p:txBody>
        </p:sp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id="{56C090EC-B8B9-4A5F-8F37-D60B2F4AD173}"/>
              </a:ext>
            </a:extLst>
          </p:cNvPr>
          <p:cNvSpPr/>
          <p:nvPr/>
        </p:nvSpPr>
        <p:spPr>
          <a:xfrm>
            <a:off x="106007" y="3089752"/>
            <a:ext cx="6087313" cy="523220"/>
          </a:xfrm>
          <a:prstGeom prst="rect">
            <a:avLst/>
          </a:prstGeom>
          <a:ln>
            <a:solidFill>
              <a:srgbClr val="0033CC"/>
            </a:solidFill>
          </a:ln>
        </p:spPr>
        <p:txBody>
          <a:bodyPr wrap="square">
            <a:spAutoFit/>
          </a:bodyPr>
          <a:lstStyle/>
          <a:p>
            <a:r>
              <a:rPr lang="en-US" sz="1400" u="sng" dirty="0"/>
              <a:t>Opportunity #1</a:t>
            </a:r>
            <a:r>
              <a:rPr lang="en-US" sz="1400" dirty="0"/>
              <a:t>: using the example of DC_2A_n2A , </a:t>
            </a:r>
            <a:r>
              <a:rPr lang="en-US" sz="1400" b="1" dirty="0">
                <a:solidFill>
                  <a:srgbClr val="0033CC"/>
                </a:solidFill>
              </a:rPr>
              <a:t>reduction from 25 to 8 </a:t>
            </a:r>
            <a:r>
              <a:rPr lang="el-GR" sz="1400" b="1" dirty="0">
                <a:solidFill>
                  <a:srgbClr val="0033CC"/>
                </a:solidFill>
              </a:rPr>
              <a:t>Δ</a:t>
            </a:r>
            <a:r>
              <a:rPr lang="en-US" sz="1400" b="1" dirty="0">
                <a:solidFill>
                  <a:srgbClr val="0033CC"/>
                </a:solidFill>
              </a:rPr>
              <a:t>R</a:t>
            </a:r>
            <a:r>
              <a:rPr lang="en-US" sz="1400" b="1" baseline="-25000" dirty="0">
                <a:solidFill>
                  <a:srgbClr val="0033CC"/>
                </a:solidFill>
              </a:rPr>
              <a:t>IBNC</a:t>
            </a:r>
            <a:r>
              <a:rPr lang="en-US" sz="1400" b="1" dirty="0">
                <a:solidFill>
                  <a:srgbClr val="0033CC"/>
                </a:solidFill>
              </a:rPr>
              <a:t> test points</a:t>
            </a:r>
            <a:r>
              <a:rPr lang="en-US" sz="1400" dirty="0"/>
              <a:t>, </a:t>
            </a:r>
            <a:r>
              <a:rPr lang="en-US" sz="1400" dirty="0" err="1"/>
              <a:t>ie</a:t>
            </a:r>
            <a:r>
              <a:rPr lang="en-US" sz="1400" dirty="0"/>
              <a:t> (x3 reduction) by keeping only 1 pair per UL- CBW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98E9E94E-4F53-46DB-B5D7-BE2F88CE51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480" y="1043769"/>
            <a:ext cx="6119438" cy="199173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D7D8C5D-6ECB-468A-8DEE-D3BF79C78B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9360" y="1043769"/>
            <a:ext cx="5795160" cy="1991734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4DDCA8FC-0449-4441-B8CD-FC95DD6FFD88}"/>
              </a:ext>
            </a:extLst>
          </p:cNvPr>
          <p:cNvGrpSpPr/>
          <p:nvPr/>
        </p:nvGrpSpPr>
        <p:grpSpPr>
          <a:xfrm>
            <a:off x="6716954" y="739240"/>
            <a:ext cx="5103222" cy="345451"/>
            <a:chOff x="483794" y="952600"/>
            <a:chExt cx="5103222" cy="345451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81A76F3B-FFC1-4373-972B-050486462D5B}"/>
                </a:ext>
              </a:extLst>
            </p:cNvPr>
            <p:cNvSpPr txBox="1"/>
            <p:nvPr/>
          </p:nvSpPr>
          <p:spPr>
            <a:xfrm>
              <a:off x="483794" y="952600"/>
              <a:ext cx="2091834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600" b="1" dirty="0"/>
                <a:t>38.101-3 Rel-17.1.0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6A626C18-B89D-46CD-A4A3-A39DA2A3095B}"/>
                </a:ext>
              </a:extLst>
            </p:cNvPr>
            <p:cNvSpPr txBox="1"/>
            <p:nvPr/>
          </p:nvSpPr>
          <p:spPr>
            <a:xfrm>
              <a:off x="3495182" y="959497"/>
              <a:ext cx="2091834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600" b="1" dirty="0"/>
                <a:t>Opportunity #1</a:t>
              </a:r>
            </a:p>
          </p:txBody>
        </p:sp>
      </p:grpSp>
      <p:sp>
        <p:nvSpPr>
          <p:cNvPr id="22" name="Rectangle 21">
            <a:extLst>
              <a:ext uri="{FF2B5EF4-FFF2-40B4-BE49-F238E27FC236}">
                <a16:creationId xmlns:a16="http://schemas.microsoft.com/office/drawing/2014/main" id="{100121E2-4006-459C-8B49-0E9E2EAF6E1C}"/>
              </a:ext>
            </a:extLst>
          </p:cNvPr>
          <p:cNvSpPr/>
          <p:nvPr/>
        </p:nvSpPr>
        <p:spPr>
          <a:xfrm>
            <a:off x="6309361" y="3089752"/>
            <a:ext cx="5795160" cy="523220"/>
          </a:xfrm>
          <a:prstGeom prst="rect">
            <a:avLst/>
          </a:prstGeom>
          <a:ln>
            <a:solidFill>
              <a:srgbClr val="0033CC"/>
            </a:solidFill>
          </a:ln>
        </p:spPr>
        <p:txBody>
          <a:bodyPr wrap="square">
            <a:spAutoFit/>
          </a:bodyPr>
          <a:lstStyle/>
          <a:p>
            <a:r>
              <a:rPr lang="en-US" sz="1400" u="sng" dirty="0"/>
              <a:t>Opportunity #1</a:t>
            </a:r>
            <a:r>
              <a:rPr lang="en-US" sz="1400" dirty="0"/>
              <a:t>: using the example of DC_(n)5AA: </a:t>
            </a:r>
            <a:r>
              <a:rPr lang="en-US" sz="1400" b="1" dirty="0">
                <a:solidFill>
                  <a:srgbClr val="0033CC"/>
                </a:solidFill>
              </a:rPr>
              <a:t>reduction from 7 pairs to 4 pairs of MSD test points</a:t>
            </a:r>
            <a:r>
              <a:rPr lang="en-US" sz="1400" dirty="0"/>
              <a:t>, by keeping only 1 worst-case MSD test point / CBW</a:t>
            </a:r>
          </a:p>
        </p:txBody>
      </p:sp>
    </p:spTree>
    <p:extLst>
      <p:ext uri="{BB962C8B-B14F-4D97-AF65-F5344CB8AC3E}">
        <p14:creationId xmlns:p14="http://schemas.microsoft.com/office/powerpoint/2010/main" val="433313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1450" y="52502"/>
            <a:ext cx="11963400" cy="768085"/>
          </a:xfrm>
        </p:spPr>
        <p:txBody>
          <a:bodyPr>
            <a:noAutofit/>
          </a:bodyPr>
          <a:lstStyle/>
          <a:p>
            <a:r>
              <a:rPr lang="en-US" altLang="zh-CN" sz="3200" b="1" dirty="0"/>
              <a:t>Background: Opp. #1 “Lowest victim CBW that leads to the highest MSD”</a:t>
            </a:r>
            <a:endParaRPr lang="zh-CN" altLang="en-US" sz="3200" b="1" i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4</a:t>
            </a:fld>
            <a:endParaRPr lang="zh-CN" alt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B29341B-41BE-470F-859B-0305BB96073F}"/>
              </a:ext>
            </a:extLst>
          </p:cNvPr>
          <p:cNvSpPr txBox="1"/>
          <p:nvPr/>
        </p:nvSpPr>
        <p:spPr>
          <a:xfrm>
            <a:off x="239546" y="4204260"/>
            <a:ext cx="1182547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u="sng" dirty="0"/>
              <a:t>Illustration of adopting the smallest victim’s CBW that leads to the highest MSD using the DC_(n)71AA BCS2 test point candidates</a:t>
            </a:r>
          </a:p>
          <a:p>
            <a:endParaRPr lang="en-US" sz="1600" dirty="0"/>
          </a:p>
          <a:p>
            <a:r>
              <a:rPr lang="en-US" sz="1600" dirty="0"/>
              <a:t>For BCS 2 DC_(n)71AA, there are three E-UTRA Rx CBW candidates: 5,10,15 MHz CBW.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u="sng" dirty="0"/>
              <a:t>E-UTRA 5MHz</a:t>
            </a:r>
            <a:r>
              <a:rPr lang="en-US" sz="1600" dirty="0"/>
              <a:t>:  	Test Point A) does not lead to worst case MSD (refer to bar graph)</a:t>
            </a:r>
          </a:p>
          <a:p>
            <a:pPr lvl="4"/>
            <a:r>
              <a:rPr lang="en-US" sz="1600" dirty="0"/>
              <a:t>Note: the “*” refers to the measured 3.3dB and 5.5dB MSD levels using “small RB allocations” as agreed in WF [1].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u="sng" dirty="0"/>
              <a:t>E-UTRA 15MHz</a:t>
            </a:r>
            <a:r>
              <a:rPr lang="en-US" sz="1600" dirty="0"/>
              <a:t>: 	Test Point C) leads to the greatest overlap with the lowest IM order but this test point does not lead to the worst 		case/highest MSD,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u="sng" dirty="0"/>
              <a:t>E-UTRA 15MHz</a:t>
            </a:r>
            <a:r>
              <a:rPr lang="en-US" sz="1600" dirty="0">
                <a:solidFill>
                  <a:srgbClr val="0033CC"/>
                </a:solidFill>
              </a:rPr>
              <a:t>: 	Test Point B) corresponds to</a:t>
            </a:r>
            <a:r>
              <a:rPr lang="en-US" sz="1600" i="1" dirty="0">
                <a:solidFill>
                  <a:srgbClr val="0033CC"/>
                </a:solidFill>
              </a:rPr>
              <a:t> the minimum victim’s CBW that has the greatest overlap with the lowest IM order and 		leads to the </a:t>
            </a:r>
            <a:r>
              <a:rPr lang="en-US" sz="1600" i="1" dirty="0">
                <a:solidFill>
                  <a:srgbClr val="0000FF"/>
                </a:solidFill>
              </a:rPr>
              <a:t>worst-case/highest MSD. </a:t>
            </a:r>
            <a:r>
              <a:rPr lang="en-US" sz="1600" dirty="0">
                <a:solidFill>
                  <a:srgbClr val="0000FF"/>
                </a:solidFill>
              </a:rPr>
              <a:t> </a:t>
            </a:r>
            <a:r>
              <a:rPr lang="en-US" sz="1600" dirty="0"/>
              <a:t>It is sufficient to only adopt this test point.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733C81EC-7ED2-4822-B9BF-4CCC8814B667}"/>
              </a:ext>
            </a:extLst>
          </p:cNvPr>
          <p:cNvGrpSpPr/>
          <p:nvPr/>
        </p:nvGrpSpPr>
        <p:grpSpPr>
          <a:xfrm>
            <a:off x="995127" y="866307"/>
            <a:ext cx="10176316" cy="3157053"/>
            <a:chOff x="995127" y="820587"/>
            <a:chExt cx="10176316" cy="3157053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9CD6F041-654C-45DE-A602-810D6B8E283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95127" y="820587"/>
              <a:ext cx="5889373" cy="3157053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D404F6A4-5239-4887-A36F-88387AFD7883}"/>
                </a:ext>
              </a:extLst>
            </p:cNvPr>
            <p:cNvPicPr/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81712" y="1026029"/>
              <a:ext cx="3158629" cy="223224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70C0B959-B3F7-4E15-8801-D3992D064209}"/>
                </a:ext>
              </a:extLst>
            </p:cNvPr>
            <p:cNvSpPr/>
            <p:nvPr/>
          </p:nvSpPr>
          <p:spPr>
            <a:xfrm>
              <a:off x="8909315" y="1350329"/>
              <a:ext cx="478912" cy="1648947"/>
            </a:xfrm>
            <a:prstGeom prst="round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F7694643-7EE4-4C29-9B65-A4B803C48260}"/>
                </a:ext>
              </a:extLst>
            </p:cNvPr>
            <p:cNvSpPr/>
            <p:nvPr/>
          </p:nvSpPr>
          <p:spPr>
            <a:xfrm>
              <a:off x="7220534" y="3469463"/>
              <a:ext cx="3950909" cy="255150"/>
            </a:xfrm>
            <a:prstGeom prst="rect">
              <a:avLst/>
            </a:prstGeom>
            <a:noFill/>
            <a:ln w="19050">
              <a:solidFill>
                <a:srgbClr val="0033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000" dirty="0">
                  <a:solidFill>
                    <a:schemeClr val="tx1"/>
                  </a:solidFill>
                </a:rPr>
                <a:t>Test point B) E-UTRA 10MHz CBW should be the RAN4 candidate </a:t>
              </a:r>
            </a:p>
          </p:txBody>
        </p:sp>
        <p:sp>
          <p:nvSpPr>
            <p:cNvPr id="7" name="Right Brace 6">
              <a:extLst>
                <a:ext uri="{FF2B5EF4-FFF2-40B4-BE49-F238E27FC236}">
                  <a16:creationId xmlns:a16="http://schemas.microsoft.com/office/drawing/2014/main" id="{BBD8F02C-488C-4151-B98D-E4347BE479E3}"/>
                </a:ext>
              </a:extLst>
            </p:cNvPr>
            <p:cNvSpPr/>
            <p:nvPr/>
          </p:nvSpPr>
          <p:spPr>
            <a:xfrm rot="16200000">
              <a:off x="8176489" y="1795296"/>
              <a:ext cx="60456" cy="1028073"/>
            </a:xfrm>
            <a:prstGeom prst="rightBrac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9B1487F1-E0EE-44E1-B5E9-C75584CEC673}"/>
                </a:ext>
              </a:extLst>
            </p:cNvPr>
            <p:cNvSpPr txBox="1"/>
            <p:nvPr/>
          </p:nvSpPr>
          <p:spPr>
            <a:xfrm>
              <a:off x="7692178" y="2013221"/>
              <a:ext cx="1007706" cy="189195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200" dirty="0"/>
                <a:t>Test point A)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11C1B855-F929-477C-81B2-5C813C368ECA}"/>
                </a:ext>
              </a:extLst>
            </p:cNvPr>
            <p:cNvSpPr txBox="1"/>
            <p:nvPr/>
          </p:nvSpPr>
          <p:spPr>
            <a:xfrm>
              <a:off x="8632218" y="1098156"/>
              <a:ext cx="1007706" cy="189195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200" dirty="0"/>
                <a:t>Test point B)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137FC0DD-6225-4733-A522-7C23907B4D2B}"/>
                </a:ext>
              </a:extLst>
            </p:cNvPr>
            <p:cNvSpPr txBox="1"/>
            <p:nvPr/>
          </p:nvSpPr>
          <p:spPr>
            <a:xfrm>
              <a:off x="9486779" y="1374291"/>
              <a:ext cx="1007706" cy="189195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200" dirty="0"/>
                <a:t>Test point C)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671043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1450" y="98222"/>
            <a:ext cx="11963400" cy="768085"/>
          </a:xfrm>
        </p:spPr>
        <p:txBody>
          <a:bodyPr>
            <a:noAutofit/>
          </a:bodyPr>
          <a:lstStyle/>
          <a:p>
            <a:pPr algn="ctr"/>
            <a:r>
              <a:rPr lang="en-US" altLang="zh-CN" sz="3200" b="1" dirty="0"/>
              <a:t>Background: Further Simplification Opportunity #2 </a:t>
            </a:r>
            <a:endParaRPr lang="zh-CN" altLang="en-US" sz="3200" b="1" i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5</a:t>
            </a:fld>
            <a:endParaRPr lang="zh-CN" alt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B29341B-41BE-470F-859B-0305BB96073F}"/>
              </a:ext>
            </a:extLst>
          </p:cNvPr>
          <p:cNvSpPr txBox="1"/>
          <p:nvPr/>
        </p:nvSpPr>
        <p:spPr>
          <a:xfrm>
            <a:off x="716017" y="5150144"/>
            <a:ext cx="10891331" cy="1733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u="sng" dirty="0"/>
              <a:t>Observation:</a:t>
            </a:r>
            <a:r>
              <a:rPr lang="en-US" sz="1600" b="1" dirty="0"/>
              <a:t> </a:t>
            </a:r>
            <a:r>
              <a:rPr lang="en-US" sz="1600" i="1" dirty="0"/>
              <a:t> (from P2 [4])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It may not be necessary to capture </a:t>
            </a:r>
            <a:r>
              <a:rPr lang="el-GR" sz="1600" dirty="0"/>
              <a:t>Δ</a:t>
            </a:r>
            <a:r>
              <a:rPr lang="en-US" sz="1600" dirty="0"/>
              <a:t>R</a:t>
            </a:r>
            <a:r>
              <a:rPr lang="en-US" sz="1600" baseline="-25000" dirty="0"/>
              <a:t>IBNC</a:t>
            </a:r>
            <a:r>
              <a:rPr lang="en-US" sz="1600" dirty="0"/>
              <a:t> for all mirror cases of swapping NR/LTE as Aggressor/Victim. Keeping </a:t>
            </a:r>
            <a:r>
              <a:rPr lang="el-GR" sz="1600" dirty="0"/>
              <a:t>Δ</a:t>
            </a:r>
            <a:r>
              <a:rPr lang="en-US" sz="1600" dirty="0"/>
              <a:t>R</a:t>
            </a:r>
            <a:r>
              <a:rPr lang="en-US" sz="1600" baseline="-25000" dirty="0"/>
              <a:t>IBNC</a:t>
            </a:r>
            <a:r>
              <a:rPr lang="en-US" sz="1600" dirty="0"/>
              <a:t> only for the LTE anchor point should be sufficient since there is little difference in REFSENS levels between LTE and NR for a given CBW.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Opportunity 2 is also limited by core requirements text of sub-clause 7.3B.3.0 that says “</a:t>
            </a:r>
            <a:r>
              <a:rPr lang="en-US" sz="1600" dirty="0">
                <a:solidFill>
                  <a:srgbClr val="0033CC"/>
                </a:solidFill>
              </a:rPr>
              <a:t>Unless otherwise stated, </a:t>
            </a:r>
            <a:r>
              <a:rPr lang="en-US" sz="1600" dirty="0" err="1">
                <a:solidFill>
                  <a:srgbClr val="0033CC"/>
                </a:solidFill>
              </a:rPr>
              <a:t>ΔRIB,c</a:t>
            </a:r>
            <a:r>
              <a:rPr lang="en-US" sz="1600" dirty="0">
                <a:solidFill>
                  <a:srgbClr val="0033CC"/>
                </a:solidFill>
              </a:rPr>
              <a:t> or ΔRIBNC is set to zero</a:t>
            </a:r>
            <a:r>
              <a:rPr lang="en-US" sz="1600" dirty="0"/>
              <a:t>”. Implementation of opportunity 2 means this text needs to be modified.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1600" baseline="-250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6C090EC-B8B9-4A5F-8F37-D60B2F4AD173}"/>
              </a:ext>
            </a:extLst>
          </p:cNvPr>
          <p:cNvSpPr/>
          <p:nvPr/>
        </p:nvSpPr>
        <p:spPr>
          <a:xfrm>
            <a:off x="2100973" y="4456549"/>
            <a:ext cx="8012291" cy="523220"/>
          </a:xfrm>
          <a:prstGeom prst="rect">
            <a:avLst/>
          </a:prstGeom>
          <a:ln>
            <a:solidFill>
              <a:srgbClr val="0033CC"/>
            </a:solidFill>
          </a:ln>
        </p:spPr>
        <p:txBody>
          <a:bodyPr wrap="square">
            <a:spAutoFit/>
          </a:bodyPr>
          <a:lstStyle/>
          <a:p>
            <a:r>
              <a:rPr lang="en-US" sz="1400" u="sng" dirty="0"/>
              <a:t>Opportunity #2</a:t>
            </a:r>
            <a:r>
              <a:rPr lang="en-US" sz="1400" dirty="0"/>
              <a:t>: using the example of DC_3A_n3A , </a:t>
            </a:r>
            <a:r>
              <a:rPr lang="en-US" sz="1400" b="1" dirty="0">
                <a:solidFill>
                  <a:srgbClr val="0033CC"/>
                </a:solidFill>
              </a:rPr>
              <a:t>reduction from 44 to 13 </a:t>
            </a:r>
            <a:r>
              <a:rPr lang="el-GR" sz="1400" b="1" dirty="0">
                <a:solidFill>
                  <a:srgbClr val="0033CC"/>
                </a:solidFill>
              </a:rPr>
              <a:t>Δ</a:t>
            </a:r>
            <a:r>
              <a:rPr lang="en-US" sz="1400" b="1" dirty="0">
                <a:solidFill>
                  <a:srgbClr val="0033CC"/>
                </a:solidFill>
              </a:rPr>
              <a:t>R</a:t>
            </a:r>
            <a:r>
              <a:rPr lang="en-US" sz="1400" b="1" baseline="-25000" dirty="0">
                <a:solidFill>
                  <a:srgbClr val="0033CC"/>
                </a:solidFill>
              </a:rPr>
              <a:t>IBNC</a:t>
            </a:r>
            <a:r>
              <a:rPr lang="en-US" sz="1400" b="1" dirty="0">
                <a:solidFill>
                  <a:srgbClr val="0033CC"/>
                </a:solidFill>
              </a:rPr>
              <a:t> test points</a:t>
            </a:r>
            <a:r>
              <a:rPr lang="en-US" sz="1400" dirty="0"/>
              <a:t>, </a:t>
            </a:r>
          </a:p>
          <a:p>
            <a:r>
              <a:rPr lang="en-US" sz="1400" dirty="0"/>
              <a:t>by avoiding duplication of mirrored </a:t>
            </a:r>
            <a:r>
              <a:rPr lang="el-GR" sz="1400" dirty="0"/>
              <a:t>Δ</a:t>
            </a:r>
            <a:r>
              <a:rPr lang="en-US" sz="1400" dirty="0"/>
              <a:t>R</a:t>
            </a:r>
            <a:r>
              <a:rPr lang="en-US" sz="1400" baseline="-25000" dirty="0"/>
              <a:t>IBNC</a:t>
            </a:r>
            <a:r>
              <a:rPr lang="en-US" sz="1400" dirty="0"/>
              <a:t> test points.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8C90159E-571A-42AC-B9A4-5A45ACB09B39}"/>
              </a:ext>
            </a:extLst>
          </p:cNvPr>
          <p:cNvGrpSpPr/>
          <p:nvPr/>
        </p:nvGrpSpPr>
        <p:grpSpPr>
          <a:xfrm>
            <a:off x="2100973" y="1016368"/>
            <a:ext cx="8184693" cy="3304628"/>
            <a:chOff x="540796" y="265638"/>
            <a:chExt cx="8184693" cy="3304628"/>
          </a:xfrm>
        </p:grpSpPr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6CFD9507-C1BB-47C8-8E00-4070D6DECFC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9351" y="265638"/>
              <a:ext cx="2569313" cy="2520280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83452562-F423-4E82-86AD-26EDA9843398}"/>
                </a:ext>
              </a:extLst>
            </p:cNvPr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6156176" y="267495"/>
              <a:ext cx="2569313" cy="2952327"/>
            </a:xfrm>
            <a:prstGeom prst="rect">
              <a:avLst/>
            </a:prstGeom>
          </p:spPr>
        </p:pic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3ECCA74F-BEE3-4824-8862-AF8CEC3EA019}"/>
                </a:ext>
              </a:extLst>
            </p:cNvPr>
            <p:cNvSpPr/>
            <p:nvPr/>
          </p:nvSpPr>
          <p:spPr>
            <a:xfrm>
              <a:off x="3733101" y="479836"/>
              <a:ext cx="1951961" cy="423535"/>
            </a:xfrm>
            <a:prstGeom prst="roundRect">
              <a:avLst/>
            </a:prstGeom>
            <a:noFill/>
            <a:ln w="1270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: Rounded Corners 25">
              <a:extLst>
                <a:ext uri="{FF2B5EF4-FFF2-40B4-BE49-F238E27FC236}">
                  <a16:creationId xmlns:a16="http://schemas.microsoft.com/office/drawing/2014/main" id="{375FA7FB-9C65-4B79-9502-8665BA92DAAE}"/>
                </a:ext>
              </a:extLst>
            </p:cNvPr>
            <p:cNvSpPr/>
            <p:nvPr/>
          </p:nvSpPr>
          <p:spPr>
            <a:xfrm>
              <a:off x="3726751" y="1110951"/>
              <a:ext cx="1951961" cy="423535"/>
            </a:xfrm>
            <a:prstGeom prst="roundRect">
              <a:avLst/>
            </a:prstGeom>
            <a:noFill/>
            <a:ln w="1270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1CC42EA7-BC7A-4136-83EF-FF36D1BA144A}"/>
                </a:ext>
              </a:extLst>
            </p:cNvPr>
            <p:cNvSpPr/>
            <p:nvPr/>
          </p:nvSpPr>
          <p:spPr>
            <a:xfrm>
              <a:off x="3725741" y="1731465"/>
              <a:ext cx="1951961" cy="423535"/>
            </a:xfrm>
            <a:prstGeom prst="roundRect">
              <a:avLst/>
            </a:prstGeom>
            <a:noFill/>
            <a:ln w="1270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EA71E21B-2BEE-4C67-8581-84E39EE5FD4E}"/>
                </a:ext>
              </a:extLst>
            </p:cNvPr>
            <p:cNvSpPr/>
            <p:nvPr/>
          </p:nvSpPr>
          <p:spPr>
            <a:xfrm>
              <a:off x="3725741" y="2312175"/>
              <a:ext cx="1951961" cy="359126"/>
            </a:xfrm>
            <a:prstGeom prst="roundRect">
              <a:avLst/>
            </a:prstGeom>
            <a:noFill/>
            <a:ln w="1270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C2484EA3-14CB-45E4-9D77-E9F59598774B}"/>
                </a:ext>
              </a:extLst>
            </p:cNvPr>
            <p:cNvGrpSpPr/>
            <p:nvPr/>
          </p:nvGrpSpPr>
          <p:grpSpPr>
            <a:xfrm>
              <a:off x="540796" y="265638"/>
              <a:ext cx="2620258" cy="3024335"/>
              <a:chOff x="3181877" y="267495"/>
              <a:chExt cx="2620258" cy="3024335"/>
            </a:xfrm>
          </p:grpSpPr>
          <p:pic>
            <p:nvPicPr>
              <p:cNvPr id="47" name="Picture 46">
                <a:extLst>
                  <a:ext uri="{FF2B5EF4-FFF2-40B4-BE49-F238E27FC236}">
                    <a16:creationId xmlns:a16="http://schemas.microsoft.com/office/drawing/2014/main" id="{2F4E172B-338B-4889-B945-A0197482AAB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181877" y="267495"/>
                <a:ext cx="2620258" cy="3024335"/>
              </a:xfrm>
              <a:prstGeom prst="rect">
                <a:avLst/>
              </a:prstGeom>
            </p:spPr>
          </p:pic>
          <p:sp>
            <p:nvSpPr>
              <p:cNvPr id="48" name="Rectangle: Rounded Corners 47">
                <a:extLst>
                  <a:ext uri="{FF2B5EF4-FFF2-40B4-BE49-F238E27FC236}">
                    <a16:creationId xmlns:a16="http://schemas.microsoft.com/office/drawing/2014/main" id="{C6E0AB9A-F4D4-44B3-8826-9ABCC30CB057}"/>
                  </a:ext>
                </a:extLst>
              </p:cNvPr>
              <p:cNvSpPr/>
              <p:nvPr/>
            </p:nvSpPr>
            <p:spPr>
              <a:xfrm>
                <a:off x="3640606" y="475668"/>
                <a:ext cx="1838836" cy="532450"/>
              </a:xfrm>
              <a:prstGeom prst="roundRect">
                <a:avLst/>
              </a:prstGeom>
              <a:noFill/>
              <a:ln w="12700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" name="Rectangle: Rounded Corners 48">
                <a:extLst>
                  <a:ext uri="{FF2B5EF4-FFF2-40B4-BE49-F238E27FC236}">
                    <a16:creationId xmlns:a16="http://schemas.microsoft.com/office/drawing/2014/main" id="{4221850D-C154-48B6-986F-7EE01D47B28E}"/>
                  </a:ext>
                </a:extLst>
              </p:cNvPr>
              <p:cNvSpPr/>
              <p:nvPr/>
            </p:nvSpPr>
            <p:spPr>
              <a:xfrm>
                <a:off x="3640606" y="1009975"/>
                <a:ext cx="1838836" cy="532450"/>
              </a:xfrm>
              <a:prstGeom prst="roundRect">
                <a:avLst/>
              </a:prstGeom>
              <a:noFill/>
              <a:ln w="12700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Rectangle: Rounded Corners 49">
                <a:extLst>
                  <a:ext uri="{FF2B5EF4-FFF2-40B4-BE49-F238E27FC236}">
                    <a16:creationId xmlns:a16="http://schemas.microsoft.com/office/drawing/2014/main" id="{1B0E330D-F901-4935-8740-1B1A4D2B9280}"/>
                  </a:ext>
                </a:extLst>
              </p:cNvPr>
              <p:cNvSpPr/>
              <p:nvPr/>
            </p:nvSpPr>
            <p:spPr>
              <a:xfrm>
                <a:off x="3640606" y="1542425"/>
                <a:ext cx="1838836" cy="532450"/>
              </a:xfrm>
              <a:prstGeom prst="roundRect">
                <a:avLst/>
              </a:prstGeom>
              <a:noFill/>
              <a:ln w="12700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1" name="Rectangle: Rounded Corners 50">
                <a:extLst>
                  <a:ext uri="{FF2B5EF4-FFF2-40B4-BE49-F238E27FC236}">
                    <a16:creationId xmlns:a16="http://schemas.microsoft.com/office/drawing/2014/main" id="{0B31768A-6663-48E4-97C6-A48052F0AD12}"/>
                  </a:ext>
                </a:extLst>
              </p:cNvPr>
              <p:cNvSpPr/>
              <p:nvPr/>
            </p:nvSpPr>
            <p:spPr>
              <a:xfrm>
                <a:off x="3640606" y="2074875"/>
                <a:ext cx="1838836" cy="532450"/>
              </a:xfrm>
              <a:prstGeom prst="roundRect">
                <a:avLst/>
              </a:prstGeom>
              <a:noFill/>
              <a:ln w="12700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6521D193-030A-458B-AE01-8FC967D40592}"/>
                </a:ext>
              </a:extLst>
            </p:cNvPr>
            <p:cNvCxnSpPr>
              <a:cxnSpLocks/>
              <a:stCxn id="48" idx="3"/>
              <a:endCxn id="25" idx="1"/>
            </p:cNvCxnSpPr>
            <p:nvPr/>
          </p:nvCxnSpPr>
          <p:spPr>
            <a:xfrm flipV="1">
              <a:off x="2838361" y="691604"/>
              <a:ext cx="894740" cy="48432"/>
            </a:xfrm>
            <a:prstGeom prst="straightConnector1">
              <a:avLst/>
            </a:prstGeom>
            <a:ln>
              <a:solidFill>
                <a:schemeClr val="tx2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Rectangle: Rounded Corners 30">
              <a:extLst>
                <a:ext uri="{FF2B5EF4-FFF2-40B4-BE49-F238E27FC236}">
                  <a16:creationId xmlns:a16="http://schemas.microsoft.com/office/drawing/2014/main" id="{3004F318-0045-4672-9DE8-EC51417EBCB2}"/>
                </a:ext>
              </a:extLst>
            </p:cNvPr>
            <p:cNvSpPr/>
            <p:nvPr/>
          </p:nvSpPr>
          <p:spPr>
            <a:xfrm>
              <a:off x="6512787" y="515268"/>
              <a:ext cx="1951961" cy="475253"/>
            </a:xfrm>
            <a:prstGeom prst="roundRect">
              <a:avLst/>
            </a:prstGeom>
            <a:noFill/>
            <a:ln w="127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: Rounded Corners 31">
              <a:extLst>
                <a:ext uri="{FF2B5EF4-FFF2-40B4-BE49-F238E27FC236}">
                  <a16:creationId xmlns:a16="http://schemas.microsoft.com/office/drawing/2014/main" id="{15194601-C250-406E-A953-AC1E86CA12E5}"/>
                </a:ext>
              </a:extLst>
            </p:cNvPr>
            <p:cNvSpPr/>
            <p:nvPr/>
          </p:nvSpPr>
          <p:spPr>
            <a:xfrm>
              <a:off x="6516216" y="1222648"/>
              <a:ext cx="1951961" cy="475253"/>
            </a:xfrm>
            <a:prstGeom prst="roundRect">
              <a:avLst/>
            </a:prstGeom>
            <a:noFill/>
            <a:ln w="127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: Rounded Corners 32">
              <a:extLst>
                <a:ext uri="{FF2B5EF4-FFF2-40B4-BE49-F238E27FC236}">
                  <a16:creationId xmlns:a16="http://schemas.microsoft.com/office/drawing/2014/main" id="{14D7FAFF-94A4-4538-9BE6-A959A931F98A}"/>
                </a:ext>
              </a:extLst>
            </p:cNvPr>
            <p:cNvSpPr/>
            <p:nvPr/>
          </p:nvSpPr>
          <p:spPr>
            <a:xfrm>
              <a:off x="6522566" y="1949078"/>
              <a:ext cx="1951961" cy="475253"/>
            </a:xfrm>
            <a:prstGeom prst="roundRect">
              <a:avLst/>
            </a:prstGeom>
            <a:noFill/>
            <a:ln w="127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ectangle: Rounded Corners 33">
              <a:extLst>
                <a:ext uri="{FF2B5EF4-FFF2-40B4-BE49-F238E27FC236}">
                  <a16:creationId xmlns:a16="http://schemas.microsoft.com/office/drawing/2014/main" id="{3818B5AB-44E8-4A3F-816C-B7D79496A6DB}"/>
                </a:ext>
              </a:extLst>
            </p:cNvPr>
            <p:cNvSpPr/>
            <p:nvPr/>
          </p:nvSpPr>
          <p:spPr>
            <a:xfrm>
              <a:off x="6516216" y="2601858"/>
              <a:ext cx="1951961" cy="434543"/>
            </a:xfrm>
            <a:prstGeom prst="roundRect">
              <a:avLst/>
            </a:prstGeom>
            <a:noFill/>
            <a:ln w="127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5" name="Straight Arrow Connector 34">
              <a:extLst>
                <a:ext uri="{FF2B5EF4-FFF2-40B4-BE49-F238E27FC236}">
                  <a16:creationId xmlns:a16="http://schemas.microsoft.com/office/drawing/2014/main" id="{8BA1C5DC-760C-47A8-BDBB-46B1198C7936}"/>
                </a:ext>
              </a:extLst>
            </p:cNvPr>
            <p:cNvCxnSpPr>
              <a:cxnSpLocks/>
              <a:stCxn id="25" idx="3"/>
              <a:endCxn id="31" idx="1"/>
            </p:cNvCxnSpPr>
            <p:nvPr/>
          </p:nvCxnSpPr>
          <p:spPr>
            <a:xfrm>
              <a:off x="5685062" y="691604"/>
              <a:ext cx="827725" cy="61291"/>
            </a:xfrm>
            <a:prstGeom prst="straightConnector1">
              <a:avLst/>
            </a:prstGeom>
            <a:ln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Arrow Connector 35">
              <a:extLst>
                <a:ext uri="{FF2B5EF4-FFF2-40B4-BE49-F238E27FC236}">
                  <a16:creationId xmlns:a16="http://schemas.microsoft.com/office/drawing/2014/main" id="{5A1BB2F0-724A-4E7C-86D0-775593007978}"/>
                </a:ext>
              </a:extLst>
            </p:cNvPr>
            <p:cNvCxnSpPr>
              <a:cxnSpLocks/>
              <a:stCxn id="49" idx="3"/>
              <a:endCxn id="26" idx="1"/>
            </p:cNvCxnSpPr>
            <p:nvPr/>
          </p:nvCxnSpPr>
          <p:spPr>
            <a:xfrm>
              <a:off x="2838361" y="1274343"/>
              <a:ext cx="888390" cy="48376"/>
            </a:xfrm>
            <a:prstGeom prst="straightConnector1">
              <a:avLst/>
            </a:prstGeom>
            <a:ln>
              <a:solidFill>
                <a:schemeClr val="tx2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Arrow Connector 36">
              <a:extLst>
                <a:ext uri="{FF2B5EF4-FFF2-40B4-BE49-F238E27FC236}">
                  <a16:creationId xmlns:a16="http://schemas.microsoft.com/office/drawing/2014/main" id="{01F9BDA4-4399-4C31-88F7-FCCD9557DC4C}"/>
                </a:ext>
              </a:extLst>
            </p:cNvPr>
            <p:cNvCxnSpPr>
              <a:cxnSpLocks/>
              <a:stCxn id="50" idx="3"/>
              <a:endCxn id="27" idx="1"/>
            </p:cNvCxnSpPr>
            <p:nvPr/>
          </p:nvCxnSpPr>
          <p:spPr>
            <a:xfrm>
              <a:off x="2838361" y="1806793"/>
              <a:ext cx="887380" cy="136440"/>
            </a:xfrm>
            <a:prstGeom prst="straightConnector1">
              <a:avLst/>
            </a:prstGeom>
            <a:ln>
              <a:solidFill>
                <a:schemeClr val="tx2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Arrow Connector 37">
              <a:extLst>
                <a:ext uri="{FF2B5EF4-FFF2-40B4-BE49-F238E27FC236}">
                  <a16:creationId xmlns:a16="http://schemas.microsoft.com/office/drawing/2014/main" id="{8221C0EC-9CE2-445F-83B1-324F0117F7E9}"/>
                </a:ext>
              </a:extLst>
            </p:cNvPr>
            <p:cNvCxnSpPr>
              <a:cxnSpLocks/>
              <a:stCxn id="51" idx="3"/>
            </p:cNvCxnSpPr>
            <p:nvPr/>
          </p:nvCxnSpPr>
          <p:spPr>
            <a:xfrm>
              <a:off x="2838361" y="2339243"/>
              <a:ext cx="894740" cy="152495"/>
            </a:xfrm>
            <a:prstGeom prst="straightConnector1">
              <a:avLst/>
            </a:prstGeom>
            <a:ln>
              <a:solidFill>
                <a:schemeClr val="tx2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Arrow Connector 38">
              <a:extLst>
                <a:ext uri="{FF2B5EF4-FFF2-40B4-BE49-F238E27FC236}">
                  <a16:creationId xmlns:a16="http://schemas.microsoft.com/office/drawing/2014/main" id="{F4D456E5-DCF7-4DFC-B3B2-F0AD0576ED0A}"/>
                </a:ext>
              </a:extLst>
            </p:cNvPr>
            <p:cNvCxnSpPr>
              <a:cxnSpLocks/>
            </p:cNvCxnSpPr>
            <p:nvPr/>
          </p:nvCxnSpPr>
          <p:spPr>
            <a:xfrm>
              <a:off x="5685062" y="1329337"/>
              <a:ext cx="827725" cy="128501"/>
            </a:xfrm>
            <a:prstGeom prst="straightConnector1">
              <a:avLst/>
            </a:prstGeom>
            <a:ln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Arrow Connector 39">
              <a:extLst>
                <a:ext uri="{FF2B5EF4-FFF2-40B4-BE49-F238E27FC236}">
                  <a16:creationId xmlns:a16="http://schemas.microsoft.com/office/drawing/2014/main" id="{6B65220A-5617-453D-98C0-56639E524B6D}"/>
                </a:ext>
              </a:extLst>
            </p:cNvPr>
            <p:cNvCxnSpPr>
              <a:cxnSpLocks/>
              <a:stCxn id="27" idx="3"/>
              <a:endCxn id="33" idx="1"/>
            </p:cNvCxnSpPr>
            <p:nvPr/>
          </p:nvCxnSpPr>
          <p:spPr>
            <a:xfrm>
              <a:off x="5677702" y="1943233"/>
              <a:ext cx="844864" cy="243472"/>
            </a:xfrm>
            <a:prstGeom prst="straightConnector1">
              <a:avLst/>
            </a:prstGeom>
            <a:ln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Arrow Connector 40">
              <a:extLst>
                <a:ext uri="{FF2B5EF4-FFF2-40B4-BE49-F238E27FC236}">
                  <a16:creationId xmlns:a16="http://schemas.microsoft.com/office/drawing/2014/main" id="{DCB06F4E-A16C-4438-A3E6-B3A506B359F3}"/>
                </a:ext>
              </a:extLst>
            </p:cNvPr>
            <p:cNvCxnSpPr>
              <a:cxnSpLocks/>
              <a:endCxn id="34" idx="1"/>
            </p:cNvCxnSpPr>
            <p:nvPr/>
          </p:nvCxnSpPr>
          <p:spPr>
            <a:xfrm>
              <a:off x="5685062" y="2491739"/>
              <a:ext cx="831154" cy="327391"/>
            </a:xfrm>
            <a:prstGeom prst="straightConnector1">
              <a:avLst/>
            </a:prstGeom>
            <a:ln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20853099-0127-42D6-89C9-2043D46D914C}"/>
                </a:ext>
              </a:extLst>
            </p:cNvPr>
            <p:cNvSpPr/>
            <p:nvPr/>
          </p:nvSpPr>
          <p:spPr>
            <a:xfrm>
              <a:off x="1113134" y="3308656"/>
              <a:ext cx="1226618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100" dirty="0">
                  <a:latin typeface="Arial" panose="020B0604020202020204" pitchFamily="34" charset="0"/>
                  <a:ea typeface="SimSun" panose="02010600030101010101" pitchFamily="2" charset="-122"/>
                  <a:cs typeface="Arial" panose="020B0604020202020204" pitchFamily="34" charset="0"/>
                </a:rPr>
                <a:t>Table </a:t>
              </a:r>
              <a:r>
                <a:rPr lang="en-GB" sz="1100" dirty="0">
                  <a:latin typeface="Arial" panose="020B0604020202020204" pitchFamily="34" charset="0"/>
                  <a:ea typeface="PMingLiU" panose="02020500000000000000" pitchFamily="18" charset="-120"/>
                  <a:cs typeface="Arial" panose="020B0604020202020204" pitchFamily="34" charset="0"/>
                </a:rPr>
                <a:t>7</a:t>
              </a:r>
              <a:r>
                <a:rPr lang="en-GB" sz="1100" dirty="0">
                  <a:latin typeface="Arial" panose="020B0604020202020204" pitchFamily="34" charset="0"/>
                  <a:ea typeface="SimSun" panose="02010600030101010101" pitchFamily="2" charset="-122"/>
                  <a:cs typeface="Arial" panose="020B0604020202020204" pitchFamily="34" charset="0"/>
                </a:rPr>
                <a:t>.</a:t>
              </a:r>
              <a:r>
                <a:rPr lang="en-GB" sz="1100" dirty="0">
                  <a:latin typeface="Arial" panose="020B0604020202020204" pitchFamily="34" charset="0"/>
                  <a:ea typeface="PMingLiU" panose="02020500000000000000" pitchFamily="18" charset="-120"/>
                  <a:cs typeface="Arial" panose="020B0604020202020204" pitchFamily="34" charset="0"/>
                </a:rPr>
                <a:t>3</a:t>
              </a:r>
              <a:r>
                <a:rPr lang="en-GB" sz="1100" dirty="0">
                  <a:latin typeface="Arial" panose="020B0604020202020204" pitchFamily="34" charset="0"/>
                  <a:ea typeface="SimSun" panose="02010600030101010101" pitchFamily="2" charset="-122"/>
                  <a:cs typeface="Arial" panose="020B0604020202020204" pitchFamily="34" charset="0"/>
                </a:rPr>
                <a:t>B.</a:t>
              </a:r>
              <a:r>
                <a:rPr lang="en-GB" sz="1100" dirty="0">
                  <a:latin typeface="Arial" panose="020B0604020202020204" pitchFamily="34" charset="0"/>
                  <a:ea typeface="PMingLiU" panose="02020500000000000000" pitchFamily="18" charset="-120"/>
                  <a:cs typeface="Arial" panose="020B0604020202020204" pitchFamily="34" charset="0"/>
                </a:rPr>
                <a:t>3</a:t>
              </a:r>
              <a:r>
                <a:rPr lang="en-GB" sz="1100" dirty="0">
                  <a:latin typeface="Arial" panose="020B0604020202020204" pitchFamily="34" charset="0"/>
                  <a:ea typeface="SimSun" panose="02010600030101010101" pitchFamily="2" charset="-122"/>
                  <a:cs typeface="Arial" panose="020B0604020202020204" pitchFamily="34" charset="0"/>
                </a:rPr>
                <a:t>.</a:t>
              </a:r>
              <a:r>
                <a:rPr lang="en-GB" sz="1100" dirty="0">
                  <a:latin typeface="Arial" panose="020B0604020202020204" pitchFamily="34" charset="0"/>
                  <a:ea typeface="PMingLiU" panose="02020500000000000000" pitchFamily="18" charset="-120"/>
                  <a:cs typeface="Arial" panose="020B0604020202020204" pitchFamily="34" charset="0"/>
                </a:rPr>
                <a:t>2</a:t>
              </a:r>
              <a:r>
                <a:rPr lang="en-GB" sz="1100" dirty="0">
                  <a:latin typeface="Arial" panose="020B0604020202020204" pitchFamily="34" charset="0"/>
                  <a:ea typeface="SimSun" panose="02010600030101010101" pitchFamily="2" charset="-122"/>
                  <a:cs typeface="Arial" panose="020B0604020202020204" pitchFamily="34" charset="0"/>
                </a:rPr>
                <a:t>-2</a:t>
              </a:r>
              <a:endParaRPr lang="en-US" sz="11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98D00D20-7B73-4FB6-9A21-FF44B1B18A41}"/>
                </a:ext>
              </a:extLst>
            </p:cNvPr>
            <p:cNvSpPr/>
            <p:nvPr/>
          </p:nvSpPr>
          <p:spPr>
            <a:xfrm>
              <a:off x="3958691" y="3308656"/>
              <a:ext cx="1226618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100" dirty="0">
                  <a:latin typeface="Arial" panose="020B0604020202020204" pitchFamily="34" charset="0"/>
                  <a:ea typeface="SimSun" panose="02010600030101010101" pitchFamily="2" charset="-122"/>
                  <a:cs typeface="Arial" panose="020B0604020202020204" pitchFamily="34" charset="0"/>
                </a:rPr>
                <a:t>Table </a:t>
              </a:r>
              <a:r>
                <a:rPr lang="en-GB" sz="1100" dirty="0">
                  <a:latin typeface="Arial" panose="020B0604020202020204" pitchFamily="34" charset="0"/>
                  <a:ea typeface="PMingLiU" panose="02020500000000000000" pitchFamily="18" charset="-120"/>
                  <a:cs typeface="Arial" panose="020B0604020202020204" pitchFamily="34" charset="0"/>
                </a:rPr>
                <a:t>7</a:t>
              </a:r>
              <a:r>
                <a:rPr lang="en-GB" sz="1100" dirty="0">
                  <a:latin typeface="Arial" panose="020B0604020202020204" pitchFamily="34" charset="0"/>
                  <a:ea typeface="SimSun" panose="02010600030101010101" pitchFamily="2" charset="-122"/>
                  <a:cs typeface="Arial" panose="020B0604020202020204" pitchFamily="34" charset="0"/>
                </a:rPr>
                <a:t>.</a:t>
              </a:r>
              <a:r>
                <a:rPr lang="en-GB" sz="1100" dirty="0">
                  <a:latin typeface="Arial" panose="020B0604020202020204" pitchFamily="34" charset="0"/>
                  <a:ea typeface="PMingLiU" panose="02020500000000000000" pitchFamily="18" charset="-120"/>
                  <a:cs typeface="Arial" panose="020B0604020202020204" pitchFamily="34" charset="0"/>
                </a:rPr>
                <a:t>3</a:t>
              </a:r>
              <a:r>
                <a:rPr lang="en-GB" sz="1100" dirty="0">
                  <a:latin typeface="Arial" panose="020B0604020202020204" pitchFamily="34" charset="0"/>
                  <a:ea typeface="SimSun" panose="02010600030101010101" pitchFamily="2" charset="-122"/>
                  <a:cs typeface="Arial" panose="020B0604020202020204" pitchFamily="34" charset="0"/>
                </a:rPr>
                <a:t>B.</a:t>
              </a:r>
              <a:r>
                <a:rPr lang="en-GB" sz="1100" dirty="0">
                  <a:latin typeface="Arial" panose="020B0604020202020204" pitchFamily="34" charset="0"/>
                  <a:ea typeface="PMingLiU" panose="02020500000000000000" pitchFamily="18" charset="-120"/>
                  <a:cs typeface="Arial" panose="020B0604020202020204" pitchFamily="34" charset="0"/>
                </a:rPr>
                <a:t>3</a:t>
              </a:r>
              <a:r>
                <a:rPr lang="en-GB" sz="1100" dirty="0">
                  <a:latin typeface="Arial" panose="020B0604020202020204" pitchFamily="34" charset="0"/>
                  <a:ea typeface="SimSun" panose="02010600030101010101" pitchFamily="2" charset="-122"/>
                  <a:cs typeface="Arial" panose="020B0604020202020204" pitchFamily="34" charset="0"/>
                </a:rPr>
                <a:t>.</a:t>
              </a:r>
              <a:r>
                <a:rPr lang="en-GB" sz="1100" dirty="0">
                  <a:latin typeface="Arial" panose="020B0604020202020204" pitchFamily="34" charset="0"/>
                  <a:ea typeface="PMingLiU" panose="02020500000000000000" pitchFamily="18" charset="-120"/>
                  <a:cs typeface="Arial" panose="020B0604020202020204" pitchFamily="34" charset="0"/>
                </a:rPr>
                <a:t>2</a:t>
              </a:r>
              <a:r>
                <a:rPr lang="en-GB" sz="1100" dirty="0">
                  <a:latin typeface="Arial" panose="020B0604020202020204" pitchFamily="34" charset="0"/>
                  <a:ea typeface="SimSun" panose="02010600030101010101" pitchFamily="2" charset="-122"/>
                  <a:cs typeface="Arial" panose="020B0604020202020204" pitchFamily="34" charset="0"/>
                </a:rPr>
                <a:t>-1</a:t>
              </a:r>
              <a:endParaRPr lang="en-US" sz="11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96C4A3C8-C9E6-4756-BC02-26659DD11B8C}"/>
                </a:ext>
              </a:extLst>
            </p:cNvPr>
            <p:cNvSpPr/>
            <p:nvPr/>
          </p:nvSpPr>
          <p:spPr>
            <a:xfrm>
              <a:off x="6444208" y="3308656"/>
              <a:ext cx="2018501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100" dirty="0">
                  <a:latin typeface="Arial" panose="020B0604020202020204" pitchFamily="34" charset="0"/>
                  <a:ea typeface="SimSun" panose="02010600030101010101" pitchFamily="2" charset="-122"/>
                  <a:cs typeface="Arial" panose="020B0604020202020204" pitchFamily="34" charset="0"/>
                </a:rPr>
                <a:t>Table </a:t>
              </a:r>
              <a:r>
                <a:rPr lang="en-GB" sz="1100" dirty="0">
                  <a:latin typeface="Arial" panose="020B0604020202020204" pitchFamily="34" charset="0"/>
                  <a:ea typeface="PMingLiU" panose="02020500000000000000" pitchFamily="18" charset="-120"/>
                  <a:cs typeface="Arial" panose="020B0604020202020204" pitchFamily="34" charset="0"/>
                </a:rPr>
                <a:t>7</a:t>
              </a:r>
              <a:r>
                <a:rPr lang="en-GB" sz="1100" dirty="0">
                  <a:latin typeface="Arial" panose="020B0604020202020204" pitchFamily="34" charset="0"/>
                  <a:ea typeface="SimSun" panose="02010600030101010101" pitchFamily="2" charset="-122"/>
                  <a:cs typeface="Arial" panose="020B0604020202020204" pitchFamily="34" charset="0"/>
                </a:rPr>
                <a:t>.</a:t>
              </a:r>
              <a:r>
                <a:rPr lang="en-GB" sz="1100" dirty="0">
                  <a:latin typeface="Arial" panose="020B0604020202020204" pitchFamily="34" charset="0"/>
                  <a:ea typeface="PMingLiU" panose="02020500000000000000" pitchFamily="18" charset="-120"/>
                  <a:cs typeface="Arial" panose="020B0604020202020204" pitchFamily="34" charset="0"/>
                </a:rPr>
                <a:t>3</a:t>
              </a:r>
              <a:r>
                <a:rPr lang="en-GB" sz="1100" dirty="0">
                  <a:latin typeface="Arial" panose="020B0604020202020204" pitchFamily="34" charset="0"/>
                  <a:ea typeface="SimSun" panose="02010600030101010101" pitchFamily="2" charset="-122"/>
                  <a:cs typeface="Arial" panose="020B0604020202020204" pitchFamily="34" charset="0"/>
                </a:rPr>
                <a:t>B.</a:t>
              </a:r>
              <a:r>
                <a:rPr lang="en-GB" sz="1100">
                  <a:latin typeface="Arial" panose="020B0604020202020204" pitchFamily="34" charset="0"/>
                  <a:ea typeface="PMingLiU" panose="02020500000000000000" pitchFamily="18" charset="-120"/>
                  <a:cs typeface="Arial" panose="020B0604020202020204" pitchFamily="34" charset="0"/>
                </a:rPr>
                <a:t>3</a:t>
              </a:r>
              <a:r>
                <a:rPr lang="en-GB" sz="1100">
                  <a:latin typeface="Arial" panose="020B0604020202020204" pitchFamily="34" charset="0"/>
                  <a:ea typeface="SimSun" panose="02010600030101010101" pitchFamily="2" charset="-122"/>
                  <a:cs typeface="Arial" panose="020B0604020202020204" pitchFamily="34" charset="0"/>
                </a:rPr>
                <a:t>.</a:t>
              </a:r>
              <a:r>
                <a:rPr lang="en-GB" sz="1100">
                  <a:latin typeface="Arial" panose="020B0604020202020204" pitchFamily="34" charset="0"/>
                  <a:ea typeface="PMingLiU" panose="02020500000000000000" pitchFamily="18" charset="-120"/>
                  <a:cs typeface="Arial" panose="020B0604020202020204" pitchFamily="34" charset="0"/>
                </a:rPr>
                <a:t>2</a:t>
              </a:r>
              <a:r>
                <a:rPr lang="en-GB" sz="1100">
                  <a:latin typeface="Arial" panose="020B0604020202020204" pitchFamily="34" charset="0"/>
                  <a:ea typeface="SimSun" panose="02010600030101010101" pitchFamily="2" charset="-122"/>
                  <a:cs typeface="Arial" panose="020B0604020202020204" pitchFamily="34" charset="0"/>
                </a:rPr>
                <a:t>-1 optimization</a:t>
              </a:r>
              <a:endParaRPr lang="en-US" sz="11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5" name="Arrow: Right 44">
              <a:extLst>
                <a:ext uri="{FF2B5EF4-FFF2-40B4-BE49-F238E27FC236}">
                  <a16:creationId xmlns:a16="http://schemas.microsoft.com/office/drawing/2014/main" id="{6136141F-2205-4359-B707-63AA622D6BDF}"/>
                </a:ext>
              </a:extLst>
            </p:cNvPr>
            <p:cNvSpPr/>
            <p:nvPr/>
          </p:nvSpPr>
          <p:spPr>
            <a:xfrm>
              <a:off x="3282051" y="3363838"/>
              <a:ext cx="360040" cy="178845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Arrow: Right 45">
              <a:extLst>
                <a:ext uri="{FF2B5EF4-FFF2-40B4-BE49-F238E27FC236}">
                  <a16:creationId xmlns:a16="http://schemas.microsoft.com/office/drawing/2014/main" id="{4B092120-FDE1-42E6-9F86-78E1514402AD}"/>
                </a:ext>
              </a:extLst>
            </p:cNvPr>
            <p:cNvSpPr/>
            <p:nvPr/>
          </p:nvSpPr>
          <p:spPr>
            <a:xfrm>
              <a:off x="5652120" y="3363838"/>
              <a:ext cx="360040" cy="178845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7498581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304395-0370-3046-A683-5796E7453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2500" y="45086"/>
            <a:ext cx="10515600" cy="810532"/>
          </a:xfrm>
        </p:spPr>
        <p:txBody>
          <a:bodyPr>
            <a:normAutofit/>
          </a:bodyPr>
          <a:lstStyle/>
          <a:p>
            <a:r>
              <a:rPr lang="en-CA" dirty="0"/>
              <a:t>WF </a:t>
            </a:r>
            <a:r>
              <a:rPr lang="en-US" altLang="zh-CN" dirty="0"/>
              <a:t>on intra-band single UL MSD test points</a:t>
            </a:r>
            <a:endParaRPr lang="x-non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2A37D9-A92F-2349-B636-2EAFFC9D36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4192" y="932688"/>
            <a:ext cx="11122152" cy="5560186"/>
          </a:xfrm>
        </p:spPr>
        <p:txBody>
          <a:bodyPr>
            <a:noAutofit/>
          </a:bodyPr>
          <a:lstStyle/>
          <a:p>
            <a:pPr marL="0" indent="0">
              <a:spcBef>
                <a:spcPts val="600"/>
              </a:spcBef>
              <a:buNone/>
            </a:pPr>
            <a:r>
              <a:rPr lang="en-US" sz="1600" dirty="0"/>
              <a:t>Considering the tight time schedule of RAN4#99-e, we only propose optimization guidelines for the selection of contiguous ENDC single uplink MSD test points.</a:t>
            </a:r>
          </a:p>
          <a:p>
            <a:pPr marL="0" indent="0">
              <a:spcBef>
                <a:spcPts val="600"/>
              </a:spcBef>
              <a:buNone/>
            </a:pPr>
            <a:endParaRPr lang="en-US" sz="1600" b="1" dirty="0"/>
          </a:p>
          <a:p>
            <a:pPr marL="0" indent="0">
              <a:spcBef>
                <a:spcPts val="600"/>
              </a:spcBef>
              <a:buNone/>
            </a:pPr>
            <a:r>
              <a:rPr lang="en-US" sz="1600" b="1" dirty="0"/>
              <a:t>WF agreement: 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sz="1400" dirty="0"/>
              <a:t>For the selection of single </a:t>
            </a:r>
            <a:r>
              <a:rPr lang="en-US" sz="1400" dirty="0">
                <a:sym typeface="Wingdings" panose="05000000000000000000" pitchFamily="2" charset="2"/>
              </a:rPr>
              <a:t>UL REFSENS test points for </a:t>
            </a:r>
            <a:r>
              <a:rPr lang="en-US" sz="1400" dirty="0"/>
              <a:t>future REL-17 combinations or for REL-17 new BCS requests of a legacy combination, adopt WF [1] agreement with the following clarification:</a:t>
            </a:r>
          </a:p>
          <a:p>
            <a:pPr marL="0" indent="0">
              <a:spcBef>
                <a:spcPts val="600"/>
              </a:spcBef>
              <a:buNone/>
            </a:pPr>
            <a:endParaRPr lang="en-US" sz="1400" dirty="0"/>
          </a:p>
          <a:p>
            <a:r>
              <a:rPr lang="en-US" sz="1400" u="sng" dirty="0"/>
              <a:t>Intra-Band Contiguous: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400" dirty="0"/>
              <a:t>For each distinct Uplink Aggressor CBW, only specify the worst-case (highest) MSD test point. This corresponds to </a:t>
            </a:r>
            <a:r>
              <a:rPr lang="en-US" sz="1400" i="1" dirty="0">
                <a:solidFill>
                  <a:srgbClr val="0000FF"/>
                </a:solidFill>
              </a:rPr>
              <a:t>the collision of the lowest victim’s CBW which experiences the greatest overlap with the lowest IMD order leading to highest MSD </a:t>
            </a:r>
            <a:r>
              <a:rPr lang="en-US" sz="1400" dirty="0">
                <a:solidFill>
                  <a:srgbClr val="0033CC"/>
                </a:solidFill>
              </a:rPr>
              <a:t>;</a:t>
            </a:r>
            <a:endParaRPr lang="en-US" sz="1400" i="1" dirty="0">
              <a:solidFill>
                <a:srgbClr val="0000FF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1400" dirty="0"/>
              <a:t>Test points for which the anchor point MSD is less than 0.5 dB do not need to be specified;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400" dirty="0"/>
              <a:t>Only specify single UL REFSENS test points where NR is the aggressor and LTE is the victim.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866889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1450" y="98222"/>
            <a:ext cx="11963400" cy="768085"/>
          </a:xfrm>
        </p:spPr>
        <p:txBody>
          <a:bodyPr>
            <a:noAutofit/>
          </a:bodyPr>
          <a:lstStyle/>
          <a:p>
            <a:pPr algn="ctr"/>
            <a:r>
              <a:rPr lang="en-US" altLang="zh-CN" sz="3200" b="1" dirty="0"/>
              <a:t>Background on MSD Test Points for DC_(n)71AA</a:t>
            </a:r>
            <a:endParaRPr lang="zh-CN" altLang="en-US" sz="3200" b="1" i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7</a:t>
            </a:fld>
            <a:endParaRPr lang="zh-CN" alt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B29341B-41BE-470F-859B-0305BB96073F}"/>
              </a:ext>
            </a:extLst>
          </p:cNvPr>
          <p:cNvSpPr txBox="1"/>
          <p:nvPr/>
        </p:nvSpPr>
        <p:spPr>
          <a:xfrm>
            <a:off x="716017" y="5137444"/>
            <a:ext cx="1114578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The selection of DC_(n)71AA single Uplink REFSENS test point is based on guidelines slide 6 as illustrated in slide 4.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Three companies provided MSD levels for each of the 4 selected test points [4,5,6].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It is proposed to adopt the average MSD level.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Note that the adoption of this WF’s guidelines leads to only 4 test points to cover three DC_(n)71AA BCSs (0,1,2). Some legacy combinations require up to 7 test points to cover only 1 BCS.</a:t>
            </a:r>
            <a:endParaRPr lang="en-US" baseline="-25000" dirty="0"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DD64F564-8D5B-45C3-95F3-C4461F5A28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628341"/>
              </p:ext>
            </p:extLst>
          </p:nvPr>
        </p:nvGraphicFramePr>
        <p:xfrm>
          <a:off x="1301750" y="841771"/>
          <a:ext cx="9588500" cy="418592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098569">
                  <a:extLst>
                    <a:ext uri="{9D8B030D-6E8A-4147-A177-3AD203B41FA5}">
                      <a16:colId xmlns:a16="http://schemas.microsoft.com/office/drawing/2014/main" val="1277837591"/>
                    </a:ext>
                  </a:extLst>
                </a:gridCol>
                <a:gridCol w="834356">
                  <a:extLst>
                    <a:ext uri="{9D8B030D-6E8A-4147-A177-3AD203B41FA5}">
                      <a16:colId xmlns:a16="http://schemas.microsoft.com/office/drawing/2014/main" val="3219738844"/>
                    </a:ext>
                  </a:extLst>
                </a:gridCol>
                <a:gridCol w="667485">
                  <a:extLst>
                    <a:ext uri="{9D8B030D-6E8A-4147-A177-3AD203B41FA5}">
                      <a16:colId xmlns:a16="http://schemas.microsoft.com/office/drawing/2014/main" val="1983875774"/>
                    </a:ext>
                  </a:extLst>
                </a:gridCol>
                <a:gridCol w="1098569">
                  <a:extLst>
                    <a:ext uri="{9D8B030D-6E8A-4147-A177-3AD203B41FA5}">
                      <a16:colId xmlns:a16="http://schemas.microsoft.com/office/drawing/2014/main" val="656687312"/>
                    </a:ext>
                  </a:extLst>
                </a:gridCol>
                <a:gridCol w="1098569">
                  <a:extLst>
                    <a:ext uri="{9D8B030D-6E8A-4147-A177-3AD203B41FA5}">
                      <a16:colId xmlns:a16="http://schemas.microsoft.com/office/drawing/2014/main" val="1108265243"/>
                    </a:ext>
                  </a:extLst>
                </a:gridCol>
                <a:gridCol w="917792">
                  <a:extLst>
                    <a:ext uri="{9D8B030D-6E8A-4147-A177-3AD203B41FA5}">
                      <a16:colId xmlns:a16="http://schemas.microsoft.com/office/drawing/2014/main" val="707401560"/>
                    </a:ext>
                  </a:extLst>
                </a:gridCol>
                <a:gridCol w="931699">
                  <a:extLst>
                    <a:ext uri="{9D8B030D-6E8A-4147-A177-3AD203B41FA5}">
                      <a16:colId xmlns:a16="http://schemas.microsoft.com/office/drawing/2014/main" val="210041362"/>
                    </a:ext>
                  </a:extLst>
                </a:gridCol>
                <a:gridCol w="1029039">
                  <a:extLst>
                    <a:ext uri="{9D8B030D-6E8A-4147-A177-3AD203B41FA5}">
                      <a16:colId xmlns:a16="http://schemas.microsoft.com/office/drawing/2014/main" val="1042435610"/>
                    </a:ext>
                  </a:extLst>
                </a:gridCol>
                <a:gridCol w="1029039">
                  <a:extLst>
                    <a:ext uri="{9D8B030D-6E8A-4147-A177-3AD203B41FA5}">
                      <a16:colId xmlns:a16="http://schemas.microsoft.com/office/drawing/2014/main" val="2651280026"/>
                    </a:ext>
                  </a:extLst>
                </a:gridCol>
                <a:gridCol w="883383">
                  <a:extLst>
                    <a:ext uri="{9D8B030D-6E8A-4147-A177-3AD203B41FA5}">
                      <a16:colId xmlns:a16="http://schemas.microsoft.com/office/drawing/2014/main" val="3611475854"/>
                    </a:ext>
                  </a:extLst>
                </a:gridCol>
              </a:tblGrid>
              <a:tr h="204839"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fr-FR" sz="1200" u="none" strike="noStrike">
                          <a:effectLst/>
                        </a:rPr>
                        <a:t>EN-DC configuration / channel allocations /MSD</a:t>
                      </a:r>
                      <a:endParaRPr lang="fr-FR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17617"/>
                  </a:ext>
                </a:extLst>
              </a:tr>
              <a:tr h="729227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EN-DC configuration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E-UTRA/NR band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F</a:t>
                      </a:r>
                      <a:r>
                        <a:rPr lang="en-US" sz="1200" u="none" strike="noStrike" baseline="-25000">
                          <a:effectLst/>
                        </a:rPr>
                        <a:t>C</a:t>
                      </a:r>
                      <a:r>
                        <a:rPr lang="en-US" sz="1200" u="none" strike="noStrike">
                          <a:effectLst/>
                        </a:rPr>
                        <a:t> (UL)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UL Channel bandwidth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UL allocation (LCRB)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F</a:t>
                      </a:r>
                      <a:r>
                        <a:rPr lang="en-US" sz="1200" u="none" strike="noStrike" baseline="-25000">
                          <a:effectLst/>
                        </a:rPr>
                        <a:t>C</a:t>
                      </a:r>
                      <a:r>
                        <a:rPr lang="en-US" sz="1200" u="none" strike="noStrike">
                          <a:effectLst/>
                        </a:rPr>
                        <a:t> (DL)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effectLst/>
                        </a:rPr>
                        <a:t>MediaTek</a:t>
                      </a:r>
                      <a:br>
                        <a:rPr lang="en-US" sz="1400" b="1" u="none" strike="noStrike" dirty="0">
                          <a:effectLst/>
                        </a:rPr>
                      </a:br>
                      <a:r>
                        <a:rPr lang="en-US" sz="1400" b="1" u="none" strike="noStrike" dirty="0">
                          <a:effectLst/>
                        </a:rPr>
                        <a:t>[5]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effectLst/>
                        </a:rPr>
                        <a:t>Qualcomm</a:t>
                      </a:r>
                      <a:br>
                        <a:rPr lang="en-US" sz="1400" b="1" u="none" strike="noStrike" dirty="0">
                          <a:effectLst/>
                        </a:rPr>
                      </a:br>
                      <a:r>
                        <a:rPr lang="en-US" sz="1400" b="1" u="none" strike="noStrike" dirty="0">
                          <a:effectLst/>
                        </a:rPr>
                        <a:t>[6]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effectLst/>
                        </a:rPr>
                        <a:t>Skyworks</a:t>
                      </a:r>
                      <a:br>
                        <a:rPr lang="en-US" sz="1400" b="1" u="none" strike="noStrike" dirty="0">
                          <a:effectLst/>
                        </a:rPr>
                      </a:br>
                      <a:r>
                        <a:rPr lang="en-US" sz="1400" b="1" u="none" strike="noStrike" dirty="0">
                          <a:effectLst/>
                        </a:rPr>
                        <a:t>[4]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effectLst/>
                        </a:rPr>
                        <a:t>Average</a:t>
                      </a:r>
                      <a:endParaRPr lang="en-US" sz="1400" b="1" i="0" u="none" strike="noStrike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95815616"/>
                  </a:ext>
                </a:extLst>
              </a:tr>
              <a:tr h="20483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(MHz)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(MHz)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(MHz)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(dB)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(dB)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(dB)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(dB)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903154059"/>
                  </a:ext>
                </a:extLst>
              </a:tr>
              <a:tr h="20483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</a:rPr>
                        <a:t>DC_(n)71AA</a:t>
                      </a:r>
                      <a:r>
                        <a:rPr lang="en-US" sz="1200" u="none" strike="noStrike" baseline="30000" dirty="0">
                          <a:effectLst/>
                        </a:rPr>
                        <a:t>X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71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N/A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10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N/A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642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solidFill>
                            <a:srgbClr val="0033CC"/>
                          </a:solidFill>
                          <a:effectLst/>
                        </a:rPr>
                        <a:t>19.7</a:t>
                      </a:r>
                      <a:endParaRPr lang="en-US" sz="1400" b="1" i="0" u="none" strike="noStrike" dirty="0">
                        <a:solidFill>
                          <a:srgbClr val="0033CC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>
                          <a:solidFill>
                            <a:srgbClr val="0033CC"/>
                          </a:solidFill>
                          <a:effectLst/>
                        </a:rPr>
                        <a:t>23.9</a:t>
                      </a:r>
                      <a:endParaRPr lang="en-US" sz="1400" b="1" i="0" u="none" strike="noStrike">
                        <a:solidFill>
                          <a:srgbClr val="0033CC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>
                          <a:solidFill>
                            <a:srgbClr val="0033CC"/>
                          </a:solidFill>
                          <a:effectLst/>
                        </a:rPr>
                        <a:t>20.3</a:t>
                      </a:r>
                      <a:endParaRPr lang="en-US" sz="1400" b="1" i="0" u="none" strike="noStrike">
                        <a:solidFill>
                          <a:srgbClr val="0033CC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>
                          <a:solidFill>
                            <a:srgbClr val="0033CC"/>
                          </a:solidFill>
                          <a:effectLst/>
                        </a:rPr>
                        <a:t>21.3</a:t>
                      </a:r>
                      <a:endParaRPr lang="en-US" sz="1400" b="1" i="0" u="none" strike="noStrike">
                        <a:solidFill>
                          <a:srgbClr val="0033CC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270051533"/>
                  </a:ext>
                </a:extLst>
              </a:tr>
              <a:tr h="27038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n71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673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20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[5 (RB</a:t>
                      </a:r>
                      <a:r>
                        <a:rPr lang="en-US" sz="1200" u="none" strike="noStrike" baseline="-25000">
                          <a:effectLst/>
                        </a:rPr>
                        <a:t>start</a:t>
                      </a:r>
                      <a:r>
                        <a:rPr lang="en-US" sz="1200" u="none" strike="noStrike">
                          <a:effectLst/>
                        </a:rPr>
                        <a:t> = 0)]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627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solidFill>
                            <a:srgbClr val="0033CC"/>
                          </a:solidFill>
                          <a:effectLst/>
                        </a:rPr>
                        <a:t> </a:t>
                      </a:r>
                      <a:endParaRPr lang="en-US" sz="1400" b="1" i="0" u="none" strike="noStrike" dirty="0">
                        <a:solidFill>
                          <a:srgbClr val="0033CC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solidFill>
                            <a:srgbClr val="0033CC"/>
                          </a:solidFill>
                          <a:effectLst/>
                        </a:rPr>
                        <a:t> </a:t>
                      </a:r>
                      <a:endParaRPr lang="en-US" sz="1400" b="1" i="0" u="none" strike="noStrike" dirty="0">
                        <a:solidFill>
                          <a:srgbClr val="0033CC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solidFill>
                            <a:srgbClr val="0033CC"/>
                          </a:solidFill>
                          <a:effectLst/>
                        </a:rPr>
                        <a:t> </a:t>
                      </a:r>
                      <a:endParaRPr lang="en-US" sz="1400" b="1" i="0" u="none" strike="noStrike" dirty="0">
                        <a:solidFill>
                          <a:srgbClr val="0033CC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solidFill>
                            <a:srgbClr val="0033CC"/>
                          </a:solidFill>
                          <a:effectLst/>
                        </a:rPr>
                        <a:t>[0]</a:t>
                      </a:r>
                      <a:endParaRPr lang="en-US" sz="1400" b="1" i="0" u="none" strike="noStrike" dirty="0">
                        <a:solidFill>
                          <a:srgbClr val="0033CC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317804734"/>
                  </a:ext>
                </a:extLst>
              </a:tr>
              <a:tr h="270387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</a:rPr>
                        <a:t>DC_(n)71AA</a:t>
                      </a:r>
                      <a:r>
                        <a:rPr lang="en-US" sz="1200" u="none" strike="noStrike" baseline="30000" dirty="0">
                          <a:effectLst/>
                        </a:rPr>
                        <a:t>X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71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N/A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15</a:t>
                      </a:r>
                      <a:endParaRPr lang="en-US" sz="1200" b="0" i="0" u="none" strike="noStrike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N/A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639.5</a:t>
                      </a:r>
                      <a:endParaRPr lang="en-US" sz="1200" b="0" i="0" u="none" strike="noStrike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>
                          <a:solidFill>
                            <a:srgbClr val="0033CC"/>
                          </a:solidFill>
                          <a:effectLst/>
                        </a:rPr>
                        <a:t>5.5</a:t>
                      </a:r>
                      <a:endParaRPr lang="en-US" sz="1400" b="1" i="0" u="none" strike="noStrike">
                        <a:solidFill>
                          <a:srgbClr val="0033CC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solidFill>
                            <a:srgbClr val="0033CC"/>
                          </a:solidFill>
                          <a:effectLst/>
                        </a:rPr>
                        <a:t>7.2</a:t>
                      </a:r>
                      <a:endParaRPr lang="en-US" sz="1400" b="1" i="0" u="none" strike="noStrike" dirty="0">
                        <a:solidFill>
                          <a:srgbClr val="0033CC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>
                          <a:solidFill>
                            <a:srgbClr val="0033CC"/>
                          </a:solidFill>
                          <a:effectLst/>
                        </a:rPr>
                        <a:t>3.4</a:t>
                      </a:r>
                      <a:endParaRPr lang="en-US" sz="1400" b="1" i="0" u="none" strike="noStrike">
                        <a:solidFill>
                          <a:srgbClr val="0033CC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solidFill>
                            <a:srgbClr val="0033CC"/>
                          </a:solidFill>
                          <a:effectLst/>
                        </a:rPr>
                        <a:t>5.4</a:t>
                      </a:r>
                      <a:endParaRPr lang="en-US" sz="1400" b="1" i="0" u="none" strike="noStrike" dirty="0">
                        <a:solidFill>
                          <a:srgbClr val="0033CC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400328263"/>
                  </a:ext>
                </a:extLst>
              </a:tr>
              <a:tr h="27038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n71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670.5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</a:rPr>
                        <a:t>15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[5 (RBstart = 0)]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624.5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solidFill>
                            <a:srgbClr val="0033CC"/>
                          </a:solidFill>
                          <a:effectLst/>
                        </a:rPr>
                        <a:t> </a:t>
                      </a:r>
                      <a:endParaRPr lang="en-US" sz="1400" b="1" i="0" u="none" strike="noStrike" dirty="0">
                        <a:solidFill>
                          <a:srgbClr val="0033CC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>
                          <a:solidFill>
                            <a:srgbClr val="0033CC"/>
                          </a:solidFill>
                          <a:effectLst/>
                        </a:rPr>
                        <a:t> </a:t>
                      </a:r>
                      <a:endParaRPr lang="en-US" sz="1400" b="1" i="0" u="none" strike="noStrike">
                        <a:solidFill>
                          <a:srgbClr val="0033CC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>
                          <a:solidFill>
                            <a:srgbClr val="0033CC"/>
                          </a:solidFill>
                          <a:effectLst/>
                        </a:rPr>
                        <a:t> </a:t>
                      </a:r>
                      <a:endParaRPr lang="en-US" sz="1400" b="1" i="0" u="none" strike="noStrike">
                        <a:solidFill>
                          <a:srgbClr val="0033CC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solidFill>
                            <a:srgbClr val="0033CC"/>
                          </a:solidFill>
                          <a:effectLst/>
                        </a:rPr>
                        <a:t>[0]</a:t>
                      </a:r>
                      <a:endParaRPr lang="en-US" sz="1400" b="1" i="0" u="none" strike="noStrike" dirty="0">
                        <a:solidFill>
                          <a:srgbClr val="0033CC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499935650"/>
                  </a:ext>
                </a:extLst>
              </a:tr>
              <a:tr h="20483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</a:rPr>
                        <a:t>DC_(n)71AA</a:t>
                      </a:r>
                      <a:r>
                        <a:rPr lang="en-US" sz="1200" u="none" strike="noStrike" baseline="30000" dirty="0">
                          <a:effectLst/>
                        </a:rPr>
                        <a:t>XX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71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680.5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N/A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639.5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solidFill>
                            <a:srgbClr val="0033CC"/>
                          </a:solidFill>
                          <a:effectLst/>
                        </a:rPr>
                        <a:t>7.2</a:t>
                      </a:r>
                      <a:endParaRPr lang="en-US" sz="1400" b="1" i="0" u="none" strike="noStrike" dirty="0">
                        <a:solidFill>
                          <a:srgbClr val="0033CC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>
                          <a:solidFill>
                            <a:srgbClr val="0033CC"/>
                          </a:solidFill>
                          <a:effectLst/>
                        </a:rPr>
                        <a:t>9.6</a:t>
                      </a:r>
                      <a:endParaRPr lang="en-US" sz="1400" b="1" i="0" u="none" strike="noStrike">
                        <a:solidFill>
                          <a:srgbClr val="0033CC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>
                          <a:solidFill>
                            <a:srgbClr val="0033CC"/>
                          </a:solidFill>
                          <a:effectLst/>
                        </a:rPr>
                        <a:t>3.5</a:t>
                      </a:r>
                      <a:endParaRPr lang="en-US" sz="1400" b="1" i="0" u="none" strike="noStrike">
                        <a:solidFill>
                          <a:srgbClr val="0033CC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solidFill>
                            <a:srgbClr val="0033CC"/>
                          </a:solidFill>
                          <a:effectLst/>
                        </a:rPr>
                        <a:t>6.8</a:t>
                      </a:r>
                      <a:endParaRPr lang="en-US" sz="1400" b="1" i="0" u="none" strike="noStrike" dirty="0">
                        <a:solidFill>
                          <a:srgbClr val="0033CC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626904103"/>
                  </a:ext>
                </a:extLst>
              </a:tr>
              <a:tr h="27038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n71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670.5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151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[5 (RBstart = 2)]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627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>
                          <a:solidFill>
                            <a:srgbClr val="0033CC"/>
                          </a:solidFill>
                          <a:effectLst/>
                        </a:rPr>
                        <a:t> </a:t>
                      </a:r>
                      <a:endParaRPr lang="en-US" sz="1400" b="1" i="0" u="none" strike="noStrike">
                        <a:solidFill>
                          <a:srgbClr val="0033CC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>
                          <a:solidFill>
                            <a:srgbClr val="0033CC"/>
                          </a:solidFill>
                          <a:effectLst/>
                        </a:rPr>
                        <a:t> </a:t>
                      </a:r>
                      <a:endParaRPr lang="en-US" sz="1400" b="1" i="0" u="none" strike="noStrike">
                        <a:solidFill>
                          <a:srgbClr val="0033CC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>
                          <a:solidFill>
                            <a:srgbClr val="0033CC"/>
                          </a:solidFill>
                          <a:effectLst/>
                        </a:rPr>
                        <a:t> </a:t>
                      </a:r>
                      <a:endParaRPr lang="en-US" sz="1400" b="1" i="0" u="none" strike="noStrike">
                        <a:solidFill>
                          <a:srgbClr val="0033CC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solidFill>
                            <a:srgbClr val="0033CC"/>
                          </a:solidFill>
                          <a:effectLst/>
                        </a:rPr>
                        <a:t>[0]</a:t>
                      </a:r>
                      <a:endParaRPr lang="en-US" sz="1400" b="1" i="0" u="none" strike="noStrike" dirty="0">
                        <a:solidFill>
                          <a:srgbClr val="0033CC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4107795612"/>
                  </a:ext>
                </a:extLst>
              </a:tr>
              <a:tr h="20483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</a:rPr>
                        <a:t>DC_(n)71AA</a:t>
                      </a:r>
                      <a:r>
                        <a:rPr lang="en-US" sz="1200" u="none" strike="noStrike" baseline="30000" dirty="0">
                          <a:effectLst/>
                        </a:rPr>
                        <a:t>XXX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71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680.5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N/A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634.5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>
                          <a:solidFill>
                            <a:srgbClr val="0033CC"/>
                          </a:solidFill>
                          <a:effectLst/>
                        </a:rPr>
                        <a:t>7.2</a:t>
                      </a:r>
                      <a:endParaRPr lang="en-US" sz="1400" b="1" i="0" u="none" strike="noStrike">
                        <a:solidFill>
                          <a:srgbClr val="0033CC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solidFill>
                            <a:srgbClr val="0033CC"/>
                          </a:solidFill>
                          <a:effectLst/>
                        </a:rPr>
                        <a:t>9.1</a:t>
                      </a:r>
                      <a:endParaRPr lang="en-US" sz="1400" b="1" i="0" u="none" strike="noStrike" dirty="0">
                        <a:solidFill>
                          <a:srgbClr val="0033CC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>
                          <a:solidFill>
                            <a:srgbClr val="0033CC"/>
                          </a:solidFill>
                          <a:effectLst/>
                        </a:rPr>
                        <a:t>2.8</a:t>
                      </a:r>
                      <a:endParaRPr lang="en-US" sz="1400" b="1" i="0" u="none" strike="noStrike">
                        <a:solidFill>
                          <a:srgbClr val="0033CC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solidFill>
                            <a:srgbClr val="0033CC"/>
                          </a:solidFill>
                          <a:effectLst/>
                        </a:rPr>
                        <a:t>6.4</a:t>
                      </a:r>
                      <a:endParaRPr lang="en-US" sz="1400" b="1" i="0" u="none" strike="noStrike" dirty="0">
                        <a:solidFill>
                          <a:srgbClr val="0033CC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669444441"/>
                  </a:ext>
                </a:extLst>
              </a:tr>
              <a:tr h="27038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n71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670.5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15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[5 (RBstart = 0)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624.5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>
                          <a:solidFill>
                            <a:srgbClr val="0033CC"/>
                          </a:solidFill>
                          <a:effectLst/>
                        </a:rPr>
                        <a:t> </a:t>
                      </a:r>
                      <a:endParaRPr lang="en-US" sz="1400" b="1" i="0" u="none" strike="noStrike">
                        <a:solidFill>
                          <a:srgbClr val="0033CC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solidFill>
                            <a:srgbClr val="0033CC"/>
                          </a:solidFill>
                          <a:effectLst/>
                        </a:rPr>
                        <a:t> </a:t>
                      </a:r>
                      <a:endParaRPr lang="en-US" sz="1400" b="1" i="0" u="none" strike="noStrike" dirty="0">
                        <a:solidFill>
                          <a:srgbClr val="0033CC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solidFill>
                            <a:srgbClr val="0033CC"/>
                          </a:solidFill>
                          <a:effectLst/>
                        </a:rPr>
                        <a:t> </a:t>
                      </a:r>
                      <a:endParaRPr lang="en-US" sz="1400" b="1" i="0" u="none" strike="noStrike" dirty="0">
                        <a:solidFill>
                          <a:srgbClr val="0033CC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solidFill>
                            <a:srgbClr val="0033CC"/>
                          </a:solidFill>
                          <a:effectLst/>
                        </a:rPr>
                        <a:t>[0]</a:t>
                      </a:r>
                      <a:endParaRPr lang="en-US" sz="1400" b="1" i="0" u="none" strike="noStrike" dirty="0">
                        <a:solidFill>
                          <a:srgbClr val="0033CC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125191193"/>
                  </a:ext>
                </a:extLst>
              </a:tr>
              <a:tr h="401484">
                <a:tc gridSpan="10">
                  <a:txBody>
                    <a:bodyPr/>
                    <a:lstStyle/>
                    <a:p>
                      <a:pPr algn="l" fontAlgn="ctr"/>
                      <a:r>
                        <a:rPr lang="en-US" sz="1200" u="none" strike="noStrike" dirty="0">
                          <a:effectLst/>
                        </a:rPr>
                        <a:t>NOTE 1:In accordance to BCS1, the NR uplink bandwidth is specified as in this table, but the corresponding NR downlink bandwidth is 5 MHz larger.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64121215"/>
                  </a:ext>
                </a:extLst>
              </a:tr>
              <a:tr h="204839">
                <a:tc gridSpan="10">
                  <a:txBody>
                    <a:bodyPr/>
                    <a:lstStyle/>
                    <a:p>
                      <a:pPr algn="l" fontAlgn="ctr"/>
                      <a:r>
                        <a:rPr lang="en-US" sz="1200" u="none" strike="noStrike">
                          <a:effectLst/>
                        </a:rPr>
                        <a:t>NOTE X: Applicable only to BCS 2.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7504008"/>
                  </a:ext>
                </a:extLst>
              </a:tr>
              <a:tr h="204839">
                <a:tc gridSpan="10">
                  <a:txBody>
                    <a:bodyPr/>
                    <a:lstStyle/>
                    <a:p>
                      <a:pPr algn="l" fontAlgn="ctr"/>
                      <a:r>
                        <a:rPr lang="en-US" sz="1200" u="none" strike="noStrike">
                          <a:effectLst/>
                        </a:rPr>
                        <a:t>NOTE XX: Applicable only to BCS 1.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9802969"/>
                  </a:ext>
                </a:extLst>
              </a:tr>
              <a:tr h="204839">
                <a:tc gridSpan="10">
                  <a:txBody>
                    <a:bodyPr/>
                    <a:lstStyle/>
                    <a:p>
                      <a:pPr algn="l" fontAlgn="ctr"/>
                      <a:r>
                        <a:rPr lang="en-US" sz="1200" u="none" strike="noStrike" dirty="0">
                          <a:effectLst/>
                        </a:rPr>
                        <a:t>NOTE XXX:  Applicable to BCS 0.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394454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550423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304395-0370-3046-A683-5796E7453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10532"/>
          </a:xfrm>
        </p:spPr>
        <p:txBody>
          <a:bodyPr>
            <a:normAutofit/>
          </a:bodyPr>
          <a:lstStyle/>
          <a:p>
            <a:r>
              <a:rPr lang="en-CA" dirty="0"/>
              <a:t>WF on DC_(n)71AA Single UL MSD Test Points</a:t>
            </a:r>
            <a:endParaRPr lang="x-none" dirty="0"/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84A7FC3E-E27A-47D7-BF99-91A3BD99B6D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65720252"/>
              </p:ext>
            </p:extLst>
          </p:nvPr>
        </p:nvGraphicFramePr>
        <p:xfrm>
          <a:off x="2754312" y="2608360"/>
          <a:ext cx="6683375" cy="290779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043940">
                  <a:extLst>
                    <a:ext uri="{9D8B030D-6E8A-4147-A177-3AD203B41FA5}">
                      <a16:colId xmlns:a16="http://schemas.microsoft.com/office/drawing/2014/main" val="1481679069"/>
                    </a:ext>
                  </a:extLst>
                </a:gridCol>
                <a:gridCol w="1043940">
                  <a:extLst>
                    <a:ext uri="{9D8B030D-6E8A-4147-A177-3AD203B41FA5}">
                      <a16:colId xmlns:a16="http://schemas.microsoft.com/office/drawing/2014/main" val="1108445035"/>
                    </a:ext>
                  </a:extLst>
                </a:gridCol>
                <a:gridCol w="1172845">
                  <a:extLst>
                    <a:ext uri="{9D8B030D-6E8A-4147-A177-3AD203B41FA5}">
                      <a16:colId xmlns:a16="http://schemas.microsoft.com/office/drawing/2014/main" val="734016280"/>
                    </a:ext>
                  </a:extLst>
                </a:gridCol>
                <a:gridCol w="1172845">
                  <a:extLst>
                    <a:ext uri="{9D8B030D-6E8A-4147-A177-3AD203B41FA5}">
                      <a16:colId xmlns:a16="http://schemas.microsoft.com/office/drawing/2014/main" val="1058177633"/>
                    </a:ext>
                  </a:extLst>
                </a:gridCol>
                <a:gridCol w="974090">
                  <a:extLst>
                    <a:ext uri="{9D8B030D-6E8A-4147-A177-3AD203B41FA5}">
                      <a16:colId xmlns:a16="http://schemas.microsoft.com/office/drawing/2014/main" val="2520995226"/>
                    </a:ext>
                  </a:extLst>
                </a:gridCol>
                <a:gridCol w="663575">
                  <a:extLst>
                    <a:ext uri="{9D8B030D-6E8A-4147-A177-3AD203B41FA5}">
                      <a16:colId xmlns:a16="http://schemas.microsoft.com/office/drawing/2014/main" val="715796990"/>
                    </a:ext>
                  </a:extLst>
                </a:gridCol>
                <a:gridCol w="612140">
                  <a:extLst>
                    <a:ext uri="{9D8B030D-6E8A-4147-A177-3AD203B41FA5}">
                      <a16:colId xmlns:a16="http://schemas.microsoft.com/office/drawing/2014/main" val="3957386899"/>
                    </a:ext>
                  </a:extLst>
                </a:gridCol>
              </a:tblGrid>
              <a:tr h="144145">
                <a:tc gridSpan="7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EN-DC configuration / channel allocations /MSD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115" marR="31115" marT="9525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1092198"/>
                  </a:ext>
                </a:extLst>
              </a:tr>
              <a:tr h="4546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EN-DC configuration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115" marR="3111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E-UTRA/NR band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115" marR="3111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F</a:t>
                      </a:r>
                      <a:r>
                        <a:rPr lang="en-GB" sz="1000" baseline="-25000">
                          <a:effectLst/>
                        </a:rPr>
                        <a:t>C</a:t>
                      </a:r>
                      <a:r>
                        <a:rPr lang="en-GB" sz="1000">
                          <a:effectLst/>
                        </a:rPr>
                        <a:t> (UL)</a:t>
                      </a:r>
                      <a:endParaRPr lang="en-US" sz="100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(MHz)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115" marR="3111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UL Channel bandwidth</a:t>
                      </a:r>
                      <a:endParaRPr lang="en-US" sz="100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(MHz)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115" marR="3111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UL allocation (LCRB)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115" marR="3111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F</a:t>
                      </a:r>
                      <a:r>
                        <a:rPr lang="en-GB" sz="1000" baseline="-25000">
                          <a:effectLst/>
                        </a:rPr>
                        <a:t>C</a:t>
                      </a:r>
                      <a:r>
                        <a:rPr lang="en-GB" sz="1000">
                          <a:effectLst/>
                        </a:rPr>
                        <a:t> (DL)</a:t>
                      </a:r>
                      <a:endParaRPr lang="en-US" sz="100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(MHz)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115" marR="3111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MSD</a:t>
                      </a:r>
                      <a:endParaRPr lang="en-US" sz="100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(dB)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115" marR="31115" marT="9525" marB="0" anchor="ctr"/>
                </a:tc>
                <a:extLst>
                  <a:ext uri="{0D108BD9-81ED-4DB2-BD59-A6C34878D82A}">
                    <a16:rowId xmlns:a16="http://schemas.microsoft.com/office/drawing/2014/main" val="1605062829"/>
                  </a:ext>
                </a:extLst>
              </a:tr>
              <a:tr h="144145"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DC_(n)71AA</a:t>
                      </a:r>
                      <a:r>
                        <a:rPr lang="en-GB" sz="1000" b="1" baseline="30000" dirty="0">
                          <a:solidFill>
                            <a:srgbClr val="0033CC"/>
                          </a:solidFill>
                          <a:effectLst/>
                        </a:rPr>
                        <a:t>X</a:t>
                      </a:r>
                      <a:endParaRPr lang="en-US" sz="1000" b="1" dirty="0">
                        <a:solidFill>
                          <a:srgbClr val="0033CC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115" marR="3111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71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115" marR="3111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N/A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115" marR="3111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10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115" marR="3111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N/A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115" marR="3111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642.0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115" marR="3111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33CC"/>
                          </a:solidFill>
                          <a:effectLst/>
                        </a:rPr>
                        <a:t>[21.3]</a:t>
                      </a:r>
                      <a:endParaRPr lang="en-US" sz="1000" b="1" dirty="0">
                        <a:solidFill>
                          <a:srgbClr val="0033CC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115" marR="31115" marT="9525" marB="0" anchor="ctr"/>
                </a:tc>
                <a:extLst>
                  <a:ext uri="{0D108BD9-81ED-4DB2-BD59-A6C34878D82A}">
                    <a16:rowId xmlns:a16="http://schemas.microsoft.com/office/drawing/2014/main" val="3985408829"/>
                  </a:ext>
                </a:extLst>
              </a:tr>
              <a:tr h="18161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n71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115" marR="3111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673.0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115" marR="3111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20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115" marR="3111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[5 (RB</a:t>
                      </a:r>
                      <a:r>
                        <a:rPr lang="en-GB" sz="1000" baseline="-25000">
                          <a:effectLst/>
                        </a:rPr>
                        <a:t>start</a:t>
                      </a:r>
                      <a:r>
                        <a:rPr lang="en-GB" sz="1000">
                          <a:effectLst/>
                        </a:rPr>
                        <a:t> = 0)]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115" marR="3111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627.0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115" marR="3111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[0]</a:t>
                      </a:r>
                      <a:endParaRPr lang="en-US" sz="1000" b="1" dirty="0">
                        <a:solidFill>
                          <a:srgbClr val="0033CC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115" marR="31115" marT="9525" marB="0" anchor="ctr"/>
                </a:tc>
                <a:extLst>
                  <a:ext uri="{0D108BD9-81ED-4DB2-BD59-A6C34878D82A}">
                    <a16:rowId xmlns:a16="http://schemas.microsoft.com/office/drawing/2014/main" val="543964668"/>
                  </a:ext>
                </a:extLst>
              </a:tr>
              <a:tr h="181610"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DC_(n)71AA</a:t>
                      </a:r>
                      <a:r>
                        <a:rPr lang="en-GB" sz="1000" b="1" baseline="30000" dirty="0">
                          <a:solidFill>
                            <a:srgbClr val="0033CC"/>
                          </a:solidFill>
                          <a:effectLst/>
                        </a:rPr>
                        <a:t>X</a:t>
                      </a:r>
                      <a:endParaRPr lang="en-US" sz="1000" b="1" dirty="0">
                        <a:solidFill>
                          <a:srgbClr val="0033CC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115" marR="3111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71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115" marR="3111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N/A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115" marR="3111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15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115" marR="3111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N/A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115" marR="3111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639.5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115" marR="3111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33CC"/>
                          </a:solidFill>
                          <a:effectLst/>
                        </a:rPr>
                        <a:t>[5.4]</a:t>
                      </a:r>
                      <a:endParaRPr lang="en-US" sz="1000" b="1" dirty="0">
                        <a:solidFill>
                          <a:srgbClr val="0033CC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115" marR="31115" marT="9525" marB="0" anchor="ctr"/>
                </a:tc>
                <a:extLst>
                  <a:ext uri="{0D108BD9-81ED-4DB2-BD59-A6C34878D82A}">
                    <a16:rowId xmlns:a16="http://schemas.microsoft.com/office/drawing/2014/main" val="2204435491"/>
                  </a:ext>
                </a:extLst>
              </a:tr>
              <a:tr h="18161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n71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115" marR="3111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670.5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115" marR="3111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15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115" marR="3111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[5 (RBstart = 0)]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115" marR="3111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624.5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115" marR="3111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[0]</a:t>
                      </a:r>
                      <a:endParaRPr lang="en-US" sz="1000" b="1" dirty="0">
                        <a:solidFill>
                          <a:srgbClr val="0033CC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115" marR="31115" marT="9525" marB="0" anchor="ctr"/>
                </a:tc>
                <a:extLst>
                  <a:ext uri="{0D108BD9-81ED-4DB2-BD59-A6C34878D82A}">
                    <a16:rowId xmlns:a16="http://schemas.microsoft.com/office/drawing/2014/main" val="3265979185"/>
                  </a:ext>
                </a:extLst>
              </a:tr>
              <a:tr h="181610"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DC_(n)71AA</a:t>
                      </a:r>
                      <a:r>
                        <a:rPr lang="en-GB" sz="1000" b="1" baseline="30000" dirty="0">
                          <a:solidFill>
                            <a:srgbClr val="0033CC"/>
                          </a:solidFill>
                          <a:effectLst/>
                        </a:rPr>
                        <a:t>XX</a:t>
                      </a:r>
                      <a:endParaRPr lang="en-US" sz="1000" b="1" dirty="0">
                        <a:solidFill>
                          <a:srgbClr val="0033CC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115" marR="3111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71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115" marR="3111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680.5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115" marR="3111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115" marR="3111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N/A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115" marR="3111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639.5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115" marR="3111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33CC"/>
                          </a:solidFill>
                          <a:effectLst/>
                        </a:rPr>
                        <a:t>[6.8]</a:t>
                      </a:r>
                      <a:endParaRPr lang="en-US" sz="1000" b="1" dirty="0">
                        <a:solidFill>
                          <a:srgbClr val="0033CC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115" marR="31115" marT="9525" marB="0" anchor="ctr"/>
                </a:tc>
                <a:extLst>
                  <a:ext uri="{0D108BD9-81ED-4DB2-BD59-A6C34878D82A}">
                    <a16:rowId xmlns:a16="http://schemas.microsoft.com/office/drawing/2014/main" val="2001882942"/>
                  </a:ext>
                </a:extLst>
              </a:tr>
              <a:tr h="18161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n71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115" marR="3111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670.5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115" marR="3111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15</a:t>
                      </a:r>
                      <a:r>
                        <a:rPr lang="en-US" sz="1000" baseline="30000">
                          <a:effectLst/>
                        </a:rPr>
                        <a:t>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115" marR="3111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[5 (RBstart = 2)]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115" marR="3111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627.0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115" marR="3111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[0]</a:t>
                      </a:r>
                      <a:endParaRPr lang="en-US" sz="1000" b="1" dirty="0">
                        <a:solidFill>
                          <a:srgbClr val="0033CC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115" marR="31115" marT="9525" marB="0" anchor="ctr"/>
                </a:tc>
                <a:extLst>
                  <a:ext uri="{0D108BD9-81ED-4DB2-BD59-A6C34878D82A}">
                    <a16:rowId xmlns:a16="http://schemas.microsoft.com/office/drawing/2014/main" val="2075700292"/>
                  </a:ext>
                </a:extLst>
              </a:tr>
              <a:tr h="181610"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DC_(n)71AA</a:t>
                      </a:r>
                      <a:r>
                        <a:rPr lang="en-GB" sz="1000" b="1" baseline="30000" dirty="0">
                          <a:solidFill>
                            <a:srgbClr val="0033CC"/>
                          </a:solidFill>
                          <a:effectLst/>
                        </a:rPr>
                        <a:t>XXX</a:t>
                      </a:r>
                      <a:endParaRPr lang="en-US" sz="1000" b="1" dirty="0">
                        <a:solidFill>
                          <a:srgbClr val="0033CC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115" marR="3111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71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115" marR="3111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680.5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115" marR="3111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115" marR="3111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N/A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115" marR="3111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634.5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115" marR="3111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33CC"/>
                          </a:solidFill>
                          <a:effectLst/>
                        </a:rPr>
                        <a:t>[6.4]</a:t>
                      </a:r>
                      <a:endParaRPr lang="en-US" sz="1000" b="1" dirty="0">
                        <a:solidFill>
                          <a:srgbClr val="0033CC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115" marR="31115" marT="9525" marB="0" anchor="ctr"/>
                </a:tc>
                <a:extLst>
                  <a:ext uri="{0D108BD9-81ED-4DB2-BD59-A6C34878D82A}">
                    <a16:rowId xmlns:a16="http://schemas.microsoft.com/office/drawing/2014/main" val="484947303"/>
                  </a:ext>
                </a:extLst>
              </a:tr>
              <a:tr h="18161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n71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115" marR="3111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670.5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115" marR="3111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115" marR="3111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[5 (RBstart = 0)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115" marR="3111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624.5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115" marR="3111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[0]</a:t>
                      </a:r>
                      <a:endParaRPr lang="en-US" sz="1000" b="1" dirty="0">
                        <a:solidFill>
                          <a:srgbClr val="0033CC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115" marR="31115" marT="9525" marB="0" anchor="ctr"/>
                </a:tc>
                <a:extLst>
                  <a:ext uri="{0D108BD9-81ED-4DB2-BD59-A6C34878D82A}">
                    <a16:rowId xmlns:a16="http://schemas.microsoft.com/office/drawing/2014/main" val="1337060848"/>
                  </a:ext>
                </a:extLst>
              </a:tr>
              <a:tr h="181610">
                <a:tc gridSpan="7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NOTE 1:       </a:t>
                      </a:r>
                      <a:r>
                        <a:rPr lang="en-US" sz="1000" dirty="0">
                          <a:effectLst/>
                        </a:rPr>
                        <a:t>In accordance to BCS1, the NR uplink bandwidth is specified as in this table, but the corresponding NR downlink bandwidth is 5 MHz larger.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33CC"/>
                          </a:solidFill>
                          <a:effectLst/>
                        </a:rPr>
                        <a:t>NOTE X:       Applicable only to BCS 2.</a:t>
                      </a:r>
                      <a:endParaRPr lang="en-US" sz="1000" dirty="0">
                        <a:solidFill>
                          <a:srgbClr val="0033CC"/>
                        </a:solidFill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33CC"/>
                          </a:solidFill>
                          <a:effectLst/>
                        </a:rPr>
                        <a:t>NOTE XX:    Applicable only to BCS 1.</a:t>
                      </a:r>
                      <a:endParaRPr lang="en-US" sz="1000" dirty="0">
                        <a:solidFill>
                          <a:srgbClr val="0033CC"/>
                        </a:solidFill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33CC"/>
                          </a:solidFill>
                          <a:effectLst/>
                        </a:rPr>
                        <a:t>NOTE XXX:  Applicable to BCS 0.</a:t>
                      </a:r>
                      <a:endParaRPr lang="en-US" sz="1000" dirty="0">
                        <a:solidFill>
                          <a:srgbClr val="0033CC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115" marR="31115" marT="9525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2400261"/>
                  </a:ext>
                </a:extLst>
              </a:tr>
            </a:tbl>
          </a:graphicData>
        </a:graphic>
      </p:graphicFrame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E4D43D1-9CD7-4440-9BE4-5FA309413924}"/>
              </a:ext>
            </a:extLst>
          </p:cNvPr>
          <p:cNvSpPr txBox="1">
            <a:spLocks/>
          </p:cNvSpPr>
          <p:nvPr/>
        </p:nvSpPr>
        <p:spPr>
          <a:xfrm>
            <a:off x="838200" y="1409192"/>
            <a:ext cx="10802112" cy="4661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1600" b="1" dirty="0"/>
              <a:t>Agreement: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600" dirty="0"/>
              <a:t>Based on the proposed guidelines and the MSD proposals in [4,5,6], adopt the following single uplink MSD test points for DC_(n)71AA in CR [7].</a:t>
            </a:r>
            <a:endParaRPr lang="en-US" altLang="zh-CN" sz="1600" dirty="0"/>
          </a:p>
        </p:txBody>
      </p:sp>
    </p:spTree>
    <p:extLst>
      <p:ext uri="{BB962C8B-B14F-4D97-AF65-F5344CB8AC3E}">
        <p14:creationId xmlns:p14="http://schemas.microsoft.com/office/powerpoint/2010/main" val="1681030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DC2309-2636-409E-A228-175F9BA4FA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2225"/>
            <a:ext cx="10515600" cy="1325563"/>
          </a:xfrm>
        </p:spPr>
        <p:txBody>
          <a:bodyPr>
            <a:normAutofit/>
          </a:bodyPr>
          <a:lstStyle/>
          <a:p>
            <a:r>
              <a:rPr lang="en-US" sz="3733" dirty="0"/>
              <a:t>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B56B91-8B9D-42D5-9CD9-D77328C5CC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104900"/>
            <a:ext cx="11151029" cy="5299075"/>
          </a:xfrm>
        </p:spPr>
        <p:txBody>
          <a:bodyPr>
            <a:normAutofit/>
          </a:bodyPr>
          <a:lstStyle/>
          <a:p>
            <a:pPr marL="0" indent="0" defTabSz="1527175">
              <a:buNone/>
            </a:pPr>
            <a:r>
              <a:rPr lang="en-US" sz="1800" dirty="0"/>
              <a:t>[1] R4-2105338, WF on single UL intra-band ENDC REFSENS Exceptions, 3GPP TSG-RAN WG4 #98bis-e, Electronic 		Meeting, Apr. 12-Apr. 20, 2021, Skyworks Solutions Inc., T-Mobile USA, CHHTL.</a:t>
            </a:r>
          </a:p>
          <a:p>
            <a:pPr marL="0" indent="0" defTabSz="1527175">
              <a:buNone/>
            </a:pPr>
            <a:r>
              <a:rPr lang="en-US" sz="1800" dirty="0"/>
              <a:t>[2] R4-2111520, CR for 38.101-1-h10: Corrections to intra-band non-contiguous CA REFSENS, 3GPP TSG-RAN WG4 	#99-e, Electronic Meeting, 19th-27</a:t>
            </a:r>
            <a:r>
              <a:rPr lang="en-US" sz="1800" baseline="30000" dirty="0"/>
              <a:t>th</a:t>
            </a:r>
            <a:r>
              <a:rPr lang="en-US" sz="1800" dirty="0"/>
              <a:t> May 2021, Skyworks Solutions Inc., T-Mobile USA</a:t>
            </a:r>
          </a:p>
          <a:p>
            <a:pPr marL="0" indent="0" defTabSz="1527175">
              <a:buNone/>
            </a:pPr>
            <a:r>
              <a:rPr lang="en-US" sz="1800" dirty="0"/>
              <a:t>[3] R4-2111522, CR for 38.101-3-g70: Corrections to intra-band non-contiguous EN-DC REFSENS, 3GPP TSG-RAN WG4 	#99-e, Electronic Meeting, 19th-27</a:t>
            </a:r>
            <a:r>
              <a:rPr lang="en-US" sz="1800" baseline="30000" dirty="0"/>
              <a:t>th</a:t>
            </a:r>
            <a:r>
              <a:rPr lang="en-US" sz="1800" dirty="0"/>
              <a:t> May 2021, Skyworks Solutions Inc., T-Mobile USA</a:t>
            </a:r>
          </a:p>
          <a:p>
            <a:pPr marL="0" indent="0" defTabSz="1527175">
              <a:buNone/>
            </a:pPr>
            <a:r>
              <a:rPr lang="en-US" sz="1800" dirty="0"/>
              <a:t>[4] R4-2107626, Intra-Band Single Uplink REFSENS Simplification, 3GPP TSG-RAN WG4 #99-e, Electronic Meeting, 	19th-27</a:t>
            </a:r>
            <a:r>
              <a:rPr lang="en-US" sz="1800" baseline="30000" dirty="0"/>
              <a:t>th</a:t>
            </a:r>
            <a:r>
              <a:rPr lang="en-US" sz="1800" dirty="0"/>
              <a:t> May 2021, Skyworks Solutions Inc.</a:t>
            </a:r>
          </a:p>
          <a:p>
            <a:pPr marL="0" indent="0" defTabSz="1527175">
              <a:buNone/>
            </a:pPr>
            <a:r>
              <a:rPr lang="en-US" sz="1800" dirty="0"/>
              <a:t>[5] </a:t>
            </a:r>
            <a:r>
              <a:rPr lang="pt-BR" sz="1800" dirty="0"/>
              <a:t>R4-2109630, MSD for DC_(n)71AA BCS2, </a:t>
            </a:r>
            <a:r>
              <a:rPr lang="en-US" sz="1800" dirty="0"/>
              <a:t>3GPP TSG-RAN WG4 #99-e, Electronic Meeting, 19th-27</a:t>
            </a:r>
            <a:r>
              <a:rPr lang="en-US" sz="1800" baseline="30000" dirty="0"/>
              <a:t>th</a:t>
            </a:r>
            <a:r>
              <a:rPr lang="en-US" sz="1800" dirty="0"/>
              <a:t> May 2021, 	MediaTek Inc.</a:t>
            </a:r>
          </a:p>
          <a:p>
            <a:pPr marL="0" indent="0" defTabSz="1527175">
              <a:buNone/>
            </a:pPr>
            <a:r>
              <a:rPr lang="en-US" sz="1800" dirty="0"/>
              <a:t>[6] </a:t>
            </a:r>
            <a:r>
              <a:rPr lang="pt-BR" sz="1800" dirty="0"/>
              <a:t>R4-2107642, Qualcomm’s MSD proposal presented in Rd1Sum [99e][116] NR_Baskets_P1, </a:t>
            </a:r>
            <a:r>
              <a:rPr lang="en-US" sz="1800" dirty="0"/>
              <a:t>3GPP TSG-RAN WG4 	#99-e, Electronic Meeting, 19th-27</a:t>
            </a:r>
            <a:r>
              <a:rPr lang="en-US" sz="1800" baseline="30000" dirty="0"/>
              <a:t>th</a:t>
            </a:r>
            <a:r>
              <a:rPr lang="en-US" sz="1800" dirty="0"/>
              <a:t> May 2021, Skyworks Solutions Inc.</a:t>
            </a:r>
          </a:p>
          <a:p>
            <a:pPr marL="0" indent="0" defTabSz="1527175">
              <a:buNone/>
            </a:pPr>
            <a:r>
              <a:rPr lang="en-US" sz="1800" dirty="0"/>
              <a:t>[7] R4-2111488, Draft CR for 38.101-3: Introduction of DC_(n)71AA_BCS2, 3GPP TSG-RAN WG4 #99-e, Electronic 	Meeting, 19th-27</a:t>
            </a:r>
            <a:r>
              <a:rPr lang="en-US" sz="1800" baseline="30000" dirty="0"/>
              <a:t>th</a:t>
            </a:r>
            <a:r>
              <a:rPr lang="en-US" sz="1800" dirty="0"/>
              <a:t> May 2021, T-Mobile USA, Skyworks Solutions Inc.</a:t>
            </a:r>
          </a:p>
          <a:p>
            <a:pPr marL="0" indent="0">
              <a:buNone/>
            </a:pPr>
            <a:endParaRPr lang="en-US" sz="18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475F434-DCF2-44BD-868D-9D675C4520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37509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2489</TotalTime>
  <Words>1393</Words>
  <Application>Microsoft Office PowerPoint</Application>
  <PresentationFormat>Widescreen</PresentationFormat>
  <Paragraphs>247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21" baseType="lpstr">
      <vt:lpstr>DengXian</vt:lpstr>
      <vt:lpstr>DengXian Light</vt:lpstr>
      <vt:lpstr>Microsoft YaHei</vt:lpstr>
      <vt:lpstr>PMingLiU</vt:lpstr>
      <vt:lpstr>SimSun</vt:lpstr>
      <vt:lpstr>Arial</vt:lpstr>
      <vt:lpstr>Calibri</vt:lpstr>
      <vt:lpstr>Calibri Light</vt:lpstr>
      <vt:lpstr>Times New Roman</vt:lpstr>
      <vt:lpstr>Wingdings</vt:lpstr>
      <vt:lpstr>Office Theme</vt:lpstr>
      <vt:lpstr>WF on DC_(n)71AA single UL</vt:lpstr>
      <vt:lpstr>Background: 98-bis WF[1] agreements Non-Contiguous NR-CA / EN-DC </vt:lpstr>
      <vt:lpstr>Background: Further Simplification Opportunity #1 </vt:lpstr>
      <vt:lpstr>Background: Opp. #1 “Lowest victim CBW that leads to the highest MSD”</vt:lpstr>
      <vt:lpstr>Background: Further Simplification Opportunity #2 </vt:lpstr>
      <vt:lpstr>WF on intra-band single UL MSD test points</vt:lpstr>
      <vt:lpstr>Background on MSD Test Points for DC_(n)71AA</vt:lpstr>
      <vt:lpstr>WF on DC_(n)71AA Single UL MSD Test Points</vt:lpstr>
      <vt:lpstr>REFERENCES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Enabling Transparent TxD in Rel-16</dc:title>
  <dc:creator>Skyworks</dc:creator>
  <cp:lastModifiedBy>Laurent Noel</cp:lastModifiedBy>
  <cp:revision>104</cp:revision>
  <dcterms:created xsi:type="dcterms:W3CDTF">2020-05-30T01:52:32Z</dcterms:created>
  <dcterms:modified xsi:type="dcterms:W3CDTF">2021-05-26T02:46:28Z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C:\Users\h0809.wang\AppData\Local\Temp\Temp1_R4-2008465.zip\R4-2008465 WF on Enabling Transparent TxD in Rel-16 V2.pptx</vt:lpwstr>
  </property>
</Properties>
</file>