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7"/>
  </p:notesMasterIdLst>
  <p:sldIdLst>
    <p:sldId id="256" r:id="rId2"/>
    <p:sldId id="293" r:id="rId3"/>
    <p:sldId id="289" r:id="rId4"/>
    <p:sldId id="292" r:id="rId5"/>
    <p:sldId id="291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07" autoAdjust="0"/>
    <p:restoredTop sz="96424" autoAdjust="0"/>
  </p:normalViewPr>
  <p:slideViewPr>
    <p:cSldViewPr snapToGrid="0">
      <p:cViewPr varScale="1">
        <p:scale>
          <a:sx n="80" d="100"/>
          <a:sy n="80" d="100"/>
        </p:scale>
        <p:origin x="55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577CB8-84A1-45D8-829E-D1E8976B938D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B131C0-A4DB-454F-9D59-F72C689481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364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5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38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7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1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78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46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0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8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5741" y="1929467"/>
            <a:ext cx="11447217" cy="692432"/>
          </a:xfrm>
        </p:spPr>
        <p:txBody>
          <a:bodyPr>
            <a:normAutofit/>
          </a:bodyPr>
          <a:lstStyle/>
          <a:p>
            <a:r>
              <a:rPr lang="en-US" altLang="zh-CN" sz="4000" dirty="0"/>
              <a:t>WF on Transient period capability</a:t>
            </a:r>
            <a:endParaRPr lang="en-US" sz="4400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xmlns="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en-US" dirty="0" smtClean="0"/>
              <a:t>Huawei</a:t>
            </a:r>
            <a:r>
              <a:rPr lang="en-US" dirty="0"/>
              <a:t>, </a:t>
            </a:r>
            <a:r>
              <a:rPr lang="en-US" dirty="0" smtClean="0"/>
              <a:t>HiSilicon, []</a:t>
            </a:r>
            <a:endParaRPr lang="en-US" dirty="0"/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xmlns="" id="{5BB3C6A5-B872-4979-A917-7B860739811B}"/>
              </a:ext>
            </a:extLst>
          </p:cNvPr>
          <p:cNvSpPr txBox="1"/>
          <p:nvPr/>
        </p:nvSpPr>
        <p:spPr>
          <a:xfrm>
            <a:off x="9425569" y="151162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dirty="0" smtClean="0"/>
              <a:t>R4-2107783</a:t>
            </a:r>
            <a:endParaRPr lang="en-US" b="1" dirty="0"/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xmlns="" id="{961EBA95-7131-4683-B8EE-049359931A13}"/>
              </a:ext>
            </a:extLst>
          </p:cNvPr>
          <p:cNvSpPr txBox="1"/>
          <p:nvPr/>
        </p:nvSpPr>
        <p:spPr>
          <a:xfrm>
            <a:off x="98439" y="-28284"/>
            <a:ext cx="41358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</a:t>
            </a:r>
            <a:r>
              <a:rPr lang="en-US" b="1" dirty="0" smtClean="0"/>
              <a:t>99-e</a:t>
            </a:r>
            <a:endParaRPr lang="en-US" b="1" dirty="0"/>
          </a:p>
          <a:p>
            <a:r>
              <a:rPr lang="en-US" b="1" dirty="0" smtClean="0"/>
              <a:t>May 19 </a:t>
            </a:r>
            <a:r>
              <a:rPr lang="en-US" b="1" dirty="0"/>
              <a:t>– </a:t>
            </a:r>
            <a:r>
              <a:rPr lang="en-US" b="1" dirty="0" smtClean="0"/>
              <a:t>27, 2021</a:t>
            </a:r>
            <a:endParaRPr lang="en-US" b="1" dirty="0"/>
          </a:p>
          <a:p>
            <a:r>
              <a:rPr lang="en-US" b="1" dirty="0"/>
              <a:t>Electronic meeting</a:t>
            </a:r>
          </a:p>
        </p:txBody>
      </p:sp>
    </p:spTree>
    <p:extLst>
      <p:ext uri="{BB962C8B-B14F-4D97-AF65-F5344CB8AC3E}">
        <p14:creationId xmlns:p14="http://schemas.microsoft.com/office/powerpoint/2010/main" val="144433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6475" y="10898"/>
            <a:ext cx="10445577" cy="508085"/>
          </a:xfrm>
        </p:spPr>
        <p:txBody>
          <a:bodyPr>
            <a:normAutofit/>
          </a:bodyPr>
          <a:lstStyle/>
          <a:p>
            <a:r>
              <a:rPr lang="en-US" altLang="zh-CN" sz="2800" b="1" dirty="0" smtClean="0"/>
              <a:t>Background</a:t>
            </a:r>
            <a:endParaRPr lang="zh-CN" altLang="en-US" sz="28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32950" y="626075"/>
            <a:ext cx="118295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In [1], obvious EVM degradation caused by WOLA effect is raised up for -2us </a:t>
            </a:r>
            <a:r>
              <a:rPr lang="en-US" altLang="zh-CN" dirty="0" err="1" smtClean="0"/>
              <a:t>tpstart</a:t>
            </a:r>
            <a:r>
              <a:rPr lang="en-US" altLang="zh-CN" dirty="0" smtClean="0"/>
              <a:t> of 7us transient(15kHz), -0.5us </a:t>
            </a:r>
            <a:r>
              <a:rPr lang="en-US" altLang="zh-CN" dirty="0" err="1"/>
              <a:t>tpstart</a:t>
            </a:r>
            <a:r>
              <a:rPr lang="en-US" altLang="zh-CN" dirty="0"/>
              <a:t> of </a:t>
            </a:r>
            <a:r>
              <a:rPr lang="en-US" altLang="zh-CN" dirty="0" smtClean="0"/>
              <a:t>2us transient(15kHz) , and minor EVM degradation observed for -</a:t>
            </a:r>
            <a:r>
              <a:rPr lang="en-US" altLang="zh-CN" dirty="0"/>
              <a:t>0.5us </a:t>
            </a:r>
            <a:r>
              <a:rPr lang="en-US" altLang="zh-CN" dirty="0" err="1"/>
              <a:t>tpstart</a:t>
            </a:r>
            <a:r>
              <a:rPr lang="en-US" altLang="zh-CN" dirty="0"/>
              <a:t> of 2us </a:t>
            </a:r>
            <a:r>
              <a:rPr lang="en-US" altLang="zh-CN" dirty="0" smtClean="0"/>
              <a:t>transient(30kHz</a:t>
            </a:r>
            <a:r>
              <a:rPr lang="en-US" altLang="zh-CN" dirty="0"/>
              <a:t>)</a:t>
            </a:r>
            <a:endParaRPr lang="zh-CN" altLang="en-US" dirty="0"/>
          </a:p>
        </p:txBody>
      </p:sp>
      <p:pic>
        <p:nvPicPr>
          <p:cNvPr id="6" name="Picture 65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107"/>
          <a:stretch/>
        </p:blipFill>
        <p:spPr bwMode="auto">
          <a:xfrm>
            <a:off x="8054843" y="1803532"/>
            <a:ext cx="3313370" cy="4651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4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948" b="55210"/>
          <a:stretch/>
        </p:blipFill>
        <p:spPr bwMode="auto">
          <a:xfrm>
            <a:off x="4181300" y="1762343"/>
            <a:ext cx="3198041" cy="2142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8955" y="4127718"/>
            <a:ext cx="3095625" cy="2286000"/>
          </a:xfrm>
          <a:prstGeom prst="rect">
            <a:avLst/>
          </a:prstGeom>
        </p:spPr>
      </p:pic>
      <p:pic>
        <p:nvPicPr>
          <p:cNvPr id="11" name="Picture 2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69"/>
          <a:stretch/>
        </p:blipFill>
        <p:spPr bwMode="auto">
          <a:xfrm>
            <a:off x="443081" y="1733732"/>
            <a:ext cx="3140376" cy="4655185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560174" y="1453642"/>
            <a:ext cx="30644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err="1" smtClean="0"/>
              <a:t>Tpstart</a:t>
            </a:r>
            <a:r>
              <a:rPr lang="en-US" altLang="zh-CN" sz="1400" b="1" dirty="0" smtClean="0"/>
              <a:t> with -2us and -2.7us(15kHz)</a:t>
            </a:r>
            <a:endParaRPr lang="zh-CN" altLang="en-US" sz="1400" b="1" dirty="0"/>
          </a:p>
        </p:txBody>
      </p:sp>
      <p:sp>
        <p:nvSpPr>
          <p:cNvPr id="13" name="文本框 12"/>
          <p:cNvSpPr txBox="1"/>
          <p:nvPr/>
        </p:nvSpPr>
        <p:spPr>
          <a:xfrm>
            <a:off x="4501979" y="1446556"/>
            <a:ext cx="30644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err="1" smtClean="0"/>
              <a:t>Tpstart</a:t>
            </a:r>
            <a:r>
              <a:rPr lang="en-US" altLang="zh-CN" sz="1400" b="1" dirty="0" smtClean="0"/>
              <a:t> with -0.5us and -0.7us(15kHz)</a:t>
            </a:r>
            <a:endParaRPr lang="zh-CN" altLang="en-US" sz="1400" b="1" dirty="0"/>
          </a:p>
        </p:txBody>
      </p:sp>
      <p:sp>
        <p:nvSpPr>
          <p:cNvPr id="14" name="文本框 13"/>
          <p:cNvSpPr txBox="1"/>
          <p:nvPr/>
        </p:nvSpPr>
        <p:spPr>
          <a:xfrm>
            <a:off x="8303740" y="1454794"/>
            <a:ext cx="30644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err="1" smtClean="0"/>
              <a:t>Tpstart</a:t>
            </a:r>
            <a:r>
              <a:rPr lang="en-US" altLang="zh-CN" sz="1400" b="1" dirty="0" smtClean="0"/>
              <a:t> with -0.5us and -0.7us(30kHz)</a:t>
            </a:r>
            <a:endParaRPr lang="zh-CN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6625463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65903" y="60326"/>
            <a:ext cx="10445577" cy="606940"/>
          </a:xfrm>
        </p:spPr>
        <p:txBody>
          <a:bodyPr>
            <a:normAutofit/>
          </a:bodyPr>
          <a:lstStyle/>
          <a:p>
            <a:r>
              <a:rPr lang="en-US" altLang="zh-CN" sz="2800" b="1" dirty="0" err="1" smtClean="0"/>
              <a:t>Tp</a:t>
            </a:r>
            <a:r>
              <a:rPr lang="en-US" altLang="zh-CN" sz="2800" b="1" baseline="-25000" dirty="0" err="1" smtClean="0"/>
              <a:t>start</a:t>
            </a:r>
            <a:r>
              <a:rPr lang="en-US" altLang="zh-CN" sz="2800" b="1" dirty="0" smtClean="0"/>
              <a:t> for 2</a:t>
            </a:r>
            <a:r>
              <a:rPr lang="en-GB" altLang="zh-CN" sz="2800" dirty="0" smtClean="0">
                <a:sym typeface="Symbol" panose="05050102010706020507" pitchFamily="18" charset="2"/>
              </a:rPr>
              <a:t></a:t>
            </a:r>
            <a:r>
              <a:rPr lang="en-US" altLang="zh-CN" sz="2800" b="1" dirty="0" smtClean="0"/>
              <a:t>s and 7</a:t>
            </a:r>
            <a:r>
              <a:rPr lang="en-GB" altLang="zh-CN" sz="2800" dirty="0" smtClean="0">
                <a:sym typeface="Symbol" panose="05050102010706020507" pitchFamily="18" charset="2"/>
              </a:rPr>
              <a:t></a:t>
            </a:r>
            <a:r>
              <a:rPr lang="en-US" altLang="zh-CN" sz="2800" b="1" dirty="0" smtClean="0"/>
              <a:t>s transient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98850" y="644427"/>
            <a:ext cx="10700952" cy="5793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altLang="zh-CN" sz="1600" b="1" u="sng" dirty="0">
                <a:latin typeface="Times New Roman" panose="02020603050405020304" pitchFamily="18" charset="0"/>
              </a:rPr>
              <a:t>Issue 1-1-1: </a:t>
            </a:r>
            <a:r>
              <a:rPr lang="en-GB" altLang="zh-CN" sz="1600" b="1" u="sng" dirty="0" err="1">
                <a:latin typeface="Times New Roman" panose="02020603050405020304" pitchFamily="18" charset="0"/>
              </a:rPr>
              <a:t>tpsta</a:t>
            </a:r>
            <a:r>
              <a:rPr lang="en-GB" altLang="zh-CN" sz="1600" b="1" i="1" u="sng" dirty="0" err="1">
                <a:latin typeface="Times New Roman" panose="02020603050405020304" pitchFamily="18" charset="0"/>
              </a:rPr>
              <a:t>rt</a:t>
            </a:r>
            <a:r>
              <a:rPr lang="en-GB" altLang="zh-CN" sz="1600" b="1" i="1" u="sng" dirty="0">
                <a:latin typeface="Times New Roman" panose="02020603050405020304" pitchFamily="18" charset="0"/>
              </a:rPr>
              <a:t> for 2 </a:t>
            </a:r>
            <a:r>
              <a:rPr lang="en-GB" altLang="zh-CN" sz="1600" b="1" i="1" u="sng" dirty="0">
                <a:latin typeface="Times New Roman" panose="02020603050405020304" pitchFamily="18" charset="0"/>
                <a:sym typeface="Symbol" panose="05050102010706020507" pitchFamily="18" charset="2"/>
              </a:rPr>
              <a:t></a:t>
            </a:r>
            <a:r>
              <a:rPr lang="en-GB" altLang="zh-CN" sz="1600" b="1" i="1" u="sng" dirty="0">
                <a:latin typeface="Times New Roman" panose="02020603050405020304" pitchFamily="18" charset="0"/>
              </a:rPr>
              <a:t>s and 7</a:t>
            </a:r>
            <a:r>
              <a:rPr lang="en-GB" altLang="zh-CN" sz="1600" b="1" i="1" u="sng" dirty="0">
                <a:latin typeface="Times New Roman" panose="02020603050405020304" pitchFamily="18" charset="0"/>
                <a:sym typeface="Symbol" panose="05050102010706020507" pitchFamily="18" charset="2"/>
              </a:rPr>
              <a:t></a:t>
            </a:r>
            <a:r>
              <a:rPr lang="en-GB" altLang="zh-CN" sz="1600" b="1" i="1" u="sng" dirty="0">
                <a:latin typeface="Times New Roman" panose="02020603050405020304" pitchFamily="18" charset="0"/>
              </a:rPr>
              <a:t>s</a:t>
            </a:r>
            <a:endParaRPr lang="zh-CN" altLang="zh-CN" sz="1600" dirty="0">
              <a:latin typeface="Times New Roman" panose="02020603050405020304" pitchFamily="18" charset="0"/>
            </a:endParaRPr>
          </a:p>
          <a:p>
            <a:pPr marL="342900" lvl="0" indent="-342900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altLang="zh-CN" sz="1600" dirty="0">
                <a:latin typeface="Times New Roman" panose="02020603050405020304" pitchFamily="18" charset="0"/>
              </a:rPr>
              <a:t>Proposals</a:t>
            </a:r>
            <a:endParaRPr lang="zh-CN" altLang="zh-CN" sz="1600" dirty="0">
              <a:latin typeface="Times New Roman" panose="02020603050405020304" pitchFamily="18" charset="0"/>
              <a:ea typeface="MS Mincho"/>
            </a:endParaRPr>
          </a:p>
          <a:p>
            <a:pPr marL="742950" lvl="1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altLang="zh-CN" sz="1600" dirty="0">
                <a:latin typeface="Times New Roman" panose="02020603050405020304" pitchFamily="18" charset="0"/>
              </a:rPr>
              <a:t>Option 1: </a:t>
            </a:r>
            <a:r>
              <a:rPr lang="en-US" altLang="zh-CN" sz="1600" dirty="0"/>
              <a:t>Adopt the following </a:t>
            </a:r>
            <a:r>
              <a:rPr lang="en-US" altLang="zh-CN" sz="1600" dirty="0" smtClean="0"/>
              <a:t>table:</a:t>
            </a:r>
          </a:p>
          <a:p>
            <a:pPr marL="742950" lvl="1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en-US" altLang="zh-CN" sz="1600" strike="sngStrike" dirty="0">
              <a:solidFill>
                <a:srgbClr val="FF0000"/>
              </a:solidFill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742950" lvl="1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en-GB" altLang="zh-CN" sz="1600" strike="sngStrike" dirty="0" smtClean="0">
              <a:solidFill>
                <a:srgbClr val="FF0000"/>
              </a:solidFill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lvl="2">
              <a:spcAft>
                <a:spcPts val="600"/>
              </a:spcAft>
            </a:pPr>
            <a:endParaRPr lang="en-US" altLang="zh-CN" sz="1600" dirty="0" smtClean="0">
              <a:solidFill>
                <a:srgbClr val="FF0000"/>
              </a:solidFill>
              <a:latin typeface="Times New Roman" panose="02020603050405020304" pitchFamily="18" charset="0"/>
              <a:ea typeface="MS Mincho"/>
            </a:endParaRPr>
          </a:p>
          <a:p>
            <a:pPr lvl="2">
              <a:spcAft>
                <a:spcPts val="600"/>
              </a:spcAft>
            </a:pPr>
            <a:endParaRPr lang="en-US" altLang="zh-CN" sz="1600" dirty="0">
              <a:solidFill>
                <a:srgbClr val="FF0000"/>
              </a:solidFill>
              <a:latin typeface="Times New Roman" panose="02020603050405020304" pitchFamily="18" charset="0"/>
              <a:ea typeface="MS Mincho"/>
            </a:endParaRPr>
          </a:p>
          <a:p>
            <a:pPr lvl="2">
              <a:spcAft>
                <a:spcPts val="600"/>
              </a:spcAft>
            </a:pPr>
            <a:endParaRPr lang="en-US" altLang="zh-CN" sz="1600" dirty="0" smtClean="0">
              <a:solidFill>
                <a:srgbClr val="FF0000"/>
              </a:solidFill>
              <a:latin typeface="Times New Roman" panose="02020603050405020304" pitchFamily="18" charset="0"/>
              <a:ea typeface="MS Mincho"/>
            </a:endParaRPr>
          </a:p>
          <a:p>
            <a:pPr lvl="2">
              <a:spcAft>
                <a:spcPts val="600"/>
              </a:spcAft>
            </a:pPr>
            <a:endParaRPr lang="en-US" altLang="zh-CN" sz="1600" dirty="0">
              <a:solidFill>
                <a:srgbClr val="FF0000"/>
              </a:solidFill>
              <a:latin typeface="Times New Roman" panose="02020603050405020304" pitchFamily="18" charset="0"/>
              <a:ea typeface="MS Mincho"/>
            </a:endParaRPr>
          </a:p>
          <a:p>
            <a:pPr lvl="2">
              <a:spcAft>
                <a:spcPts val="600"/>
              </a:spcAft>
            </a:pPr>
            <a:endParaRPr lang="en-US" altLang="zh-CN" sz="1600" dirty="0" smtClean="0">
              <a:solidFill>
                <a:srgbClr val="FF0000"/>
              </a:solidFill>
              <a:latin typeface="Times New Roman" panose="02020603050405020304" pitchFamily="18" charset="0"/>
              <a:ea typeface="MS Mincho"/>
            </a:endParaRPr>
          </a:p>
          <a:p>
            <a:pPr lvl="2">
              <a:spcAft>
                <a:spcPts val="600"/>
              </a:spcAft>
            </a:pPr>
            <a:endParaRPr lang="en-US" altLang="zh-CN" sz="1600" dirty="0">
              <a:solidFill>
                <a:srgbClr val="FF0000"/>
              </a:solidFill>
              <a:latin typeface="Times New Roman" panose="02020603050405020304" pitchFamily="18" charset="0"/>
              <a:ea typeface="MS Mincho"/>
            </a:endParaRPr>
          </a:p>
          <a:p>
            <a:pPr lvl="2">
              <a:spcAft>
                <a:spcPts val="600"/>
              </a:spcAft>
            </a:pPr>
            <a:endParaRPr lang="zh-CN" altLang="zh-CN" sz="1600" dirty="0">
              <a:solidFill>
                <a:srgbClr val="FF0000"/>
              </a:solidFill>
              <a:latin typeface="Times New Roman" panose="02020603050405020304" pitchFamily="18" charset="0"/>
              <a:ea typeface="MS Mincho"/>
            </a:endParaRPr>
          </a:p>
          <a:p>
            <a:pPr marL="742950" lvl="1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altLang="zh-CN" sz="1600" dirty="0">
                <a:latin typeface="Times New Roman" panose="02020603050405020304" pitchFamily="18" charset="0"/>
              </a:rPr>
              <a:t>Option 2: To remove all the brackets and keep current agreements as proposed in R4-2111355</a:t>
            </a:r>
            <a:endParaRPr lang="zh-CN" altLang="zh-CN" sz="1600" dirty="0">
              <a:latin typeface="Times New Roman" panose="02020603050405020304" pitchFamily="18" charset="0"/>
              <a:ea typeface="MS Mincho"/>
            </a:endParaRPr>
          </a:p>
          <a:p>
            <a:pPr marL="342900" lvl="0" indent="-342900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altLang="zh-CN" sz="1600" dirty="0">
                <a:latin typeface="Times New Roman" panose="02020603050405020304" pitchFamily="18" charset="0"/>
              </a:rPr>
              <a:t>Recommended WF</a:t>
            </a:r>
            <a:endParaRPr lang="zh-CN" altLang="zh-CN" sz="1600" dirty="0">
              <a:latin typeface="Times New Roman" panose="02020603050405020304" pitchFamily="18" charset="0"/>
              <a:ea typeface="MS Mincho"/>
            </a:endParaRPr>
          </a:p>
          <a:p>
            <a:pPr marL="742950" lvl="1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altLang="zh-CN" sz="1600" dirty="0" smtClean="0">
                <a:latin typeface="Times New Roman" panose="02020603050405020304" pitchFamily="18" charset="0"/>
              </a:rPr>
              <a:t>RAN4 to further study the impact on EVM measurement with -0.5</a:t>
            </a:r>
            <a:r>
              <a:rPr lang="en-GB" altLang="zh-CN" sz="1600" dirty="0">
                <a:latin typeface="Times New Roman" panose="02020603050405020304" pitchFamily="18" charset="0"/>
                <a:ea typeface="等线" panose="02010600030101010101" pitchFamily="2" charset="-122"/>
                <a:sym typeface="Symbol" panose="05050102010706020507" pitchFamily="18" charset="2"/>
              </a:rPr>
              <a:t> </a:t>
            </a:r>
            <a:r>
              <a:rPr lang="en-GB" altLang="zh-CN" sz="1600" dirty="0">
                <a:latin typeface="Times New Roman" panose="02020603050405020304" pitchFamily="18" charset="0"/>
                <a:ea typeface="等线" panose="02010600030101010101" pitchFamily="2" charset="-122"/>
              </a:rPr>
              <a:t>s</a:t>
            </a:r>
            <a:r>
              <a:rPr lang="en-GB" altLang="zh-CN" sz="1600" dirty="0" smtClean="0">
                <a:latin typeface="Times New Roman" panose="02020603050405020304" pitchFamily="18" charset="0"/>
              </a:rPr>
              <a:t> and -2</a:t>
            </a:r>
            <a:r>
              <a:rPr lang="en-GB" altLang="zh-CN" sz="1600" dirty="0">
                <a:latin typeface="Times New Roman" panose="02020603050405020304" pitchFamily="18" charset="0"/>
                <a:ea typeface="等线" panose="02010600030101010101" pitchFamily="2" charset="-122"/>
                <a:sym typeface="Symbol" panose="05050102010706020507" pitchFamily="18" charset="2"/>
              </a:rPr>
              <a:t> </a:t>
            </a:r>
            <a:r>
              <a:rPr lang="en-GB" altLang="zh-CN" sz="1600" dirty="0">
                <a:latin typeface="Times New Roman" panose="02020603050405020304" pitchFamily="18" charset="0"/>
                <a:ea typeface="等线" panose="02010600030101010101" pitchFamily="2" charset="-122"/>
              </a:rPr>
              <a:t>s</a:t>
            </a:r>
            <a:r>
              <a:rPr lang="en-GB" altLang="zh-CN" sz="1600" dirty="0" smtClean="0">
                <a:latin typeface="Times New Roman" panose="02020603050405020304" pitchFamily="18" charset="0"/>
              </a:rPr>
              <a:t> </a:t>
            </a:r>
            <a:r>
              <a:rPr lang="en-GB" altLang="zh-CN" sz="1600" dirty="0" err="1" smtClean="0">
                <a:latin typeface="Times New Roman" panose="02020603050405020304" pitchFamily="18" charset="0"/>
              </a:rPr>
              <a:t>Tpstart</a:t>
            </a:r>
            <a:r>
              <a:rPr lang="en-GB" altLang="zh-CN" sz="1600" dirty="0" smtClean="0">
                <a:latin typeface="Times New Roman" panose="02020603050405020304" pitchFamily="18" charset="0"/>
              </a:rPr>
              <a:t> adoption for </a:t>
            </a:r>
            <a:r>
              <a:rPr lang="en-GB" altLang="zh-CN" sz="1600" dirty="0">
                <a:latin typeface="Times New Roman" panose="02020603050405020304" pitchFamily="18" charset="0"/>
              </a:rPr>
              <a:t>2 </a:t>
            </a:r>
            <a:r>
              <a:rPr lang="en-GB" altLang="zh-CN" sz="1600" dirty="0">
                <a:latin typeface="Times New Roman" panose="02020603050405020304" pitchFamily="18" charset="0"/>
                <a:sym typeface="Symbol" panose="05050102010706020507" pitchFamily="18" charset="2"/>
              </a:rPr>
              <a:t></a:t>
            </a:r>
            <a:r>
              <a:rPr lang="en-GB" altLang="zh-CN" sz="1600" dirty="0">
                <a:latin typeface="Times New Roman" panose="02020603050405020304" pitchFamily="18" charset="0"/>
              </a:rPr>
              <a:t>s and 7</a:t>
            </a:r>
            <a:r>
              <a:rPr lang="en-GB" altLang="zh-CN" sz="1600" dirty="0">
                <a:latin typeface="Times New Roman" panose="02020603050405020304" pitchFamily="18" charset="0"/>
                <a:sym typeface="Symbol" panose="05050102010706020507" pitchFamily="18" charset="2"/>
              </a:rPr>
              <a:t></a:t>
            </a:r>
            <a:r>
              <a:rPr lang="en-GB" altLang="zh-CN" sz="1600" dirty="0" smtClean="0">
                <a:latin typeface="Times New Roman" panose="02020603050405020304" pitchFamily="18" charset="0"/>
              </a:rPr>
              <a:t>s transient, following aspects are encouraged to provide in next meeting:</a:t>
            </a:r>
          </a:p>
          <a:p>
            <a:pPr marL="1200150" lvl="2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altLang="zh-CN" sz="1600" dirty="0" smtClean="0">
                <a:latin typeface="Times New Roman" panose="02020603050405020304" pitchFamily="18" charset="0"/>
              </a:rPr>
              <a:t>More comparable measurement input with different power change case, multiple TEs, etc.</a:t>
            </a:r>
          </a:p>
          <a:p>
            <a:pPr lvl="1">
              <a:spcAft>
                <a:spcPts val="600"/>
              </a:spcAft>
            </a:pPr>
            <a:endParaRPr lang="zh-CN" altLang="zh-CN" sz="1600" dirty="0">
              <a:effectLst/>
              <a:latin typeface="Times New Roman" panose="02020603050405020304" pitchFamily="18" charset="0"/>
              <a:ea typeface="MS Mincho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2" name="表格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66382413"/>
                  </p:ext>
                </p:extLst>
              </p:nvPr>
            </p:nvGraphicFramePr>
            <p:xfrm>
              <a:off x="704920" y="1654094"/>
              <a:ext cx="8974567" cy="2786358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474683"/>
                    <a:gridCol w="3229276"/>
                    <a:gridCol w="1635304"/>
                    <a:gridCol w="1635304"/>
                  </a:tblGrid>
                  <a:tr h="315314">
                    <a:tc>
                      <a:txBody>
                        <a:bodyPr/>
                        <a:lstStyle/>
                        <a:p>
                          <a:pPr algn="ctr" fontAlgn="base" hangingPunct="0">
                            <a:spcAft>
                              <a:spcPts val="0"/>
                            </a:spcAft>
                          </a:pPr>
                          <a:r>
                            <a:rPr lang="en-GB" sz="1200" dirty="0">
                              <a:effectLst/>
                            </a:rPr>
                            <a:t>Reported transient capability (us)</a:t>
                          </a:r>
                          <a:endParaRPr lang="zh-CN" sz="1200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 fontAlgn="base" hangingPunct="0"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EVM definition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 fontAlgn="base" hangingPunct="0"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tp</a:t>
                          </a:r>
                          <a:r>
                            <a:rPr lang="en-GB" sz="1200" baseline="-25000">
                              <a:effectLst/>
                            </a:rPr>
                            <a:t>start</a:t>
                          </a:r>
                          <a:r>
                            <a:rPr lang="en-GB" sz="1200">
                              <a:effectLst/>
                            </a:rPr>
                            <a:t> (µs)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 fontAlgn="base" hangingPunct="0"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SCS</a:t>
                          </a:r>
                          <a:r>
                            <a:rPr lang="en-GB" sz="1200" baseline="30000">
                              <a:effectLst/>
                            </a:rPr>
                            <a:t>4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433038">
                    <a:tc>
                      <a:txBody>
                        <a:bodyPr/>
                        <a:lstStyle/>
                        <a:p>
                          <a:pPr algn="ctr" fontAlgn="base" hangingPunct="0"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2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 fontAlgn="base" hangingPunct="0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zh-CN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𝐸𝑉𝑀</m:t>
                                    </m:r>
                                  </m:e>
                                  <m:sub>
                                    <m:r>
                                      <a:rPr lang="en-GB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𝑎𝑓𝑡𝑒𝑟</m:t>
                                    </m:r>
                                  </m:sub>
                                </m:sSub>
                                <m:r>
                                  <a:rPr lang="en-GB" sz="12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m:rPr>
                                    <m:sty m:val="p"/>
                                  </m:rPr>
                                  <a:rPr lang="en-GB" sz="1200">
                                    <a:effectLst/>
                                    <a:latin typeface="Cambria Math" panose="02040503050406030204" pitchFamily="18" charset="0"/>
                                  </a:rPr>
                                  <m:t>max</m:t>
                                </m:r>
                                <m:r>
                                  <a:rPr lang="en-GB" sz="1200">
                                    <a:effectLst/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zh-CN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zh-CN" sz="12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𝐸𝑉𝑀</m:t>
                                        </m:r>
                                      </m:e>
                                      <m:sub>
                                        <m:r>
                                          <a:rPr lang="en-GB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𝑙</m:t>
                                        </m:r>
                                        <m:r>
                                          <a:rPr lang="en-GB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_</m:t>
                                        </m:r>
                                        <m:r>
                                          <a:rPr lang="en-GB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𝑡𝑝</m:t>
                                        </m:r>
                                      </m:sub>
                                    </m:sSub>
                                    <m:r>
                                      <a:rPr lang="en-GB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</m:e>
                                </m:acc>
                                <m:acc>
                                  <m:accPr>
                                    <m:chr m:val="̅"/>
                                    <m:ctrlPr>
                                      <a:rPr lang="zh-CN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zh-CN" sz="12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𝐸𝑉𝑀</m:t>
                                        </m:r>
                                      </m:e>
                                      <m:sub>
                                        <m:r>
                                          <a:rPr lang="en-GB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h</m:t>
                                        </m:r>
                                      </m:sub>
                                    </m:sSub>
                                    <m:r>
                                      <a:rPr lang="en-GB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zh-CN" sz="1200" dirty="0">
                            <a:effectLst/>
                          </a:endParaRPr>
                        </a:p>
                        <a:p>
                          <a:pPr algn="ctr" fontAlgn="base" hangingPunct="0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zh-CN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𝐸𝑉𝑀</m:t>
                                    </m:r>
                                  </m:e>
                                  <m:sub>
                                    <m:r>
                                      <a:rPr lang="en-GB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𝑏𝑒𝑓𝑜𝑟𝑒</m:t>
                                    </m:r>
                                  </m:sub>
                                </m:sSub>
                                <m:r>
                                  <a:rPr lang="en-GB" sz="12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m:rPr>
                                    <m:sty m:val="p"/>
                                  </m:rPr>
                                  <a:rPr lang="en-GB" sz="1200">
                                    <a:effectLst/>
                                    <a:latin typeface="Cambria Math" panose="02040503050406030204" pitchFamily="18" charset="0"/>
                                  </a:rPr>
                                  <m:t>max</m:t>
                                </m:r>
                                <m:r>
                                  <a:rPr lang="en-GB" sz="1200">
                                    <a:effectLst/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zh-CN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zh-CN" sz="12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𝐸𝑉𝑀</m:t>
                                        </m:r>
                                      </m:e>
                                      <m:sub>
                                        <m:r>
                                          <a:rPr lang="en-GB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𝑙</m:t>
                                        </m:r>
                                      </m:sub>
                                    </m:sSub>
                                    <m:r>
                                      <a:rPr lang="en-GB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</m:e>
                                </m:acc>
                                <m:acc>
                                  <m:accPr>
                                    <m:chr m:val="̅"/>
                                    <m:ctrlPr>
                                      <a:rPr lang="zh-CN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zh-CN" sz="12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𝐸𝑉𝑀</m:t>
                                        </m:r>
                                      </m:e>
                                      <m:sub>
                                        <m:r>
                                          <a:rPr lang="en-GB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h</m:t>
                                        </m:r>
                                        <m:r>
                                          <a:rPr lang="en-GB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_</m:t>
                                        </m:r>
                                        <m:r>
                                          <a:rPr lang="en-GB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𝑡𝑝</m:t>
                                        </m:r>
                                      </m:sub>
                                    </m:sSub>
                                    <m:r>
                                      <a:rPr lang="en-GB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zh-CN" sz="1200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 fontAlgn="base" hangingPunct="0"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[-0.7]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algn="ctr" fontAlgn="base" hangingPunct="0"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15kHz or 30kHz</a:t>
                          </a:r>
                          <a:r>
                            <a:rPr lang="en-GB" sz="1200" baseline="30000">
                              <a:effectLst/>
                            </a:rPr>
                            <a:t>5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</a:tr>
                  <a:tr h="433038">
                    <a:tc>
                      <a:txBody>
                        <a:bodyPr/>
                        <a:lstStyle/>
                        <a:p>
                          <a:pPr algn="ctr" fontAlgn="base" hangingPunct="0"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4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 fontAlgn="base" hangingPunct="0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zh-CN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𝐸𝑉𝑀</m:t>
                                    </m:r>
                                  </m:e>
                                  <m:sub>
                                    <m:r>
                                      <a:rPr lang="en-GB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𝑎𝑓𝑡𝑒𝑟</m:t>
                                    </m:r>
                                  </m:sub>
                                </m:sSub>
                                <m:r>
                                  <a:rPr lang="en-GB" sz="12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m:rPr>
                                    <m:sty m:val="p"/>
                                  </m:rPr>
                                  <a:rPr lang="en-GB" sz="1200">
                                    <a:effectLst/>
                                    <a:latin typeface="Cambria Math" panose="02040503050406030204" pitchFamily="18" charset="0"/>
                                  </a:rPr>
                                  <m:t>max</m:t>
                                </m:r>
                                <m:r>
                                  <a:rPr lang="en-GB" sz="1200">
                                    <a:effectLst/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zh-CN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zh-CN" sz="12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𝐸𝑉𝑀</m:t>
                                        </m:r>
                                      </m:e>
                                      <m:sub>
                                        <m:r>
                                          <a:rPr lang="en-GB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𝑙</m:t>
                                        </m:r>
                                        <m:r>
                                          <a:rPr lang="en-GB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_</m:t>
                                        </m:r>
                                        <m:r>
                                          <a:rPr lang="en-GB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𝑡𝑝</m:t>
                                        </m:r>
                                      </m:sub>
                                    </m:sSub>
                                    <m:r>
                                      <a:rPr lang="en-GB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</m:e>
                                </m:acc>
                                <m:acc>
                                  <m:accPr>
                                    <m:chr m:val="̅"/>
                                    <m:ctrlPr>
                                      <a:rPr lang="zh-CN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zh-CN" sz="12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𝐸𝑉𝑀</m:t>
                                        </m:r>
                                      </m:e>
                                      <m:sub>
                                        <m:r>
                                          <a:rPr lang="en-GB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h</m:t>
                                        </m:r>
                                      </m:sub>
                                    </m:sSub>
                                    <m:r>
                                      <a:rPr lang="en-GB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zh-CN" sz="1200" dirty="0">
                            <a:effectLst/>
                          </a:endParaRPr>
                        </a:p>
                        <a:p>
                          <a:pPr algn="ctr" fontAlgn="base" hangingPunct="0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zh-CN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𝐸𝑉𝑀</m:t>
                                    </m:r>
                                  </m:e>
                                  <m:sub>
                                    <m:r>
                                      <a:rPr lang="en-GB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𝑏𝑒𝑓𝑜𝑟𝑒</m:t>
                                    </m:r>
                                  </m:sub>
                                </m:sSub>
                                <m:r>
                                  <a:rPr lang="en-GB" sz="12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m:rPr>
                                    <m:sty m:val="p"/>
                                  </m:rPr>
                                  <a:rPr lang="en-GB" sz="1200">
                                    <a:effectLst/>
                                    <a:latin typeface="Cambria Math" panose="02040503050406030204" pitchFamily="18" charset="0"/>
                                  </a:rPr>
                                  <m:t>max</m:t>
                                </m:r>
                                <m:r>
                                  <a:rPr lang="en-GB" sz="1200">
                                    <a:effectLst/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zh-CN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zh-CN" sz="12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𝐸𝑉𝑀</m:t>
                                        </m:r>
                                      </m:e>
                                      <m:sub>
                                        <m:r>
                                          <a:rPr lang="en-GB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𝑙</m:t>
                                        </m:r>
                                      </m:sub>
                                    </m:sSub>
                                    <m:r>
                                      <a:rPr lang="en-GB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</m:e>
                                </m:acc>
                                <m:acc>
                                  <m:accPr>
                                    <m:chr m:val="̅"/>
                                    <m:ctrlPr>
                                      <a:rPr lang="zh-CN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zh-CN" sz="12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𝐸𝑉𝑀</m:t>
                                        </m:r>
                                      </m:e>
                                      <m:sub>
                                        <m:r>
                                          <a:rPr lang="en-GB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h</m:t>
                                        </m:r>
                                        <m:r>
                                          <a:rPr lang="en-GB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_</m:t>
                                        </m:r>
                                        <m:r>
                                          <a:rPr lang="en-GB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𝑡𝑝</m:t>
                                        </m:r>
                                      </m:sub>
                                    </m:sSub>
                                    <m:r>
                                      <a:rPr lang="en-GB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zh-CN" sz="1200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 fontAlgn="base" hangingPunct="0"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[-1]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algn="ctr" fontAlgn="base" hangingPunct="0"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15kHz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</a:tr>
                  <a:tr h="433038">
                    <a:tc>
                      <a:txBody>
                        <a:bodyPr/>
                        <a:lstStyle/>
                        <a:p>
                          <a:pPr algn="ctr" fontAlgn="base" hangingPunct="0"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7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 fontAlgn="base" hangingPunct="0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zh-CN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𝐸𝑉𝑀</m:t>
                                    </m:r>
                                  </m:e>
                                  <m:sub>
                                    <m:r>
                                      <a:rPr lang="en-GB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𝑎𝑓𝑡𝑒𝑟</m:t>
                                    </m:r>
                                  </m:sub>
                                </m:sSub>
                                <m:r>
                                  <a:rPr lang="en-GB" sz="12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m:rPr>
                                    <m:sty m:val="p"/>
                                  </m:rPr>
                                  <a:rPr lang="en-GB" sz="1200">
                                    <a:effectLst/>
                                    <a:latin typeface="Cambria Math" panose="02040503050406030204" pitchFamily="18" charset="0"/>
                                  </a:rPr>
                                  <m:t>max</m:t>
                                </m:r>
                                <m:r>
                                  <a:rPr lang="en-GB" sz="1200">
                                    <a:effectLst/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zh-CN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zh-CN" sz="12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𝐸𝑉𝑀</m:t>
                                        </m:r>
                                      </m:e>
                                      <m:sub>
                                        <m:r>
                                          <a:rPr lang="en-GB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𝑙</m:t>
                                        </m:r>
                                        <m:r>
                                          <a:rPr lang="en-GB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_</m:t>
                                        </m:r>
                                        <m:r>
                                          <a:rPr lang="en-GB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𝑡𝑝</m:t>
                                        </m:r>
                                      </m:sub>
                                    </m:sSub>
                                    <m:r>
                                      <a:rPr lang="en-GB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</m:e>
                                </m:acc>
                                <m:acc>
                                  <m:accPr>
                                    <m:chr m:val="̅"/>
                                    <m:ctrlPr>
                                      <a:rPr lang="zh-CN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zh-CN" sz="12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𝐸𝑉𝑀</m:t>
                                        </m:r>
                                      </m:e>
                                      <m:sub>
                                        <m:r>
                                          <a:rPr lang="en-GB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h</m:t>
                                        </m:r>
                                      </m:sub>
                                    </m:sSub>
                                    <m:r>
                                      <a:rPr lang="en-GB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zh-CN" sz="1200" dirty="0">
                            <a:effectLst/>
                          </a:endParaRPr>
                        </a:p>
                        <a:p>
                          <a:pPr algn="ctr" fontAlgn="base" hangingPunct="0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zh-CN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𝐸𝑉𝑀</m:t>
                                    </m:r>
                                  </m:e>
                                  <m:sub>
                                    <m:r>
                                      <a:rPr lang="en-GB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𝑏𝑒𝑓𝑜𝑟𝑒</m:t>
                                    </m:r>
                                  </m:sub>
                                </m:sSub>
                                <m:r>
                                  <a:rPr lang="en-GB" sz="12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m:rPr>
                                    <m:sty m:val="p"/>
                                  </m:rPr>
                                  <a:rPr lang="en-GB" sz="1200">
                                    <a:effectLst/>
                                    <a:latin typeface="Cambria Math" panose="02040503050406030204" pitchFamily="18" charset="0"/>
                                  </a:rPr>
                                  <m:t>max</m:t>
                                </m:r>
                                <m:r>
                                  <a:rPr lang="en-GB" sz="1200">
                                    <a:effectLst/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zh-CN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zh-CN" sz="12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𝐸𝑉𝑀</m:t>
                                        </m:r>
                                      </m:e>
                                      <m:sub>
                                        <m:r>
                                          <a:rPr lang="en-GB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𝑙</m:t>
                                        </m:r>
                                      </m:sub>
                                    </m:sSub>
                                    <m:r>
                                      <a:rPr lang="en-GB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</m:e>
                                </m:acc>
                                <m:acc>
                                  <m:accPr>
                                    <m:chr m:val="̅"/>
                                    <m:ctrlPr>
                                      <a:rPr lang="zh-CN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zh-CN" sz="12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𝐸𝑉𝑀</m:t>
                                        </m:r>
                                      </m:e>
                                      <m:sub>
                                        <m:r>
                                          <a:rPr lang="en-GB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h</m:t>
                                        </m:r>
                                        <m:r>
                                          <a:rPr lang="en-GB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_</m:t>
                                        </m:r>
                                        <m:r>
                                          <a:rPr lang="en-GB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𝑡𝑝</m:t>
                                        </m:r>
                                      </m:sub>
                                    </m:sSub>
                                    <m:r>
                                      <a:rPr lang="en-GB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zh-CN" sz="1200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 fontAlgn="base" hangingPunct="0"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[-2.7]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algn="ctr" fontAlgn="base" hangingPunct="0">
                            <a:spcAft>
                              <a:spcPts val="0"/>
                            </a:spcAft>
                          </a:pPr>
                          <a:r>
                            <a:rPr lang="en-GB" sz="1200" dirty="0">
                              <a:effectLst/>
                            </a:rPr>
                            <a:t>15kHz</a:t>
                          </a:r>
                          <a:endParaRPr lang="zh-CN" sz="1200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</a:tr>
                  <a:tr h="1171930">
                    <a:tc gridSpan="4">
                      <a:txBody>
                        <a:bodyPr/>
                        <a:lstStyle/>
                        <a:p>
                          <a:pPr marL="540385" indent="-540385" fontAlgn="base" hangingPunct="0">
                            <a:spcAft>
                              <a:spcPts val="0"/>
                            </a:spcAft>
                          </a:pPr>
                          <a:r>
                            <a:rPr lang="en-GB" sz="1200" dirty="0">
                              <a:effectLst/>
                            </a:rPr>
                            <a:t>NOTE 1:   </a:t>
                          </a:r>
                          <a14:m>
                            <m:oMath xmlns:m="http://schemas.openxmlformats.org/officeDocument/2006/math">
                              <m:acc>
                                <m:accPr>
                                  <m:chr m:val="̅"/>
                                  <m:ctrlPr>
                                    <a:rPr lang="zh-CN" sz="12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zh-CN" sz="12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12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𝐸𝑉𝑀</m:t>
                                      </m:r>
                                    </m:e>
                                    <m:sub>
                                      <m:r>
                                        <a:rPr lang="en-GB" sz="12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𝑙</m:t>
                                      </m:r>
                                    </m:sub>
                                  </m:sSub>
                                </m:e>
                              </m:acc>
                            </m:oMath>
                          </a14:m>
                          <a:r>
                            <a:rPr lang="en-GB" sz="1200" dirty="0">
                              <a:effectLst/>
                            </a:rPr>
                            <a:t> ,</a:t>
                          </a:r>
                          <a14:m>
                            <m:oMath xmlns:m="http://schemas.openxmlformats.org/officeDocument/2006/math">
                              <m:r>
                                <a:rPr lang="en-GB" sz="1200">
                                  <a:effectLst/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acc>
                                <m:accPr>
                                  <m:chr m:val="̅"/>
                                  <m:ctrlPr>
                                    <a:rPr lang="zh-CN" sz="12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zh-CN" sz="12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12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𝐸𝑉𝑀</m:t>
                                      </m:r>
                                    </m:e>
                                    <m:sub>
                                      <m:r>
                                        <a:rPr lang="en-GB" sz="12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h</m:t>
                                      </m:r>
                                    </m:sub>
                                  </m:sSub>
                                </m:e>
                              </m:acc>
                            </m:oMath>
                          </a14:m>
                          <a:r>
                            <a:rPr lang="en-GB" sz="1200" dirty="0">
                              <a:effectLst/>
                            </a:rPr>
                            <a:t>,</a:t>
                          </a:r>
                          <a14:m>
                            <m:oMath xmlns:m="http://schemas.openxmlformats.org/officeDocument/2006/math">
                              <m:r>
                                <a:rPr lang="en-GB" sz="1200">
                                  <a:effectLst/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acc>
                                <m:accPr>
                                  <m:chr m:val="̅"/>
                                  <m:ctrlPr>
                                    <a:rPr lang="zh-CN" sz="12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zh-CN" sz="12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12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𝐸𝑉𝑀</m:t>
                                      </m:r>
                                    </m:e>
                                    <m:sub>
                                      <m:r>
                                        <a:rPr lang="en-GB" sz="12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𝑙</m:t>
                                      </m:r>
                                      <m:r>
                                        <a:rPr lang="en-GB" sz="12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_</m:t>
                                      </m:r>
                                      <m:r>
                                        <a:rPr lang="en-GB" sz="12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𝑡𝑝</m:t>
                                      </m:r>
                                    </m:sub>
                                  </m:sSub>
                                </m:e>
                              </m:acc>
                              <m:r>
                                <a:rPr lang="en-GB" sz="1200">
                                  <a:effectLst/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</m:oMath>
                          </a14:m>
                          <a:r>
                            <a:rPr lang="en-GB" sz="1200" dirty="0">
                              <a:effectLst/>
                            </a:rPr>
                            <a:t>and </a:t>
                          </a:r>
                          <a14:m>
                            <m:oMath xmlns:m="http://schemas.openxmlformats.org/officeDocument/2006/math">
                              <m:acc>
                                <m:accPr>
                                  <m:chr m:val="̅"/>
                                  <m:ctrlPr>
                                    <a:rPr lang="zh-CN" sz="12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zh-CN" sz="12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12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𝐸𝑉𝑀</m:t>
                                      </m:r>
                                    </m:e>
                                    <m:sub>
                                      <m:r>
                                        <a:rPr lang="en-GB" sz="12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h</m:t>
                                      </m:r>
                                      <m:r>
                                        <a:rPr lang="en-GB" sz="12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_</m:t>
                                      </m:r>
                                      <m:r>
                                        <a:rPr lang="en-GB" sz="12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𝑡𝑝</m:t>
                                      </m:r>
                                    </m:sub>
                                  </m:sSub>
                                </m:e>
                              </m:acc>
                            </m:oMath>
                          </a14:m>
                          <a:r>
                            <a:rPr lang="en-GB" sz="1200" dirty="0">
                              <a:effectLst/>
                            </a:rPr>
                            <a:t> are defined in Annex F</a:t>
                          </a:r>
                          <a:endParaRPr lang="zh-CN" sz="1200" dirty="0">
                            <a:effectLst/>
                          </a:endParaRPr>
                        </a:p>
                        <a:p>
                          <a:pPr marL="540385" indent="-540385" fontAlgn="base" hangingPunct="0">
                            <a:spcAft>
                              <a:spcPts val="0"/>
                            </a:spcAft>
                          </a:pPr>
                          <a:r>
                            <a:rPr lang="en-GB" sz="1200" dirty="0">
                              <a:effectLst/>
                            </a:rPr>
                            <a:t>NOTE 2:  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zh-CN" sz="12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𝐸𝑉𝑀</m:t>
                                  </m:r>
                                </m:e>
                                <m:sub>
                                  <m:r>
                                    <a:rPr lang="en-GB" sz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𝑎𝑓𝑡𝑒𝑟</m:t>
                                  </m:r>
                                </m:sub>
                              </m:sSub>
                            </m:oMath>
                          </a14:m>
                          <a:r>
                            <a:rPr lang="en-GB" sz="1200" dirty="0">
                              <a:effectLst/>
                            </a:rPr>
                            <a:t> is the EVM for a symbol right after a transition;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zh-CN" sz="12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𝐸𝑉𝑀</m:t>
                                  </m:r>
                                </m:e>
                                <m:sub>
                                  <m:r>
                                    <a:rPr lang="en-GB" sz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𝑏𝑒𝑓𝑜𝑟𝑒</m:t>
                                  </m:r>
                                </m:sub>
                              </m:sSub>
                            </m:oMath>
                          </a14:m>
                          <a:r>
                            <a:rPr lang="en-GB" sz="1200" dirty="0">
                              <a:effectLst/>
                            </a:rPr>
                            <a:t> is the EVM for a symbol right before a transition</a:t>
                          </a:r>
                          <a:endParaRPr lang="zh-CN" sz="1200" dirty="0">
                            <a:effectLst/>
                          </a:endParaRPr>
                        </a:p>
                        <a:p>
                          <a:pPr marL="540385" indent="-540385" fontAlgn="base" hangingPunct="0">
                            <a:spcAft>
                              <a:spcPts val="0"/>
                            </a:spcAft>
                          </a:pPr>
                          <a:r>
                            <a:rPr lang="en-GB" sz="1200" dirty="0">
                              <a:effectLst/>
                            </a:rPr>
                            <a:t>NOTE 3: </a:t>
                          </a:r>
                          <a:r>
                            <a:rPr lang="en-GB" sz="1200" dirty="0" err="1">
                              <a:effectLst/>
                            </a:rPr>
                            <a:t>tp</a:t>
                          </a:r>
                          <a:r>
                            <a:rPr lang="en-GB" sz="1200" baseline="-25000" dirty="0" err="1">
                              <a:effectLst/>
                            </a:rPr>
                            <a:t>start</a:t>
                          </a:r>
                          <a:r>
                            <a:rPr lang="en-GB" sz="1200" dirty="0">
                              <a:effectLst/>
                            </a:rPr>
                            <a:t> denotes the start position of the EVM exclusion window as shown in Annex F.4</a:t>
                          </a:r>
                          <a:endParaRPr lang="zh-CN" sz="1200" dirty="0">
                            <a:effectLst/>
                          </a:endParaRPr>
                        </a:p>
                        <a:p>
                          <a:pPr marL="540385" indent="-540385" fontAlgn="base" hangingPunct="0">
                            <a:spcAft>
                              <a:spcPts val="0"/>
                            </a:spcAft>
                          </a:pPr>
                          <a:r>
                            <a:rPr lang="en-GB" sz="1200" dirty="0">
                              <a:effectLst/>
                            </a:rPr>
                            <a:t>NOTE 4: SCS denotes the SCS that can be used in the conformance test</a:t>
                          </a:r>
                          <a:endParaRPr lang="zh-CN" sz="1200" dirty="0">
                            <a:effectLst/>
                          </a:endParaRPr>
                        </a:p>
                        <a:p>
                          <a:pPr marL="540385" indent="-540385" fontAlgn="base" hangingPunct="0">
                            <a:spcAft>
                              <a:spcPts val="0"/>
                            </a:spcAft>
                          </a:pPr>
                          <a:r>
                            <a:rPr lang="en-GB" sz="1200" dirty="0">
                              <a:effectLst/>
                            </a:rPr>
                            <a:t>NOTE 5: 30kHz shall be used in the conformance test unless the UE signals in </a:t>
                          </a:r>
                          <a:r>
                            <a:rPr lang="en-GB" sz="1200" dirty="0" err="1">
                              <a:effectLst/>
                            </a:rPr>
                            <a:t>supportedSubCarrierSpacingUL</a:t>
                          </a:r>
                          <a:r>
                            <a:rPr lang="en-GB" sz="1200" dirty="0">
                              <a:effectLst/>
                            </a:rPr>
                            <a:t> in </a:t>
                          </a:r>
                          <a:r>
                            <a:rPr lang="en-GB" sz="1200" dirty="0" err="1">
                              <a:effectLst/>
                            </a:rPr>
                            <a:t>FeatureSetPerCC</a:t>
                          </a:r>
                          <a:r>
                            <a:rPr lang="en-GB" sz="1200" dirty="0">
                              <a:effectLst/>
                            </a:rPr>
                            <a:t> that it only supports 15kHz in the corresponding band</a:t>
                          </a:r>
                          <a:endParaRPr lang="zh-CN" sz="1200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2" name="表格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66382413"/>
                  </p:ext>
                </p:extLst>
              </p:nvPr>
            </p:nvGraphicFramePr>
            <p:xfrm>
              <a:off x="704920" y="1654094"/>
              <a:ext cx="8974567" cy="2786358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474683"/>
                    <a:gridCol w="3229276"/>
                    <a:gridCol w="1635304"/>
                    <a:gridCol w="1635304"/>
                  </a:tblGrid>
                  <a:tr h="315314">
                    <a:tc>
                      <a:txBody>
                        <a:bodyPr/>
                        <a:lstStyle/>
                        <a:p>
                          <a:pPr algn="ctr" fontAlgn="base" hangingPunct="0">
                            <a:spcAft>
                              <a:spcPts val="0"/>
                            </a:spcAft>
                          </a:pPr>
                          <a:r>
                            <a:rPr lang="en-GB" sz="1200" dirty="0">
                              <a:effectLst/>
                            </a:rPr>
                            <a:t>Reported transient capability (us)</a:t>
                          </a:r>
                          <a:endParaRPr lang="zh-CN" sz="1200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 fontAlgn="base" hangingPunct="0"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EVM definition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 fontAlgn="base" hangingPunct="0"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tp</a:t>
                          </a:r>
                          <a:r>
                            <a:rPr lang="en-GB" sz="1200" baseline="-25000">
                              <a:effectLst/>
                            </a:rPr>
                            <a:t>start</a:t>
                          </a:r>
                          <a:r>
                            <a:rPr lang="en-GB" sz="1200">
                              <a:effectLst/>
                            </a:rPr>
                            <a:t> (µs)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 fontAlgn="base" hangingPunct="0"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SCS</a:t>
                          </a:r>
                          <a:r>
                            <a:rPr lang="en-GB" sz="1200" baseline="30000">
                              <a:effectLst/>
                            </a:rPr>
                            <a:t>4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433038">
                    <a:tc>
                      <a:txBody>
                        <a:bodyPr/>
                        <a:lstStyle/>
                        <a:p>
                          <a:pPr algn="ctr" fontAlgn="base" hangingPunct="0"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2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0" marB="0" anchor="ctr">
                        <a:blipFill rotWithShape="0">
                          <a:blip r:embed="rId2"/>
                          <a:stretch>
                            <a:fillRect l="-76792" t="-74648" r="-102264" b="-4845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ase" hangingPunct="0"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[-0.7]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algn="ctr" fontAlgn="base" hangingPunct="0"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15kHz or 30kHz</a:t>
                          </a:r>
                          <a:r>
                            <a:rPr lang="en-GB" sz="1200" baseline="30000">
                              <a:effectLst/>
                            </a:rPr>
                            <a:t>5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</a:tr>
                  <a:tr h="433038">
                    <a:tc>
                      <a:txBody>
                        <a:bodyPr/>
                        <a:lstStyle/>
                        <a:p>
                          <a:pPr algn="ctr" fontAlgn="base" hangingPunct="0"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4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0" marB="0" anchor="ctr">
                        <a:blipFill rotWithShape="0">
                          <a:blip r:embed="rId2"/>
                          <a:stretch>
                            <a:fillRect l="-76792" t="-174648" r="-102264" b="-3845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ase" hangingPunct="0"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[-1]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algn="ctr" fontAlgn="base" hangingPunct="0"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15kHz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</a:tr>
                  <a:tr h="433038">
                    <a:tc>
                      <a:txBody>
                        <a:bodyPr/>
                        <a:lstStyle/>
                        <a:p>
                          <a:pPr algn="ctr" fontAlgn="base" hangingPunct="0"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7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0" marB="0" anchor="ctr">
                        <a:blipFill rotWithShape="0">
                          <a:blip r:embed="rId2"/>
                          <a:stretch>
                            <a:fillRect l="-76792" t="-274648" r="-102264" b="-2845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ase" hangingPunct="0"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[-2.7]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algn="ctr" fontAlgn="base" hangingPunct="0">
                            <a:spcAft>
                              <a:spcPts val="0"/>
                            </a:spcAft>
                          </a:pPr>
                          <a:r>
                            <a:rPr lang="en-GB" sz="1200" dirty="0">
                              <a:effectLst/>
                            </a:rPr>
                            <a:t>15kHz</a:t>
                          </a:r>
                          <a:endParaRPr lang="zh-CN" sz="1200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</a:tr>
                  <a:tr h="1171930">
                    <a:tc gridSpan="4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>
                        <a:blipFill rotWithShape="0">
                          <a:blip r:embed="rId2"/>
                          <a:stretch>
                            <a:fillRect l="-68" t="-137824" r="-339" b="-466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69687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标题 1"/>
              <p:cNvSpPr txBox="1">
                <a:spLocks/>
              </p:cNvSpPr>
              <p:nvPr/>
            </p:nvSpPr>
            <p:spPr>
              <a:xfrm>
                <a:off x="65903" y="60326"/>
                <a:ext cx="10445577" cy="606940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en-GB" altLang="zh-CN" sz="2400" dirty="0" smtClean="0"/>
                  <a:t>definition </a:t>
                </a:r>
                <a:r>
                  <a:rPr lang="en-GB" altLang="zh-CN" sz="2400" dirty="0"/>
                  <a:t>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2400" b="0" i="1">
                            <a:latin typeface="Cambria Math" panose="02040503050406030204" pitchFamily="18" charset="0"/>
                          </a:rPr>
                          <m:t>𝐸𝑉𝑀</m:t>
                        </m:r>
                      </m:e>
                      <m:sub>
                        <m:r>
                          <a:rPr lang="en-GB" altLang="zh-CN" sz="2400" b="0" i="1">
                            <a:latin typeface="Cambria Math" panose="02040503050406030204" pitchFamily="18" charset="0"/>
                          </a:rPr>
                          <m:t>𝑎𝑓𝑡𝑒𝑟</m:t>
                        </m:r>
                      </m:sub>
                    </m:sSub>
                  </m:oMath>
                </a14:m>
                <a:r>
                  <a:rPr lang="en-GB" altLang="zh-CN" sz="2400" dirty="0"/>
                  <a:t> for 7</a:t>
                </a:r>
                <a:r>
                  <a:rPr lang="en-GB" altLang="zh-CN" sz="2400" dirty="0">
                    <a:sym typeface="Symbol" panose="05050102010706020507" pitchFamily="18" charset="2"/>
                  </a:rPr>
                  <a:t></a:t>
                </a:r>
                <a:r>
                  <a:rPr lang="en-GB" altLang="zh-CN" sz="2400" dirty="0"/>
                  <a:t>s UE transient</a:t>
                </a:r>
                <a:endParaRPr lang="zh-CN" altLang="en-US" sz="2400" dirty="0"/>
              </a:p>
            </p:txBody>
          </p:sp>
        </mc:Choice>
        <mc:Fallback xmlns="">
          <p:sp>
            <p:nvSpPr>
              <p:cNvPr id="4" name="标题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03" y="60326"/>
                <a:ext cx="10445577" cy="606940"/>
              </a:xfrm>
              <a:prstGeom prst="rect">
                <a:avLst/>
              </a:prstGeom>
              <a:blipFill rotWithShape="0">
                <a:blip r:embed="rId2"/>
                <a:stretch>
                  <a:fillRect l="-934" t="-1010" b="-80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98853" y="852383"/>
                <a:ext cx="11302315" cy="35913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900"/>
                  </a:spcAft>
                </a:pPr>
                <a:r>
                  <a:rPr lang="en-GB" altLang="zh-CN" b="1" u="sng" dirty="0" smtClean="0">
                    <a:latin typeface="Times New Roman" panose="02020603050405020304" pitchFamily="18" charset="0"/>
                  </a:rPr>
                  <a:t>Issue 1-1-2: A typo on definition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b="1" i="1" u="sng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b="1" i="1" u="sng">
                            <a:latin typeface="Cambria Math" panose="02040503050406030204" pitchFamily="18" charset="0"/>
                          </a:rPr>
                          <m:t>𝑬𝑽𝑴</m:t>
                        </m:r>
                      </m:e>
                      <m:sub>
                        <m:r>
                          <a:rPr lang="en-GB" altLang="zh-CN" b="1" i="1" u="sng">
                            <a:latin typeface="Cambria Math" panose="02040503050406030204" pitchFamily="18" charset="0"/>
                          </a:rPr>
                          <m:t>𝒂𝒇𝒕𝒆𝒓</m:t>
                        </m:r>
                      </m:sub>
                    </m:sSub>
                  </m:oMath>
                </a14:m>
                <a:r>
                  <a:rPr lang="en-GB" altLang="zh-CN" b="1" u="sng" dirty="0">
                    <a:latin typeface="Times New Roman" panose="02020603050405020304" pitchFamily="18" charset="0"/>
                  </a:rPr>
                  <a:t> for 7</a:t>
                </a:r>
                <a:r>
                  <a:rPr lang="en-GB" altLang="zh-CN" b="1" u="sng" dirty="0">
                    <a:latin typeface="Times New Roman" panose="02020603050405020304" pitchFamily="18" charset="0"/>
                    <a:sym typeface="Symbol" panose="05050102010706020507" pitchFamily="18" charset="2"/>
                  </a:rPr>
                  <a:t></a:t>
                </a:r>
                <a:r>
                  <a:rPr lang="en-GB" altLang="zh-CN" b="1" u="sng" dirty="0">
                    <a:latin typeface="Times New Roman" panose="02020603050405020304" pitchFamily="18" charset="0"/>
                  </a:rPr>
                  <a:t>s UE transient period capability?</a:t>
                </a:r>
                <a:endParaRPr lang="zh-CN" altLang="zh-CN" dirty="0">
                  <a:latin typeface="Times New Roman" panose="02020603050405020304" pitchFamily="18" charset="0"/>
                </a:endParaRPr>
              </a:p>
              <a:p>
                <a:pPr marL="342900" lvl="0" indent="-342900">
                  <a:spcAft>
                    <a:spcPts val="600"/>
                  </a:spcAft>
                  <a:buFont typeface="Symbol" panose="05050102010706020507" pitchFamily="18" charset="2"/>
                  <a:buChar char=""/>
                </a:pPr>
                <a:r>
                  <a:rPr lang="en-GB" altLang="zh-CN" dirty="0">
                    <a:latin typeface="Times New Roman" panose="02020603050405020304" pitchFamily="18" charset="0"/>
                  </a:rPr>
                  <a:t>Proposals</a:t>
                </a:r>
                <a:endParaRPr lang="zh-CN" altLang="zh-CN" dirty="0">
                  <a:effectLst/>
                  <a:latin typeface="Times New Roman" panose="02020603050405020304" pitchFamily="18" charset="0"/>
                  <a:ea typeface="MS Mincho"/>
                </a:endParaRPr>
              </a:p>
              <a:p>
                <a:pPr marL="742950" lvl="1" indent="-285750">
                  <a:spcAft>
                    <a:spcPts val="600"/>
                  </a:spcAft>
                  <a:buFont typeface="Courier New" panose="02070309020205020404" pitchFamily="49" charset="0"/>
                  <a:buChar char="o"/>
                </a:pPr>
                <a:r>
                  <a:rPr lang="en-GB" altLang="zh-CN" dirty="0">
                    <a:latin typeface="Times New Roman" panose="02020603050405020304" pitchFamily="18" charset="0"/>
                  </a:rPr>
                  <a:t>Option 1: </a:t>
                </a:r>
                <a:r>
                  <a:rPr lang="en-GB" altLang="zh-CN" dirty="0">
                    <a:effectLst/>
                    <a:latin typeface="Times New Roman" panose="02020603050405020304" pitchFamily="18" charset="0"/>
                    <a:ea typeface="MS Mincho"/>
                    <a:cs typeface="Arial" panose="020B0604020202020204" pitchFamily="34" charset="0"/>
                  </a:rPr>
                  <a:t>For </a:t>
                </a:r>
                <a:r>
                  <a:rPr lang="en-GB" altLang="zh-CN" dirty="0">
                    <a:effectLst/>
                    <a:latin typeface="Times New Roman" panose="02020603050405020304" pitchFamily="18" charset="0"/>
                    <a:ea typeface="MS Mincho"/>
                  </a:rPr>
                  <a:t>7</a:t>
                </a:r>
                <a:r>
                  <a:rPr lang="en-US" altLang="zh-CN" dirty="0">
                    <a:effectLst/>
                    <a:latin typeface="Times New Roman" panose="02020603050405020304" pitchFamily="18" charset="0"/>
                    <a:ea typeface="MS Mincho"/>
                    <a:sym typeface="Symbol" panose="05050102010706020507" pitchFamily="18" charset="2"/>
                  </a:rPr>
                  <a:t></a:t>
                </a:r>
                <a:r>
                  <a:rPr lang="en-US" altLang="zh-CN" dirty="0">
                    <a:effectLst/>
                    <a:latin typeface="Times New Roman" panose="02020603050405020304" pitchFamily="18" charset="0"/>
                    <a:ea typeface="MS Mincho"/>
                  </a:rPr>
                  <a:t>s reported transient period capability, adopt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zh-CN" i="1">
                            <a:effectLst/>
                            <a:latin typeface="Cambria Math" panose="02040503050406030204" pitchFamily="18" charset="0"/>
                            <a:ea typeface="MS Mincho"/>
                          </a:rPr>
                          <m:t>𝐸𝑉𝑀</m:t>
                        </m:r>
                      </m:e>
                      <m:sub>
                        <m:r>
                          <a:rPr lang="en-GB" altLang="zh-CN" i="1">
                            <a:effectLst/>
                            <a:latin typeface="Cambria Math" panose="02040503050406030204" pitchFamily="18" charset="0"/>
                            <a:ea typeface="MS Mincho"/>
                          </a:rPr>
                          <m:t>𝑎𝑓𝑡𝑒𝑟</m:t>
                        </m:r>
                      </m:sub>
                    </m:sSub>
                    <m:r>
                      <a:rPr lang="en-GB" altLang="zh-CN">
                        <a:effectLst/>
                        <a:latin typeface="Cambria Math" panose="02040503050406030204" pitchFamily="18" charset="0"/>
                        <a:ea typeface="MS Mincho"/>
                      </a:rPr>
                      <m:t>=</m:t>
                    </m:r>
                    <m:r>
                      <m:rPr>
                        <m:sty m:val="p"/>
                      </m:rPr>
                      <a:rPr lang="en-GB" altLang="zh-CN">
                        <a:effectLst/>
                        <a:latin typeface="Cambria Math" panose="02040503050406030204" pitchFamily="18" charset="0"/>
                        <a:ea typeface="MS Mincho"/>
                      </a:rPr>
                      <m:t>max</m:t>
                    </m:r>
                    <m:r>
                      <a:rPr lang="en-GB" altLang="zh-CN">
                        <a:effectLst/>
                        <a:latin typeface="Cambria Math" panose="02040503050406030204" pitchFamily="18" charset="0"/>
                        <a:ea typeface="MS Mincho"/>
                      </a:rPr>
                      <m:t>⁡</m:t>
                    </m:r>
                    <m:r>
                      <a:rPr lang="en-GB" altLang="zh-CN" i="1">
                        <a:effectLst/>
                        <a:latin typeface="Cambria Math" panose="02040503050406030204" pitchFamily="18" charset="0"/>
                        <a:ea typeface="MS Mincho"/>
                      </a:rPr>
                      <m:t>(</m:t>
                    </m:r>
                    <m:acc>
                      <m:accPr>
                        <m:chr m:val="̅"/>
                        <m:ctrlPr>
                          <a:rPr lang="zh-CN" altLang="zh-CN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zh-CN" altLang="zh-CN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GB" altLang="zh-CN" i="1">
                                <a:effectLst/>
                                <a:latin typeface="Cambria Math" panose="02040503050406030204" pitchFamily="18" charset="0"/>
                                <a:ea typeface="MS Mincho"/>
                              </a:rPr>
                              <m:t>𝐸𝑉𝑀</m:t>
                            </m:r>
                          </m:e>
                          <m:sub>
                            <m:r>
                              <a:rPr lang="en-GB" altLang="zh-CN" i="1">
                                <a:effectLst/>
                                <a:latin typeface="Cambria Math" panose="02040503050406030204" pitchFamily="18" charset="0"/>
                                <a:ea typeface="MS Mincho"/>
                              </a:rPr>
                              <m:t>𝑙</m:t>
                            </m:r>
                            <m:r>
                              <a:rPr lang="en-GB" altLang="zh-CN" i="1">
                                <a:effectLst/>
                                <a:latin typeface="Cambria Math" panose="02040503050406030204" pitchFamily="18" charset="0"/>
                                <a:ea typeface="MS Mincho"/>
                              </a:rPr>
                              <m:t>_</m:t>
                            </m:r>
                            <m:r>
                              <a:rPr lang="en-GB" altLang="zh-CN" i="1">
                                <a:effectLst/>
                                <a:latin typeface="Cambria Math" panose="02040503050406030204" pitchFamily="18" charset="0"/>
                                <a:ea typeface="MS Mincho"/>
                              </a:rPr>
                              <m:t>𝑡𝑝</m:t>
                            </m:r>
                          </m:sub>
                        </m:sSub>
                        <m:r>
                          <a:rPr lang="en-GB" altLang="zh-CN" i="1">
                            <a:effectLst/>
                            <a:latin typeface="Cambria Math" panose="02040503050406030204" pitchFamily="18" charset="0"/>
                            <a:ea typeface="MS Mincho"/>
                          </a:rPr>
                          <m:t>,</m:t>
                        </m:r>
                      </m:e>
                    </m:acc>
                    <m:acc>
                      <m:accPr>
                        <m:chr m:val="̅"/>
                        <m:ctrlPr>
                          <a:rPr lang="zh-CN" altLang="zh-CN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zh-CN" altLang="zh-CN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GB" altLang="zh-CN" i="1">
                                <a:effectLst/>
                                <a:latin typeface="Cambria Math" panose="02040503050406030204" pitchFamily="18" charset="0"/>
                                <a:ea typeface="MS Mincho"/>
                              </a:rPr>
                              <m:t>𝐸𝑉𝑀</m:t>
                            </m:r>
                          </m:e>
                          <m:sub>
                            <m:r>
                              <a:rPr lang="en-GB" altLang="zh-CN" i="1">
                                <a:effectLst/>
                                <a:latin typeface="Cambria Math" panose="02040503050406030204" pitchFamily="18" charset="0"/>
                                <a:ea typeface="MS Mincho"/>
                              </a:rPr>
                              <m:t>h</m:t>
                            </m:r>
                          </m:sub>
                        </m:sSub>
                        <m:r>
                          <a:rPr lang="en-GB" altLang="zh-CN" i="1">
                            <a:effectLst/>
                            <a:latin typeface="Cambria Math" panose="02040503050406030204" pitchFamily="18" charset="0"/>
                            <a:ea typeface="MS Mincho"/>
                          </a:rPr>
                          <m:t>)</m:t>
                        </m:r>
                      </m:e>
                    </m:acc>
                  </m:oMath>
                </a14:m>
                <a:r>
                  <a:rPr lang="en-GB" altLang="zh-CN" dirty="0">
                    <a:effectLst/>
                    <a:latin typeface="Times New Roman" panose="02020603050405020304" pitchFamily="18" charset="0"/>
                    <a:ea typeface="MS Mincho"/>
                  </a:rPr>
                  <a:t> for verification at SCS 15kHz.</a:t>
                </a:r>
                <a:endParaRPr lang="zh-CN" altLang="zh-CN" dirty="0">
                  <a:effectLst/>
                  <a:latin typeface="Times New Roman" panose="02020603050405020304" pitchFamily="18" charset="0"/>
                  <a:ea typeface="MS Mincho"/>
                </a:endParaRPr>
              </a:p>
              <a:p>
                <a:pPr marL="742950" lvl="1" indent="-285750">
                  <a:spcAft>
                    <a:spcPts val="600"/>
                  </a:spcAft>
                  <a:buFont typeface="Courier New" panose="02070309020205020404" pitchFamily="49" charset="0"/>
                  <a:buChar char="o"/>
                </a:pPr>
                <a:r>
                  <a:rPr lang="en-GB" altLang="zh-CN" dirty="0">
                    <a:latin typeface="Times New Roman" panose="02020603050405020304" pitchFamily="18" charset="0"/>
                  </a:rPr>
                  <a:t>Option 2: Keep current wording as it </a:t>
                </a:r>
                <a:r>
                  <a:rPr lang="en-GB" altLang="zh-CN" dirty="0" smtClean="0">
                    <a:latin typeface="Times New Roman" panose="02020603050405020304" pitchFamily="18" charset="0"/>
                  </a:rPr>
                  <a:t>is: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GB" altLang="zh-CN" i="1">
                            <a:latin typeface="Cambria Math" panose="02040503050406030204" pitchFamily="18" charset="0"/>
                            <a:ea typeface="MS Mincho"/>
                          </a:rPr>
                          <m:t>𝐸𝑉𝑀</m:t>
                        </m:r>
                      </m:e>
                      <m:sub>
                        <m:r>
                          <a:rPr lang="en-GB" altLang="zh-CN" i="1">
                            <a:latin typeface="Cambria Math" panose="02040503050406030204" pitchFamily="18" charset="0"/>
                            <a:ea typeface="MS Mincho"/>
                          </a:rPr>
                          <m:t>𝑎𝑓𝑡𝑒𝑟</m:t>
                        </m:r>
                      </m:sub>
                    </m:sSub>
                    <m:r>
                      <a:rPr lang="en-GB" altLang="zh-CN">
                        <a:latin typeface="Cambria Math" panose="02040503050406030204" pitchFamily="18" charset="0"/>
                        <a:ea typeface="MS Mincho"/>
                      </a:rPr>
                      <m:t>=</m:t>
                    </m:r>
                    <m:r>
                      <m:rPr>
                        <m:sty m:val="p"/>
                      </m:rPr>
                      <a:rPr lang="en-GB" altLang="zh-CN">
                        <a:latin typeface="Cambria Math" panose="02040503050406030204" pitchFamily="18" charset="0"/>
                        <a:ea typeface="MS Mincho"/>
                      </a:rPr>
                      <m:t>min</m:t>
                    </m:r>
                    <m:r>
                      <a:rPr lang="en-GB" altLang="zh-CN">
                        <a:latin typeface="Cambria Math" panose="02040503050406030204" pitchFamily="18" charset="0"/>
                        <a:ea typeface="MS Mincho"/>
                      </a:rPr>
                      <m:t>⁡</m:t>
                    </m:r>
                    <m:r>
                      <a:rPr lang="en-GB" altLang="zh-CN" i="1">
                        <a:latin typeface="Cambria Math" panose="02040503050406030204" pitchFamily="18" charset="0"/>
                        <a:ea typeface="MS Mincho"/>
                      </a:rPr>
                      <m:t>(</m:t>
                    </m:r>
                    <m:acc>
                      <m:accPr>
                        <m:chr m:val="̅"/>
                        <m:ctrlPr>
                          <a:rPr lang="zh-CN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GB" altLang="zh-CN" i="1">
                                <a:latin typeface="Cambria Math" panose="02040503050406030204" pitchFamily="18" charset="0"/>
                                <a:ea typeface="MS Mincho"/>
                              </a:rPr>
                              <m:t>𝐸𝑉𝑀</m:t>
                            </m:r>
                          </m:e>
                          <m:sub>
                            <m:r>
                              <a:rPr lang="en-GB" altLang="zh-CN" i="1">
                                <a:latin typeface="Cambria Math" panose="02040503050406030204" pitchFamily="18" charset="0"/>
                                <a:ea typeface="MS Mincho"/>
                              </a:rPr>
                              <m:t>𝑙</m:t>
                            </m:r>
                            <m:r>
                              <a:rPr lang="en-GB" altLang="zh-CN" i="1">
                                <a:latin typeface="Cambria Math" panose="02040503050406030204" pitchFamily="18" charset="0"/>
                                <a:ea typeface="MS Mincho"/>
                              </a:rPr>
                              <m:t>_</m:t>
                            </m:r>
                            <m:r>
                              <a:rPr lang="en-GB" altLang="zh-CN" i="1">
                                <a:latin typeface="Cambria Math" panose="02040503050406030204" pitchFamily="18" charset="0"/>
                                <a:ea typeface="MS Mincho"/>
                              </a:rPr>
                              <m:t>𝑡𝑝</m:t>
                            </m:r>
                          </m:sub>
                        </m:sSub>
                        <m:r>
                          <a:rPr lang="en-GB" altLang="zh-CN" i="1">
                            <a:latin typeface="Cambria Math" panose="02040503050406030204" pitchFamily="18" charset="0"/>
                            <a:ea typeface="MS Mincho"/>
                          </a:rPr>
                          <m:t>,</m:t>
                        </m:r>
                      </m:e>
                    </m:acc>
                    <m:acc>
                      <m:accPr>
                        <m:chr m:val="̅"/>
                        <m:ctrlPr>
                          <a:rPr lang="zh-CN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GB" altLang="zh-CN" i="1">
                                <a:latin typeface="Cambria Math" panose="02040503050406030204" pitchFamily="18" charset="0"/>
                                <a:ea typeface="MS Mincho"/>
                              </a:rPr>
                              <m:t>𝐸𝑉𝑀</m:t>
                            </m:r>
                          </m:e>
                          <m:sub>
                            <m:r>
                              <a:rPr lang="en-GB" altLang="zh-CN" i="1">
                                <a:latin typeface="Cambria Math" panose="02040503050406030204" pitchFamily="18" charset="0"/>
                                <a:ea typeface="MS Mincho"/>
                              </a:rPr>
                              <m:t>h</m:t>
                            </m:r>
                          </m:sub>
                        </m:sSub>
                        <m:r>
                          <a:rPr lang="en-GB" altLang="zh-CN" i="1">
                            <a:latin typeface="Cambria Math" panose="02040503050406030204" pitchFamily="18" charset="0"/>
                            <a:ea typeface="MS Mincho"/>
                          </a:rPr>
                          <m:t>)</m:t>
                        </m:r>
                      </m:e>
                    </m:acc>
                  </m:oMath>
                </a14:m>
                <a:endParaRPr lang="zh-CN" altLang="zh-CN" dirty="0">
                  <a:effectLst/>
                  <a:latin typeface="Times New Roman" panose="02020603050405020304" pitchFamily="18" charset="0"/>
                  <a:ea typeface="MS Mincho"/>
                </a:endParaRPr>
              </a:p>
              <a:p>
                <a:pPr marL="342900" lvl="0" indent="-342900">
                  <a:spcAft>
                    <a:spcPts val="600"/>
                  </a:spcAft>
                  <a:buFont typeface="Symbol" panose="05050102010706020507" pitchFamily="18" charset="2"/>
                  <a:buChar char=""/>
                </a:pPr>
                <a:r>
                  <a:rPr lang="en-GB" altLang="zh-CN" dirty="0">
                    <a:latin typeface="Times New Roman" panose="02020603050405020304" pitchFamily="18" charset="0"/>
                  </a:rPr>
                  <a:t>Recommended WF</a:t>
                </a:r>
                <a:endParaRPr lang="zh-CN" altLang="zh-CN" dirty="0">
                  <a:effectLst/>
                  <a:latin typeface="Times New Roman" panose="02020603050405020304" pitchFamily="18" charset="0"/>
                  <a:ea typeface="MS Mincho"/>
                </a:endParaRPr>
              </a:p>
              <a:p>
                <a:pPr marL="742950" lvl="1" indent="-285750">
                  <a:spcAft>
                    <a:spcPts val="600"/>
                  </a:spcAft>
                  <a:buFont typeface="Courier New" panose="02070309020205020404" pitchFamily="49" charset="0"/>
                  <a:buChar char="o"/>
                </a:pPr>
                <a:r>
                  <a:rPr lang="en-GB" altLang="zh-CN" dirty="0" smtClean="0">
                    <a:latin typeface="Times New Roman" panose="02020603050405020304" pitchFamily="18" charset="0"/>
                  </a:rPr>
                  <a:t>Further check the higher one between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zh-CN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GB" altLang="zh-CN" i="1">
                                <a:latin typeface="Cambria Math" panose="02040503050406030204" pitchFamily="18" charset="0"/>
                                <a:ea typeface="MS Mincho"/>
                              </a:rPr>
                              <m:t>𝐸𝑉𝑀</m:t>
                            </m:r>
                          </m:e>
                          <m:sub>
                            <m:r>
                              <a:rPr lang="en-GB" altLang="zh-CN" i="1">
                                <a:latin typeface="Cambria Math" panose="02040503050406030204" pitchFamily="18" charset="0"/>
                                <a:ea typeface="MS Mincho"/>
                              </a:rPr>
                              <m:t>𝑙</m:t>
                            </m:r>
                            <m:r>
                              <a:rPr lang="en-GB" altLang="zh-CN" i="1">
                                <a:latin typeface="Cambria Math" panose="02040503050406030204" pitchFamily="18" charset="0"/>
                                <a:ea typeface="MS Mincho"/>
                              </a:rPr>
                              <m:t>_</m:t>
                            </m:r>
                            <m:r>
                              <a:rPr lang="en-GB" altLang="zh-CN" i="1">
                                <a:latin typeface="Cambria Math" panose="02040503050406030204" pitchFamily="18" charset="0"/>
                                <a:ea typeface="MS Mincho"/>
                              </a:rPr>
                              <m:t>𝑡𝑝</m:t>
                            </m:r>
                          </m:sub>
                        </m:sSub>
                        <m:r>
                          <a:rPr lang="en-GB" altLang="zh-CN" i="1">
                            <a:latin typeface="Cambria Math" panose="02040503050406030204" pitchFamily="18" charset="0"/>
                            <a:ea typeface="MS Mincho"/>
                          </a:rPr>
                          <m:t>,</m:t>
                        </m:r>
                      </m:e>
                    </m:acc>
                    <m:r>
                      <a:rPr lang="en-US" altLang="zh-CN" b="0" i="1" smtClean="0">
                        <a:latin typeface="Cambria Math" panose="02040503050406030204" pitchFamily="18" charset="0"/>
                        <a:ea typeface="MS Mincho"/>
                      </a:rPr>
                      <m:t>𝑎𝑛𝑑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  <a:ea typeface="MS Mincho"/>
                      </a:rPr>
                      <m:t>  </m:t>
                    </m:r>
                    <m:acc>
                      <m:accPr>
                        <m:chr m:val="̅"/>
                        <m:ctrlPr>
                          <a:rPr lang="zh-CN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GB" altLang="zh-CN" i="1">
                                <a:latin typeface="Cambria Math" panose="02040503050406030204" pitchFamily="18" charset="0"/>
                                <a:ea typeface="MS Mincho"/>
                              </a:rPr>
                              <m:t>𝐸𝑉𝑀</m:t>
                            </m:r>
                          </m:e>
                          <m:sub>
                            <m:r>
                              <a:rPr lang="en-GB" altLang="zh-CN" i="1">
                                <a:latin typeface="Cambria Math" panose="02040503050406030204" pitchFamily="18" charset="0"/>
                                <a:ea typeface="MS Mincho"/>
                              </a:rPr>
                              <m:t>h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altLang="zh-CN" dirty="0" smtClean="0">
                    <a:effectLst/>
                    <a:latin typeface="Times New Roman" panose="02020603050405020304" pitchFamily="18" charset="0"/>
                    <a:ea typeface="MS Mincho"/>
                  </a:rPr>
                  <a:t> for the symbol right after the transient with 7</a:t>
                </a:r>
                <a:r>
                  <a:rPr lang="en-GB" altLang="zh-CN" dirty="0" smtClean="0">
                    <a:latin typeface="Times New Roman" panose="02020603050405020304" pitchFamily="18" charset="0"/>
                    <a:sym typeface="Symbol" panose="05050102010706020507" pitchFamily="18" charset="2"/>
                  </a:rPr>
                  <a:t></a:t>
                </a:r>
                <a:r>
                  <a:rPr lang="en-GB" altLang="zh-CN" dirty="0" smtClean="0">
                    <a:latin typeface="Times New Roman" panose="02020603050405020304" pitchFamily="18" charset="0"/>
                  </a:rPr>
                  <a:t>s reported transient</a:t>
                </a:r>
              </a:p>
              <a:p>
                <a:pPr marL="1200150" lvl="2" indent="-285750">
                  <a:spcAft>
                    <a:spcPts val="600"/>
                  </a:spcAft>
                  <a:buFont typeface="Courier New" panose="02070309020205020404" pitchFamily="49" charset="0"/>
                  <a:buChar char="o"/>
                </a:pPr>
                <a:r>
                  <a:rPr lang="en-GB" altLang="zh-CN" dirty="0" smtClean="0">
                    <a:effectLst/>
                    <a:latin typeface="Times New Roman" panose="02020603050405020304" pitchFamily="18" charset="0"/>
                    <a:ea typeface="MS Mincho"/>
                  </a:rPr>
                  <a:t>Take option 1 if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zh-CN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GB" altLang="zh-CN" i="1">
                                <a:latin typeface="Cambria Math" panose="02040503050406030204" pitchFamily="18" charset="0"/>
                                <a:ea typeface="MS Mincho"/>
                              </a:rPr>
                              <m:t>𝐸𝑉𝑀</m:t>
                            </m:r>
                          </m:e>
                          <m:sub>
                            <m:r>
                              <a:rPr lang="en-GB" altLang="zh-CN" i="1">
                                <a:latin typeface="Cambria Math" panose="02040503050406030204" pitchFamily="18" charset="0"/>
                                <a:ea typeface="MS Mincho"/>
                              </a:rPr>
                              <m:t>𝑙</m:t>
                            </m:r>
                            <m:r>
                              <a:rPr lang="en-GB" altLang="zh-CN" i="1">
                                <a:latin typeface="Cambria Math" panose="02040503050406030204" pitchFamily="18" charset="0"/>
                                <a:ea typeface="MS Mincho"/>
                              </a:rPr>
                              <m:t>_</m:t>
                            </m:r>
                            <m:r>
                              <a:rPr lang="en-GB" altLang="zh-CN" i="1">
                                <a:latin typeface="Cambria Math" panose="02040503050406030204" pitchFamily="18" charset="0"/>
                                <a:ea typeface="MS Mincho"/>
                              </a:rPr>
                              <m:t>𝑡𝑝</m:t>
                            </m:r>
                          </m:sub>
                        </m:sSub>
                      </m:e>
                    </m:acc>
                    <m:r>
                      <a:rPr lang="en-US" altLang="zh-CN" b="0" i="0" smtClean="0">
                        <a:latin typeface="Cambria Math" panose="02040503050406030204" pitchFamily="18" charset="0"/>
                        <a:ea typeface="MS Mincho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smtClean="0">
                        <a:latin typeface="Cambria Math" panose="02040503050406030204" pitchFamily="18" charset="0"/>
                        <a:ea typeface="MS Mincho"/>
                      </a:rPr>
                      <m:t>is</m:t>
                    </m:r>
                    <m:r>
                      <a:rPr lang="en-US" altLang="zh-CN" b="0" i="0" smtClean="0">
                        <a:latin typeface="Cambria Math" panose="02040503050406030204" pitchFamily="18" charset="0"/>
                        <a:ea typeface="MS Mincho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smtClean="0">
                        <a:latin typeface="Cambria Math" panose="02040503050406030204" pitchFamily="18" charset="0"/>
                        <a:ea typeface="MS Mincho"/>
                      </a:rPr>
                      <m:t>higher</m:t>
                    </m:r>
                  </m:oMath>
                </a14:m>
                <a:endParaRPr lang="en-GB" altLang="zh-CN" dirty="0" smtClean="0">
                  <a:effectLst/>
                  <a:latin typeface="Times New Roman" panose="02020603050405020304" pitchFamily="18" charset="0"/>
                  <a:ea typeface="MS Mincho"/>
                </a:endParaRPr>
              </a:p>
              <a:p>
                <a:pPr marL="1200150" lvl="2" indent="-285750">
                  <a:spcAft>
                    <a:spcPts val="600"/>
                  </a:spcAft>
                  <a:buFont typeface="Courier New" panose="02070309020205020404" pitchFamily="49" charset="0"/>
                  <a:buChar char="o"/>
                </a:pPr>
                <a:r>
                  <a:rPr lang="en-GB" altLang="zh-CN" dirty="0" smtClean="0">
                    <a:latin typeface="Times New Roman" panose="02020603050405020304" pitchFamily="18" charset="0"/>
                    <a:ea typeface="MS Mincho"/>
                  </a:rPr>
                  <a:t>Take option 2 if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zh-CN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GB" altLang="zh-CN" i="1">
                                <a:latin typeface="Cambria Math" panose="02040503050406030204" pitchFamily="18" charset="0"/>
                                <a:ea typeface="MS Mincho"/>
                              </a:rPr>
                              <m:t>𝐸𝑉𝑀</m:t>
                            </m:r>
                          </m:e>
                          <m:sub>
                            <m:r>
                              <a:rPr lang="en-GB" altLang="zh-CN" i="1">
                                <a:latin typeface="Cambria Math" panose="02040503050406030204" pitchFamily="18" charset="0"/>
                                <a:ea typeface="MS Mincho"/>
                              </a:rPr>
                              <m:t>h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altLang="zh-CN" dirty="0" smtClean="0">
                    <a:effectLst/>
                    <a:latin typeface="Times New Roman" panose="02020603050405020304" pitchFamily="18" charset="0"/>
                    <a:ea typeface="MS Mincho"/>
                  </a:rPr>
                  <a:t> is higher</a:t>
                </a:r>
                <a:endParaRPr lang="zh-CN" altLang="zh-CN" dirty="0">
                  <a:effectLst/>
                  <a:latin typeface="Times New Roman" panose="02020603050405020304" pitchFamily="18" charset="0"/>
                  <a:ea typeface="MS Mincho"/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853" y="852383"/>
                <a:ext cx="11302315" cy="3591304"/>
              </a:xfrm>
              <a:prstGeom prst="rect">
                <a:avLst/>
              </a:prstGeom>
              <a:blipFill rotWithShape="0">
                <a:blip r:embed="rId3"/>
                <a:stretch>
                  <a:fillRect l="-431" t="-1188" r="-270" b="-18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829529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0046" y="0"/>
            <a:ext cx="37729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Reference</a:t>
            </a:r>
            <a:endParaRPr lang="zh-CN" altLang="en-US" sz="3200" dirty="0"/>
          </a:p>
        </p:txBody>
      </p:sp>
      <p:sp>
        <p:nvSpPr>
          <p:cNvPr id="5" name="文本框 4"/>
          <p:cNvSpPr txBox="1"/>
          <p:nvPr/>
        </p:nvSpPr>
        <p:spPr>
          <a:xfrm>
            <a:off x="140046" y="650789"/>
            <a:ext cx="11351740" cy="1105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 smtClean="0"/>
              <a:t>[1</a:t>
            </a:r>
            <a:r>
              <a:rPr lang="en-US" altLang="zh-CN" dirty="0"/>
              <a:t>] </a:t>
            </a:r>
            <a:r>
              <a:rPr lang="en-US" altLang="zh-CN" dirty="0" smtClean="0"/>
              <a:t>R4-2111539, “Transient </a:t>
            </a:r>
            <a:r>
              <a:rPr lang="en-US" altLang="zh-CN" dirty="0"/>
              <a:t>Period Capability </a:t>
            </a:r>
            <a:r>
              <a:rPr lang="en-US" altLang="zh-CN" dirty="0" smtClean="0"/>
              <a:t>Measurements”, Skyworks  </a:t>
            </a:r>
            <a:endParaRPr lang="en-US" altLang="zh-CN" dirty="0" smtClean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[2</a:t>
            </a:r>
            <a:r>
              <a:rPr lang="en-US" altLang="zh-CN" dirty="0"/>
              <a:t>] </a:t>
            </a:r>
            <a:r>
              <a:rPr lang="en-US" altLang="zh-CN" dirty="0" smtClean="0"/>
              <a:t>R4-2111355, “CR </a:t>
            </a:r>
            <a:r>
              <a:rPr lang="en-US" altLang="zh-CN" dirty="0"/>
              <a:t>for TR 38.101-1 on shorter </a:t>
            </a:r>
            <a:r>
              <a:rPr lang="en-US" altLang="zh-CN" dirty="0" smtClean="0"/>
              <a:t>transient_r16”, Huawei, HiSilicon</a:t>
            </a:r>
          </a:p>
          <a:p>
            <a:pPr>
              <a:lnSpc>
                <a:spcPct val="125000"/>
              </a:lnSpc>
            </a:pPr>
            <a:r>
              <a:rPr lang="en-US" altLang="zh-CN" dirty="0"/>
              <a:t>[3] </a:t>
            </a:r>
            <a:r>
              <a:rPr lang="en-US" altLang="zh-CN" dirty="0" smtClean="0"/>
              <a:t>R4-2108857, “FFT </a:t>
            </a:r>
            <a:r>
              <a:rPr lang="en-US" altLang="zh-CN" dirty="0"/>
              <a:t>window starting point values for EVM measurements for transient period </a:t>
            </a:r>
            <a:r>
              <a:rPr lang="en-US" altLang="zh-CN" dirty="0" smtClean="0"/>
              <a:t>capability”, Anritsu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689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6059</TotalTime>
  <Words>300</Words>
  <Application>Microsoft Office PowerPoint</Application>
  <PresentationFormat>宽屏</PresentationFormat>
  <Paragraphs>65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MS Mincho</vt:lpstr>
      <vt:lpstr>等线</vt:lpstr>
      <vt:lpstr>宋体</vt:lpstr>
      <vt:lpstr>Arial</vt:lpstr>
      <vt:lpstr>Calibri</vt:lpstr>
      <vt:lpstr>Calibri Light</vt:lpstr>
      <vt:lpstr>Cambria Math</vt:lpstr>
      <vt:lpstr>Courier New</vt:lpstr>
      <vt:lpstr>Symbol</vt:lpstr>
      <vt:lpstr>Times New Roman</vt:lpstr>
      <vt:lpstr>Office 主题</vt:lpstr>
      <vt:lpstr>WF on Transient period capability</vt:lpstr>
      <vt:lpstr>Background</vt:lpstr>
      <vt:lpstr>Tpstart for 2s and 7s transient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scope of FR1 UE RF</dc:title>
  <dc:creator>Zhangqian (Zq)</dc:creator>
  <cp:lastModifiedBy>Huawei</cp:lastModifiedBy>
  <cp:revision>327</cp:revision>
  <dcterms:created xsi:type="dcterms:W3CDTF">2019-10-15T22:26:30Z</dcterms:created>
  <dcterms:modified xsi:type="dcterms:W3CDTF">2021-05-26T06:33:15Z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(3)Rw7nQ+xMCCoLWsJV4IDg6T3R9KXcHVpUll+h70HlUMh+5Q7AodL+5rqGEBA/RkT8cry8ZOqA
JEHJutDUPQtl+bwF3JrWRjVVhfXooA8obK5D8rVv1G8yxaEtGSwqMslLi3sFUK2fswRGXhg/
RgzD1q6JVp9Qu2OsFVEXJ+dRB20mSOfgSztTuc3jTjLGPqevU3JW34Bft/SuejmHJeXGtgLp
9CRRAu3ftWk39q6Xoo</vt:lpwstr>
  </property>
  <property fmtid="{D5CDD505-2E9C-101B-9397-08002B2CF9AE}" pid="3" name="_2015_ms_pID_7253431">
    <vt:lpwstr>JsB/01Fk1QGg5AbwQ2xodXuRj3IQw1F7N4+9aF6U7C7fdFcMmy08Oz
T6/8BkkjTp4rCXGFJf8wDLjDFGVoWlH93FVQbuuvtc4MlSTnVVO57l818CR3aj3Uog7xZqK3
GqFk+Y3gkH8kjFYDhz9fcO7v83AnTvvgcISFHwfO1QjQ2Oiht6vyLYwiWwVfae1iD5rLFySf
Jejj0QoMXbBnNNr0KXllFBOthUEM+qhkUEuy</vt:lpwstr>
  </property>
  <property fmtid="{D5CDD505-2E9C-101B-9397-08002B2CF9AE}" pid="4" name="_2015_ms_pID_7253432">
    <vt:lpwstr>bCqECYmUPaSO6C8js76D6rA=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1620730641</vt:lpwstr>
  </property>
</Properties>
</file>