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1"/>
  </p:notesMasterIdLst>
  <p:sldIdLst>
    <p:sldId id="257" r:id="rId5"/>
    <p:sldId id="265" r:id="rId6"/>
    <p:sldId id="266" r:id="rId7"/>
    <p:sldId id="264" r:id="rId8"/>
    <p:sldId id="267" r:id="rId9"/>
    <p:sldId id="268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3366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F043CA-664F-4BBE-8A67-5C91034F233F}" v="2" dt="2021-02-02T00:51:13.9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1306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-Hsiang Huang" userId="543a1667-cf7d-4263-9c3a-2bbd98271c62" providerId="ADAL" clId="{E8E84F78-F8AE-462F-B26B-FD41F60F284F}"/>
    <pc:docChg chg="modSld">
      <pc:chgData name="Chu-Hsiang Huang" userId="543a1667-cf7d-4263-9c3a-2bbd98271c62" providerId="ADAL" clId="{E8E84F78-F8AE-462F-B26B-FD41F60F284F}" dt="2021-02-02T06:21:27.654" v="13" actId="20577"/>
      <pc:docMkLst>
        <pc:docMk/>
      </pc:docMkLst>
      <pc:sldChg chg="modSp mod">
        <pc:chgData name="Chu-Hsiang Huang" userId="543a1667-cf7d-4263-9c3a-2bbd98271c62" providerId="ADAL" clId="{E8E84F78-F8AE-462F-B26B-FD41F60F284F}" dt="2021-02-02T06:21:27.654" v="13" actId="20577"/>
        <pc:sldMkLst>
          <pc:docMk/>
          <pc:sldMk cId="3948996049" sldId="268"/>
        </pc:sldMkLst>
        <pc:graphicFrameChg chg="modGraphic">
          <ac:chgData name="Chu-Hsiang Huang" userId="543a1667-cf7d-4263-9c3a-2bbd98271c62" providerId="ADAL" clId="{E8E84F78-F8AE-462F-B26B-FD41F60F284F}" dt="2021-02-02T06:21:27.654" v="13" actId="20577"/>
          <ac:graphicFrameMkLst>
            <pc:docMk/>
            <pc:sldMk cId="3948996049" sldId="268"/>
            <ac:graphicFrameMk id="5" creationId="{4D9447E0-9575-43FC-8CBA-8A0A3823CF52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CA1791-F0BE-47C5-8D5C-D03151DC0E95}" type="datetimeFigureOut">
              <a:rPr lang="zh-CN" altLang="en-US" smtClean="0"/>
              <a:t>2021/4/3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E9D634-359D-4497-A247-B0B36131D1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698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E9D634-359D-4497-A247-B0B36131D11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4752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E9D634-359D-4497-A247-B0B36131D11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069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2021/4/3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2021/4/3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99033"/>
            <a:ext cx="87129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b="1" dirty="0"/>
              <a:t>3GPP TSG-RAN WG4 Meeting  #</a:t>
            </a:r>
            <a:r>
              <a:rPr lang="en-GB" altLang="zh-CN" b="1" dirty="0" smtClean="0"/>
              <a:t>98-bis-e</a:t>
            </a:r>
            <a:r>
              <a:rPr lang="en-GB" altLang="zh-CN" b="1" dirty="0"/>
              <a:t>	                                                      </a:t>
            </a:r>
            <a:r>
              <a:rPr lang="en-GB" altLang="zh-CN" b="1" dirty="0" smtClean="0"/>
              <a:t>R4-2107082</a:t>
            </a:r>
            <a:endParaRPr lang="en-US" altLang="zh-CN" b="1" dirty="0"/>
          </a:p>
          <a:p>
            <a:r>
              <a:rPr lang="x-none" altLang="zh-CN" b="1" dirty="0"/>
              <a:t>Electronic Meeting, </a:t>
            </a:r>
            <a:r>
              <a:rPr lang="en-GB" altLang="zh-CN" b="1" dirty="0" smtClean="0"/>
              <a:t>12 Apr. </a:t>
            </a:r>
            <a:r>
              <a:rPr lang="en-GB" altLang="zh-CN" b="1" dirty="0"/>
              <a:t>- </a:t>
            </a:r>
            <a:r>
              <a:rPr lang="en-GB" altLang="zh-CN" b="1" dirty="0" smtClean="0"/>
              <a:t>20 Apr.</a:t>
            </a:r>
            <a:r>
              <a:rPr lang="x-none" altLang="zh-CN" b="1" dirty="0"/>
              <a:t>, 202</a:t>
            </a:r>
            <a:r>
              <a:rPr lang="en-US" altLang="zh-CN" b="1" dirty="0"/>
              <a:t>1</a:t>
            </a:r>
            <a:endParaRPr lang="zh-CN" altLang="zh-CN" b="1" dirty="0"/>
          </a:p>
          <a:p>
            <a:pPr hangingPunct="0"/>
            <a:r>
              <a:rPr lang="en-GB" altLang="zh-CN" b="1" dirty="0"/>
              <a:t>Agenda Item: </a:t>
            </a:r>
            <a:r>
              <a:rPr lang="en-GB" altLang="zh-CN" b="1" dirty="0" smtClean="0"/>
              <a:t>8.9.1</a:t>
            </a:r>
            <a:endParaRPr lang="en-US" altLang="zh-CN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55576" y="1640986"/>
            <a:ext cx="7056784" cy="2739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4800" dirty="0" smtClean="0">
                <a:latin typeface="+mj-lt"/>
                <a:ea typeface="+mj-ea"/>
                <a:cs typeface="+mj-cs"/>
              </a:rPr>
              <a:t>Considerations </a:t>
            </a:r>
            <a:r>
              <a:rPr lang="en-US" sz="4800" dirty="0">
                <a:latin typeface="+mj-lt"/>
                <a:ea typeface="+mj-ea"/>
                <a:cs typeface="+mj-cs"/>
              </a:rPr>
              <a:t>on study phase conclusions for R17 RLM BFD relaxation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851920" y="4420176"/>
            <a:ext cx="3126567" cy="958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vivo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Conclusions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256584"/>
          </a:xfrm>
        </p:spPr>
        <p:txBody>
          <a:bodyPr>
            <a:noAutofit/>
          </a:bodyPr>
          <a:lstStyle/>
          <a:p>
            <a:r>
              <a:rPr lang="en-US" altLang="zh-TW" sz="2000" dirty="0"/>
              <a:t>On power saving gain:</a:t>
            </a:r>
          </a:p>
          <a:p>
            <a:pPr lvl="1"/>
            <a:r>
              <a:rPr lang="en-US" altLang="zh-TW" sz="1600" dirty="0" smtClean="0"/>
              <a:t>Based </a:t>
            </a:r>
            <a:r>
              <a:rPr lang="en-US" altLang="zh-TW" sz="1600" dirty="0"/>
              <a:t>on simulation results submitted for RAN4#98e </a:t>
            </a:r>
            <a:r>
              <a:rPr lang="en-US" altLang="zh-TW" sz="1600" dirty="0" smtClean="0"/>
              <a:t>and RAN4 #98-bis-e meeting</a:t>
            </a:r>
            <a:r>
              <a:rPr lang="en-US" altLang="zh-TW" sz="1600" dirty="0"/>
              <a:t>, it can be observed that </a:t>
            </a:r>
          </a:p>
          <a:p>
            <a:pPr lvl="2"/>
            <a:r>
              <a:rPr lang="en-US" altLang="zh-TW" sz="1600" dirty="0"/>
              <a:t>With FTP model is considered with DRX of 40 ms, if L1 measurement intervals for RRM are also extended K times</a:t>
            </a:r>
          </a:p>
          <a:p>
            <a:pPr lvl="3"/>
            <a:r>
              <a:rPr lang="en-US" altLang="zh-TW" sz="1400" dirty="0"/>
              <a:t>For FR1 SSB-based RLM/BFD relaxation, at least [</a:t>
            </a:r>
            <a:r>
              <a:rPr lang="en-US" altLang="zh-TW" sz="1400" dirty="0" smtClean="0"/>
              <a:t>3] </a:t>
            </a:r>
            <a:r>
              <a:rPr lang="en-US" altLang="zh-TW" sz="1400" dirty="0"/>
              <a:t>sources show that the power saving gain is </a:t>
            </a:r>
            <a:r>
              <a:rPr lang="en-US" altLang="zh-TW" sz="1400" dirty="0" smtClean="0"/>
              <a:t>[8.7%] </a:t>
            </a:r>
            <a:r>
              <a:rPr lang="en-US" altLang="zh-TW" sz="1400" dirty="0"/>
              <a:t>to </a:t>
            </a:r>
            <a:r>
              <a:rPr lang="en-US" altLang="zh-TW" sz="1400" dirty="0" smtClean="0"/>
              <a:t>[16.4%] </a:t>
            </a:r>
            <a:r>
              <a:rPr lang="en-US" altLang="zh-TW" sz="1400" dirty="0"/>
              <a:t>for K=2, </a:t>
            </a:r>
            <a:r>
              <a:rPr lang="en-US" altLang="zh-TW" sz="1400" dirty="0" smtClean="0"/>
              <a:t>[13%] </a:t>
            </a:r>
            <a:r>
              <a:rPr lang="en-US" altLang="zh-TW" sz="1400" dirty="0"/>
              <a:t>to </a:t>
            </a:r>
            <a:r>
              <a:rPr lang="en-US" altLang="zh-TW" sz="1400" dirty="0" smtClean="0"/>
              <a:t>[20.5%] </a:t>
            </a:r>
            <a:r>
              <a:rPr lang="en-US" altLang="zh-TW" sz="1400" dirty="0"/>
              <a:t>for K=4, and </a:t>
            </a:r>
            <a:r>
              <a:rPr lang="en-US" altLang="zh-TW" sz="1400" dirty="0" smtClean="0"/>
              <a:t>[15.1%] </a:t>
            </a:r>
            <a:r>
              <a:rPr lang="en-US" altLang="zh-TW" sz="1400" dirty="0"/>
              <a:t>to </a:t>
            </a:r>
            <a:r>
              <a:rPr lang="en-US" altLang="zh-TW" sz="1400" dirty="0" smtClean="0"/>
              <a:t>[25.8%] </a:t>
            </a:r>
            <a:r>
              <a:rPr lang="en-US" altLang="zh-TW" sz="1400" dirty="0"/>
              <a:t>for K=8.</a:t>
            </a:r>
          </a:p>
          <a:p>
            <a:pPr lvl="3"/>
            <a:r>
              <a:rPr lang="en-US" altLang="zh-TW" sz="1400" dirty="0"/>
              <a:t>For FR2 CSI-RS based RLM/BFD relaxation, one source shows that the power saving gain is </a:t>
            </a:r>
            <a:r>
              <a:rPr lang="en-US" altLang="zh-TW" sz="1400" dirty="0" smtClean="0"/>
              <a:t>[15.6%] </a:t>
            </a:r>
            <a:r>
              <a:rPr lang="en-US" altLang="zh-TW" sz="1400" dirty="0"/>
              <a:t>for K=2, </a:t>
            </a:r>
            <a:r>
              <a:rPr lang="en-US" altLang="zh-TW" sz="1400" dirty="0" smtClean="0"/>
              <a:t>[21.8%] </a:t>
            </a:r>
            <a:r>
              <a:rPr lang="en-US" altLang="zh-TW" sz="1400" dirty="0"/>
              <a:t>for K=4.</a:t>
            </a:r>
          </a:p>
          <a:p>
            <a:pPr lvl="2"/>
            <a:r>
              <a:rPr lang="en-US" altLang="zh-TW" sz="1600" dirty="0"/>
              <a:t>By extending only RLM/BFD measurement interval without reducing RRM measurement samples within RRM measurement period</a:t>
            </a:r>
          </a:p>
          <a:p>
            <a:pPr lvl="3"/>
            <a:r>
              <a:rPr lang="en-US" altLang="zh-TW" sz="1400" dirty="0"/>
              <a:t>At least 2 sources show minimal or no power saving gain</a:t>
            </a:r>
            <a:r>
              <a:rPr lang="en-US" altLang="zh-TW" sz="1400" dirty="0" smtClean="0"/>
              <a:t>.</a:t>
            </a:r>
          </a:p>
          <a:p>
            <a:pPr lvl="3"/>
            <a:r>
              <a:rPr lang="en-US" altLang="zh-TW" sz="1400" dirty="0"/>
              <a:t>Note: </a:t>
            </a:r>
            <a:r>
              <a:rPr lang="en-US" altLang="zh-TW" sz="1400" smtClean="0"/>
              <a:t>Number of RRM </a:t>
            </a:r>
            <a:r>
              <a:rPr lang="en-US" altLang="zh-TW" sz="1400" dirty="0"/>
              <a:t>measurement samples within RRM measurement period </a:t>
            </a:r>
            <a:r>
              <a:rPr lang="en-US" altLang="zh-TW" sz="1400" dirty="0" smtClean="0"/>
              <a:t>is</a:t>
            </a:r>
            <a:r>
              <a:rPr lang="en-US" altLang="zh-TW" sz="1400" dirty="0" smtClean="0"/>
              <a:t> </a:t>
            </a:r>
            <a:r>
              <a:rPr lang="en-US" altLang="zh-TW" sz="1400" dirty="0"/>
              <a:t>up to UE implementations</a:t>
            </a:r>
          </a:p>
          <a:p>
            <a:pPr lvl="1"/>
            <a:r>
              <a:rPr lang="en-US" altLang="zh-TW" sz="1600" dirty="0" smtClean="0">
                <a:solidFill>
                  <a:srgbClr val="FF0000"/>
                </a:solidFill>
              </a:rPr>
              <a:t>Therefore, it is concluded that the beneficial scenarios for R17 RLM BFD relaxation is </a:t>
            </a:r>
          </a:p>
          <a:p>
            <a:pPr lvl="2"/>
            <a:r>
              <a:rPr lang="en-US" altLang="zh-TW" sz="1600" dirty="0">
                <a:solidFill>
                  <a:srgbClr val="FF0000"/>
                </a:solidFill>
              </a:rPr>
              <a:t>W</a:t>
            </a:r>
            <a:r>
              <a:rPr lang="en-US" altLang="zh-TW" sz="1600" dirty="0" smtClean="0">
                <a:solidFill>
                  <a:srgbClr val="FF0000"/>
                </a:solidFill>
              </a:rPr>
              <a:t>hen L1 measurement interval for RLM/BFD/RRM can be extended, i.e. number of samples can be reduced, which means SINR is high enough and mobility is low enough, and</a:t>
            </a:r>
          </a:p>
          <a:p>
            <a:pPr lvl="2"/>
            <a:r>
              <a:rPr lang="en-US" altLang="zh-TW" sz="1600" dirty="0">
                <a:solidFill>
                  <a:srgbClr val="FF0000"/>
                </a:solidFill>
              </a:rPr>
              <a:t>W</a:t>
            </a:r>
            <a:r>
              <a:rPr lang="en-US" altLang="zh-TW" sz="1600" dirty="0" smtClean="0">
                <a:solidFill>
                  <a:srgbClr val="FF0000"/>
                </a:solidFill>
              </a:rPr>
              <a:t>hen FTP traffic or Voip traffic is considered, and</a:t>
            </a:r>
          </a:p>
          <a:p>
            <a:pPr lvl="2"/>
            <a:r>
              <a:rPr lang="en-US" altLang="zh-TW" sz="1600" dirty="0">
                <a:solidFill>
                  <a:srgbClr val="FF0000"/>
                </a:solidFill>
              </a:rPr>
              <a:t>When DRX cycle length is not longer than [</a:t>
            </a:r>
            <a:r>
              <a:rPr lang="en-US" altLang="zh-TW" sz="1600" dirty="0" smtClean="0">
                <a:solidFill>
                  <a:srgbClr val="FF0000"/>
                </a:solidFill>
              </a:rPr>
              <a:t>80] ms, and</a:t>
            </a:r>
          </a:p>
          <a:p>
            <a:pPr lvl="2"/>
            <a:r>
              <a:rPr lang="en-US" altLang="zh-TW" sz="1600" dirty="0" smtClean="0">
                <a:solidFill>
                  <a:srgbClr val="FF0000"/>
                </a:solidFill>
              </a:rPr>
              <a:t>It is more beneficial if PDCCH-WUS is configured</a:t>
            </a:r>
            <a:endParaRPr lang="en-US" altLang="zh-TW" sz="1600" dirty="0">
              <a:solidFill>
                <a:srgbClr val="FF0000"/>
              </a:solidFill>
            </a:endParaRPr>
          </a:p>
          <a:p>
            <a:pPr marL="0" lvl="1" indent="0">
              <a:buNone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86816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Conclusions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35349"/>
            <a:ext cx="8229600" cy="5256584"/>
          </a:xfrm>
        </p:spPr>
        <p:txBody>
          <a:bodyPr>
            <a:noAutofit/>
          </a:bodyPr>
          <a:lstStyle/>
          <a:p>
            <a:r>
              <a:rPr lang="en-US" altLang="zh-TW" sz="2400" dirty="0" smtClean="0"/>
              <a:t>On mobility impact:</a:t>
            </a:r>
          </a:p>
          <a:p>
            <a:pPr lvl="1"/>
            <a:r>
              <a:rPr lang="en-US" altLang="zh-TW" sz="1800" dirty="0" smtClean="0"/>
              <a:t>Based </a:t>
            </a:r>
            <a:r>
              <a:rPr lang="en-US" altLang="zh-TW" sz="1800" dirty="0"/>
              <a:t>on simulation results submitted for RAN4#98e </a:t>
            </a:r>
            <a:r>
              <a:rPr lang="en-US" altLang="zh-TW" sz="1800" dirty="0" smtClean="0"/>
              <a:t>and RAN4 #98-bis-e meeting</a:t>
            </a:r>
            <a:r>
              <a:rPr lang="en-US" altLang="zh-TW" sz="1800" dirty="0"/>
              <a:t>, it can be observed that </a:t>
            </a:r>
          </a:p>
          <a:p>
            <a:pPr lvl="2"/>
            <a:r>
              <a:rPr lang="en-US" altLang="zh-TW" sz="1600" dirty="0"/>
              <a:t>Regarding increased RLF latency, for FR1 SSB-based RLM OOS relaxation, </a:t>
            </a:r>
          </a:p>
          <a:p>
            <a:pPr lvl="3"/>
            <a:r>
              <a:rPr lang="en-US" altLang="zh-TW" sz="1600" dirty="0"/>
              <a:t>with mobility of 3 km/h, at least 2 sources show that the increased latency is less than 40ms for K=2, less than 120ms for K=4, and less than 280ms for K=8 with 95% probability.</a:t>
            </a:r>
          </a:p>
          <a:p>
            <a:pPr lvl="4"/>
            <a:r>
              <a:rPr lang="en-US" altLang="zh-TW" sz="1600" dirty="0"/>
              <a:t>The increase is less than 2.5% for K=2, </a:t>
            </a:r>
            <a:r>
              <a:rPr lang="en-US" altLang="zh-CN" sz="1600" dirty="0"/>
              <a:t>less than </a:t>
            </a:r>
            <a:r>
              <a:rPr lang="en-US" altLang="zh-TW" sz="1600" dirty="0"/>
              <a:t>7.5% when K=4 and less than 17.5% when K=8, as T310 = 1000ms and N310 = 1.</a:t>
            </a:r>
          </a:p>
          <a:p>
            <a:pPr lvl="3"/>
            <a:r>
              <a:rPr lang="en-US" altLang="zh-TW" sz="1600" dirty="0"/>
              <a:t>with mobility of 30 km/h, at least 2 sources show that the increased latency is less than 40ms for K=2, less than 120ms for K=4, and less than 280ms for K=8 with 95% probability.</a:t>
            </a:r>
          </a:p>
          <a:p>
            <a:pPr lvl="4"/>
            <a:r>
              <a:rPr lang="en-US" altLang="zh-TW" sz="1600" dirty="0"/>
              <a:t>The increase is less than 2.5% for K=2, less than 7.5% when K=4 and less than 17.5% when K=8, as T310 = 1000ms and N310 = 1.</a:t>
            </a:r>
          </a:p>
          <a:p>
            <a:pPr marL="0" lvl="1" indent="0">
              <a:buNone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26034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Conclusions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980728"/>
            <a:ext cx="8229600" cy="5256584"/>
          </a:xfrm>
        </p:spPr>
        <p:txBody>
          <a:bodyPr>
            <a:noAutofit/>
          </a:bodyPr>
          <a:lstStyle/>
          <a:p>
            <a:r>
              <a:rPr lang="en-US" altLang="zh-TW" sz="2400" dirty="0" smtClean="0"/>
              <a:t>On mobility impact:</a:t>
            </a:r>
          </a:p>
          <a:p>
            <a:pPr lvl="1"/>
            <a:r>
              <a:rPr lang="en-US" altLang="zh-TW" sz="1800" dirty="0" smtClean="0"/>
              <a:t>Based </a:t>
            </a:r>
            <a:r>
              <a:rPr lang="en-US" altLang="zh-TW" sz="1800" dirty="0"/>
              <a:t>on simulation results submitted for RAN4#98e </a:t>
            </a:r>
            <a:r>
              <a:rPr lang="en-US" altLang="zh-TW" sz="1800" dirty="0" smtClean="0"/>
              <a:t>and RAN4 #98-bis-e meeting</a:t>
            </a:r>
            <a:r>
              <a:rPr lang="en-US" altLang="zh-TW" sz="1800" dirty="0"/>
              <a:t>, it can be observed that </a:t>
            </a:r>
          </a:p>
          <a:p>
            <a:pPr lvl="2"/>
            <a:r>
              <a:rPr lang="en-US" altLang="zh-TW" sz="1800" dirty="0"/>
              <a:t>Regarding delta SINR, for FR1 SSB-based RLM OOS relaxation, </a:t>
            </a:r>
          </a:p>
          <a:p>
            <a:pPr lvl="3"/>
            <a:r>
              <a:rPr lang="en-US" altLang="zh-TW" sz="1400" dirty="0"/>
              <a:t>with mobility of 3 km/h, at least </a:t>
            </a:r>
            <a:r>
              <a:rPr lang="en-US" altLang="zh-TW" sz="1400" dirty="0" smtClean="0"/>
              <a:t>[3] </a:t>
            </a:r>
            <a:r>
              <a:rPr lang="en-US" altLang="zh-TW" sz="1400" dirty="0"/>
              <a:t>sources show that the delta SINR is </a:t>
            </a:r>
            <a:r>
              <a:rPr lang="en-US" altLang="zh-TW" sz="1400" dirty="0" smtClean="0"/>
              <a:t>[1.3] </a:t>
            </a:r>
            <a:r>
              <a:rPr lang="en-US" altLang="zh-TW" sz="1400" dirty="0"/>
              <a:t>dB  to </a:t>
            </a:r>
            <a:r>
              <a:rPr lang="en-US" altLang="zh-TW" sz="1400" dirty="0" smtClean="0"/>
              <a:t>[2]dB </a:t>
            </a:r>
            <a:r>
              <a:rPr lang="en-US" altLang="zh-TW" sz="1400" dirty="0"/>
              <a:t>for K=2 , </a:t>
            </a:r>
            <a:r>
              <a:rPr lang="en-US" altLang="zh-TW" sz="1400" dirty="0" smtClean="0"/>
              <a:t>[2.6] </a:t>
            </a:r>
            <a:r>
              <a:rPr lang="en-US" altLang="zh-TW" sz="1400" dirty="0"/>
              <a:t>dB for K=4, </a:t>
            </a:r>
            <a:r>
              <a:rPr lang="en-US" altLang="zh-TW" sz="1400" dirty="0" smtClean="0"/>
              <a:t>[less </a:t>
            </a:r>
            <a:r>
              <a:rPr lang="en-US" altLang="zh-TW" sz="1400" dirty="0"/>
              <a:t>than </a:t>
            </a:r>
            <a:r>
              <a:rPr lang="en-US" altLang="zh-TW" sz="1400" dirty="0" smtClean="0"/>
              <a:t>8dB] </a:t>
            </a:r>
            <a:r>
              <a:rPr lang="en-US" altLang="zh-TW" sz="1400" dirty="0"/>
              <a:t>for K=8. </a:t>
            </a:r>
          </a:p>
          <a:p>
            <a:pPr lvl="3"/>
            <a:r>
              <a:rPr lang="en-US" altLang="zh-TW" sz="1400" dirty="0"/>
              <a:t>with mobility of 30 km/h, at least </a:t>
            </a:r>
            <a:r>
              <a:rPr lang="en-US" altLang="zh-TW" sz="1400" dirty="0" smtClean="0"/>
              <a:t>[3] </a:t>
            </a:r>
            <a:r>
              <a:rPr lang="en-US" altLang="zh-TW" sz="1400" dirty="0"/>
              <a:t>sources show that the delta SINR is </a:t>
            </a:r>
            <a:r>
              <a:rPr lang="en-US" altLang="zh-TW" sz="1400" dirty="0" smtClean="0"/>
              <a:t>[2.8] </a:t>
            </a:r>
            <a:r>
              <a:rPr lang="en-US" altLang="zh-TW" sz="1400" dirty="0"/>
              <a:t>dB  to </a:t>
            </a:r>
            <a:r>
              <a:rPr lang="en-US" altLang="zh-TW" sz="1400" dirty="0" smtClean="0"/>
              <a:t>[4.6]dB </a:t>
            </a:r>
            <a:r>
              <a:rPr lang="en-US" altLang="zh-TW" sz="1400" dirty="0"/>
              <a:t>for K=2 , </a:t>
            </a:r>
            <a:r>
              <a:rPr lang="en-US" altLang="zh-TW" sz="1400" dirty="0" smtClean="0"/>
              <a:t>[5.1] </a:t>
            </a:r>
            <a:r>
              <a:rPr lang="en-US" altLang="zh-TW" sz="1400" dirty="0"/>
              <a:t>to </a:t>
            </a:r>
            <a:r>
              <a:rPr lang="en-US" altLang="zh-TW" sz="1400" dirty="0" smtClean="0"/>
              <a:t>[6.2] </a:t>
            </a:r>
            <a:r>
              <a:rPr lang="en-US" altLang="zh-TW" sz="1400" dirty="0"/>
              <a:t>dB for K=4, </a:t>
            </a:r>
            <a:r>
              <a:rPr lang="en-US" altLang="zh-TW" sz="1400" dirty="0" smtClean="0"/>
              <a:t>[7.4] </a:t>
            </a:r>
            <a:r>
              <a:rPr lang="en-US" altLang="zh-TW" sz="1400" dirty="0"/>
              <a:t>to </a:t>
            </a:r>
            <a:r>
              <a:rPr lang="en-US" altLang="zh-TW" sz="1400" dirty="0" smtClean="0"/>
              <a:t>[8.8] </a:t>
            </a:r>
            <a:r>
              <a:rPr lang="en-US" altLang="zh-TW" sz="1400" dirty="0"/>
              <a:t>dB for K=8. </a:t>
            </a:r>
          </a:p>
          <a:p>
            <a:pPr lvl="2"/>
            <a:r>
              <a:rPr lang="en-US" altLang="zh-TW" sz="1800" dirty="0"/>
              <a:t>Regarding delta SINR, for </a:t>
            </a:r>
            <a:r>
              <a:rPr lang="en-US" altLang="zh-TW" sz="1800" dirty="0" smtClean="0"/>
              <a:t>FR2 CSI-RS-based </a:t>
            </a:r>
            <a:r>
              <a:rPr lang="en-US" altLang="zh-TW" sz="1800" dirty="0"/>
              <a:t>RLM OOS relaxation, </a:t>
            </a:r>
          </a:p>
          <a:p>
            <a:pPr lvl="3"/>
            <a:r>
              <a:rPr lang="en-US" altLang="zh-TW" sz="1400" dirty="0"/>
              <a:t>with mobility of 3 km/h, at least </a:t>
            </a:r>
            <a:r>
              <a:rPr lang="en-US" altLang="zh-TW" sz="1400" dirty="0" smtClean="0"/>
              <a:t>[1] </a:t>
            </a:r>
            <a:r>
              <a:rPr lang="en-US" altLang="zh-TW" sz="1400" dirty="0"/>
              <a:t>sources show that the delta SINR is </a:t>
            </a:r>
            <a:r>
              <a:rPr lang="en-US" altLang="zh-TW" sz="1400" dirty="0" smtClean="0"/>
              <a:t>[3.2] </a:t>
            </a:r>
            <a:r>
              <a:rPr lang="en-US" altLang="zh-TW" sz="1400" dirty="0"/>
              <a:t>dB </a:t>
            </a:r>
            <a:r>
              <a:rPr lang="en-US" altLang="zh-TW" sz="1400" dirty="0" smtClean="0"/>
              <a:t>for </a:t>
            </a:r>
            <a:r>
              <a:rPr lang="en-US" altLang="zh-TW" sz="1400" dirty="0"/>
              <a:t>K=2 , </a:t>
            </a:r>
            <a:r>
              <a:rPr lang="en-US" altLang="zh-TW" sz="1400" dirty="0" smtClean="0"/>
              <a:t>[3.8] </a:t>
            </a:r>
            <a:r>
              <a:rPr lang="en-US" altLang="zh-TW" sz="1400" dirty="0"/>
              <a:t>dB for K=4, </a:t>
            </a:r>
            <a:r>
              <a:rPr lang="en-US" altLang="zh-TW" sz="1400" dirty="0" smtClean="0"/>
              <a:t>[4.2] dB </a:t>
            </a:r>
            <a:r>
              <a:rPr lang="en-US" altLang="zh-TW" sz="1400" dirty="0"/>
              <a:t>for K=8. </a:t>
            </a:r>
          </a:p>
          <a:p>
            <a:pPr lvl="3"/>
            <a:r>
              <a:rPr lang="en-US" altLang="zh-TW" sz="1400" dirty="0"/>
              <a:t>with </a:t>
            </a:r>
            <a:r>
              <a:rPr lang="en-US" altLang="zh-TW" sz="1400" dirty="0" smtClean="0"/>
              <a:t>UE rotation of 5 r/min, at least [1] sources show that the delta SINR is [4.9] dB </a:t>
            </a:r>
            <a:r>
              <a:rPr lang="en-US" altLang="zh-CN" sz="1400" dirty="0" smtClean="0"/>
              <a:t>for K=2</a:t>
            </a:r>
            <a:r>
              <a:rPr lang="en-US" altLang="zh-TW" sz="1400" dirty="0" smtClean="0"/>
              <a:t>. </a:t>
            </a:r>
            <a:endParaRPr lang="en-US" altLang="zh-TW" sz="1400" dirty="0"/>
          </a:p>
          <a:p>
            <a:pPr lvl="1"/>
            <a:r>
              <a:rPr lang="en-US" altLang="zh-TW" sz="2000" dirty="0" smtClean="0">
                <a:solidFill>
                  <a:srgbClr val="FF0000"/>
                </a:solidFill>
              </a:rPr>
              <a:t>Therefore, the feasible scenarios for R17 RLM and BFD relaxation are</a:t>
            </a:r>
          </a:p>
          <a:p>
            <a:pPr lvl="2"/>
            <a:r>
              <a:rPr lang="en-US" altLang="zh-TW" sz="1800" dirty="0">
                <a:solidFill>
                  <a:srgbClr val="FF0000"/>
                </a:solidFill>
              </a:rPr>
              <a:t>When DRX cycle length is </a:t>
            </a:r>
            <a:r>
              <a:rPr lang="en-US" altLang="zh-TW" sz="1800" dirty="0" smtClean="0">
                <a:solidFill>
                  <a:srgbClr val="FF0000"/>
                </a:solidFill>
              </a:rPr>
              <a:t>not longer </a:t>
            </a:r>
            <a:r>
              <a:rPr lang="en-US" altLang="zh-TW" sz="1800" dirty="0">
                <a:solidFill>
                  <a:srgbClr val="FF0000"/>
                </a:solidFill>
              </a:rPr>
              <a:t>than </a:t>
            </a:r>
            <a:r>
              <a:rPr lang="en-US" altLang="zh-TW" sz="1800" dirty="0" smtClean="0">
                <a:solidFill>
                  <a:srgbClr val="FF0000"/>
                </a:solidFill>
              </a:rPr>
              <a:t>[80] ms, and</a:t>
            </a:r>
          </a:p>
          <a:p>
            <a:pPr lvl="2"/>
            <a:r>
              <a:rPr lang="en-US" altLang="zh-TW" sz="1800" dirty="0" smtClean="0">
                <a:solidFill>
                  <a:srgbClr val="FF0000"/>
                </a:solidFill>
              </a:rPr>
              <a:t>W</a:t>
            </a:r>
            <a:r>
              <a:rPr lang="en-US" altLang="zh-CN" sz="1800" dirty="0" smtClean="0">
                <a:solidFill>
                  <a:srgbClr val="FF0000"/>
                </a:solidFill>
              </a:rPr>
              <a:t>hen SINR is above a proper threshold, and</a:t>
            </a:r>
            <a:endParaRPr lang="en-US" altLang="zh-TW" sz="1800" dirty="0">
              <a:solidFill>
                <a:srgbClr val="FF0000"/>
              </a:solidFill>
            </a:endParaRPr>
          </a:p>
          <a:p>
            <a:pPr lvl="2"/>
            <a:r>
              <a:rPr lang="en-US" altLang="zh-TW" sz="1800" dirty="0" smtClean="0">
                <a:solidFill>
                  <a:srgbClr val="FF0000"/>
                </a:solidFill>
              </a:rPr>
              <a:t>Either</a:t>
            </a:r>
          </a:p>
          <a:p>
            <a:pPr lvl="3"/>
            <a:r>
              <a:rPr lang="en-US" altLang="zh-TW" sz="1800" dirty="0" smtClean="0">
                <a:solidFill>
                  <a:srgbClr val="FF0000"/>
                </a:solidFill>
              </a:rPr>
              <a:t>when mobility state is below 30km/h for FR1, or, </a:t>
            </a:r>
          </a:p>
          <a:p>
            <a:pPr lvl="3"/>
            <a:r>
              <a:rPr lang="en-US" altLang="zh-CN" sz="1800" smtClean="0">
                <a:solidFill>
                  <a:srgbClr val="FF0000"/>
                </a:solidFill>
              </a:rPr>
              <a:t>w</a:t>
            </a:r>
            <a:r>
              <a:rPr lang="en-US" altLang="zh-TW" sz="1800" smtClean="0">
                <a:solidFill>
                  <a:srgbClr val="FF0000"/>
                </a:solidFill>
              </a:rPr>
              <a:t>hen </a:t>
            </a:r>
            <a:r>
              <a:rPr lang="en-US" altLang="zh-TW" sz="1800" dirty="0" smtClean="0">
                <a:solidFill>
                  <a:srgbClr val="FF0000"/>
                </a:solidFill>
              </a:rPr>
              <a:t>UE rotation is less than 5 r/min and UE speed is less than 3km/h in FR2.</a:t>
            </a:r>
          </a:p>
          <a:p>
            <a:pPr lvl="2"/>
            <a:endParaRPr lang="en-US" altLang="zh-TW" sz="1400" dirty="0" smtClean="0"/>
          </a:p>
          <a:p>
            <a:pPr marL="0" lvl="1" indent="0">
              <a:buNone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78706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Proposals on the work for RAN2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altLang="zh-CN" sz="2400" dirty="0" smtClean="0"/>
              <a:t>Send LS to RAN2 on above conclusions for the study phase, so as to trigger RAN2 work </a:t>
            </a:r>
            <a:r>
              <a:rPr lang="en-US" altLang="zh-CN" sz="2400" dirty="0"/>
              <a:t>on the following details.</a:t>
            </a:r>
            <a:endParaRPr lang="en-US" altLang="zh-CN" sz="2400" dirty="0" smtClean="0"/>
          </a:p>
          <a:p>
            <a:pPr lvl="1" algn="just"/>
            <a:r>
              <a:rPr lang="en-US" altLang="zh-CN" sz="2200" dirty="0" smtClean="0"/>
              <a:t>Criteria </a:t>
            </a:r>
            <a:r>
              <a:rPr lang="en-US" altLang="zh-CN" sz="2200" dirty="0"/>
              <a:t>which the UE is allowed to relax the RLM/BM </a:t>
            </a:r>
            <a:r>
              <a:rPr lang="en-US" altLang="zh-CN" sz="2200" dirty="0" smtClean="0"/>
              <a:t>requirements, including both serving cell quality and/or UE mobility criteria</a:t>
            </a:r>
          </a:p>
          <a:p>
            <a:pPr lvl="1" algn="just"/>
            <a:r>
              <a:rPr lang="en-US" altLang="zh-CN" sz="2200" dirty="0" smtClean="0"/>
              <a:t>Criteria/mechanism which UE falls back to normal RLM/BM operation</a:t>
            </a:r>
          </a:p>
          <a:p>
            <a:pPr lvl="1" algn="just"/>
            <a:r>
              <a:rPr lang="en-US" altLang="zh-CN" sz="2200" dirty="0" smtClean="0"/>
              <a:t>Network </a:t>
            </a:r>
            <a:r>
              <a:rPr lang="en-US" altLang="zh-CN" sz="2200" dirty="0"/>
              <a:t>or UE to determine if the criteria for relaxation is </a:t>
            </a:r>
            <a:r>
              <a:rPr lang="en-US" altLang="zh-CN" sz="2200" dirty="0" smtClean="0"/>
              <a:t>fulfilled</a:t>
            </a:r>
          </a:p>
          <a:p>
            <a:pPr lvl="1" algn="just"/>
            <a:r>
              <a:rPr lang="en-US" altLang="zh-CN" sz="2200" dirty="0" smtClean="0"/>
              <a:t>RRC signaling design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01365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Proposals on the work for RAN4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altLang="zh-CN" sz="2400" dirty="0" smtClean="0"/>
              <a:t>In the work phase, RAN4 should continues to work on the following objectives.</a:t>
            </a:r>
          </a:p>
          <a:p>
            <a:pPr lvl="1" algn="just"/>
            <a:r>
              <a:rPr lang="en-US" altLang="zh-CN" sz="2400" dirty="0" smtClean="0"/>
              <a:t>Applicable DRX cycles for </a:t>
            </a:r>
            <a:r>
              <a:rPr lang="en-US" altLang="zh-CN" sz="2400" dirty="0"/>
              <a:t>r</a:t>
            </a:r>
            <a:r>
              <a:rPr lang="en-US" altLang="zh-CN" sz="2400" dirty="0" smtClean="0"/>
              <a:t>elaxation</a:t>
            </a:r>
          </a:p>
          <a:p>
            <a:pPr lvl="1" algn="just"/>
            <a:r>
              <a:rPr lang="en-US" altLang="zh-CN" sz="2400" dirty="0" smtClean="0"/>
              <a:t>The threshold value and/or margins based on further evaluations</a:t>
            </a:r>
          </a:p>
          <a:p>
            <a:pPr lvl="1" algn="just"/>
            <a:r>
              <a:rPr lang="en-US" altLang="zh-CN" sz="2400" dirty="0" smtClean="0"/>
              <a:t>Relaxation factor determination</a:t>
            </a:r>
          </a:p>
          <a:p>
            <a:pPr lvl="1" algn="just"/>
            <a:r>
              <a:rPr lang="en-US" altLang="zh-CN" sz="2400" dirty="0" smtClean="0"/>
              <a:t>Relaxation </a:t>
            </a:r>
            <a:r>
              <a:rPr lang="en-US" altLang="zh-CN" sz="2400" dirty="0"/>
              <a:t>of BM when not all serving cells in intra-band CA/DC meets relaxation </a:t>
            </a:r>
            <a:r>
              <a:rPr lang="en-US" altLang="zh-CN" sz="2400" dirty="0" smtClean="0"/>
              <a:t>criteria</a:t>
            </a:r>
          </a:p>
          <a:p>
            <a:pPr lvl="1" algn="just"/>
            <a:r>
              <a:rPr lang="en-US" altLang="zh-CN" sz="2400" dirty="0" smtClean="0"/>
              <a:t>Other options, if RAN4 spec impacts are identified, are not precluded.</a:t>
            </a:r>
          </a:p>
        </p:txBody>
      </p:sp>
    </p:spTree>
    <p:extLst>
      <p:ext uri="{BB962C8B-B14F-4D97-AF65-F5344CB8AC3E}">
        <p14:creationId xmlns:p14="http://schemas.microsoft.com/office/powerpoint/2010/main" val="192879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4" ma:contentTypeDescription="Create a new document." ma:contentTypeScope="" ma:versionID="4657363b426412f99c90575c569fa0bf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1d137aa175c9de76dc3e16bb87d534cf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f282d3b-eb4a-4b09-b61f-b9593442e28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B445FCC-1007-4681-AA7D-972E4F7E99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8EB2BBC-A178-49B1-99ED-81B47E4069BB}">
  <ds:schemaRefs>
    <ds:schemaRef ds:uri="http://schemas.microsoft.com/office/infopath/2007/PartnerControls"/>
    <ds:schemaRef ds:uri="9b239327-9e80-40e4-b1b7-4394fed77a33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2f282d3b-eb4a-4b09-b61f-b9593442e286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802469C-0D52-41DA-90DC-2E5045EE5EA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3405</TotalTime>
  <Words>852</Words>
  <Application>Microsoft Office PowerPoint</Application>
  <PresentationFormat>全屏显示(4:3)</PresentationFormat>
  <Paragraphs>57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新細明體</vt:lpstr>
      <vt:lpstr>等线</vt:lpstr>
      <vt:lpstr>宋体</vt:lpstr>
      <vt:lpstr>Arial</vt:lpstr>
      <vt:lpstr>Calibri</vt:lpstr>
      <vt:lpstr>Office 主题</vt:lpstr>
      <vt:lpstr>PowerPoint 演示文稿</vt:lpstr>
      <vt:lpstr>Conclusions</vt:lpstr>
      <vt:lpstr>Conclusions</vt:lpstr>
      <vt:lpstr>Conclusions</vt:lpstr>
      <vt:lpstr>Proposals on the work for RAN2</vt:lpstr>
      <vt:lpstr>Proposals on the work for RAN4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vivo-Yanliang Sun</cp:lastModifiedBy>
  <cp:revision>368</cp:revision>
  <dcterms:created xsi:type="dcterms:W3CDTF">2018-01-09T09:10:37Z</dcterms:created>
  <dcterms:modified xsi:type="dcterms:W3CDTF">2021-04-02T18:07:16Z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D:\Project_3GPP\2020_02_RAN4_94\Pre-meeting Study\Rel-16 HST RRM\R4-200xxxx WF on RRM for NR HST_0304_v1.0_Nokia_CATT_CMCC.pptx</vt:lpwstr>
  </property>
  <property fmtid="{D5CDD505-2E9C-101B-9397-08002B2CF9AE}" pid="4" name="ContentTypeId">
    <vt:lpwstr>0x010100F3E9551B3FDDA24EBF0A209BAAD637CA</vt:lpwstr>
  </property>
</Properties>
</file>