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13"/>
  </p:notesMasterIdLst>
  <p:sldIdLst>
    <p:sldId id="256" r:id="rId5"/>
    <p:sldId id="310" r:id="rId6"/>
    <p:sldId id="311" r:id="rId7"/>
    <p:sldId id="318" r:id="rId8"/>
    <p:sldId id="309" r:id="rId9"/>
    <p:sldId id="319" r:id="rId10"/>
    <p:sldId id="307" r:id="rId11"/>
    <p:sldId id="306" r:id="rId12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/>
  </p:cmAuthor>
  <p:cmAuthor id="2" name="Ruixin Wang" initials="RW" lastIdx="4" clrIdx="2">
    <p:extLst/>
  </p:cmAuthor>
  <p:cmAuthor id="3" name="Thorsten Hertel (KEYS)" initials="TWH" lastIdx="1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46" autoAdjust="0"/>
    <p:restoredTop sz="84729" autoAdjust="0"/>
  </p:normalViewPr>
  <p:slideViewPr>
    <p:cSldViewPr>
      <p:cViewPr varScale="1">
        <p:scale>
          <a:sx n="83" d="100"/>
          <a:sy n="83" d="100"/>
        </p:scale>
        <p:origin x="1627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4/20/2021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18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032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95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42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727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98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9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38598" y="374689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vivo, CAICT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#98-bis-e</a:t>
            </a:r>
            <a:r>
              <a:rPr lang="en-GB" altLang="zh-CN" sz="1800" b="1" dirty="0"/>
              <a:t>                                                                      R4-2106092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Apr. 12-20, 2021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8.1.1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altLang="zh-CN" dirty="0"/>
              <a:t>eneral and test method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Updated Workplan for MIMO OTA WI</a:t>
            </a:r>
            <a:endParaRPr lang="zh-CN" altLang="zh-CN" sz="2400" dirty="0"/>
          </a:p>
          <a:p>
            <a:pPr lvl="1" fontAlgn="auto" hangingPunct="1"/>
            <a:r>
              <a:rPr lang="en-US" altLang="zh-CN" sz="2400" dirty="0"/>
              <a:t>The updated workplan of NR MIMO OTA WI based on the Rel-17 timeline and RAN4 meeting plan is approved [R4-2106096]</a:t>
            </a:r>
          </a:p>
          <a:p>
            <a:r>
              <a:rPr lang="en-GB" altLang="zh-CN" sz="2400" b="1" dirty="0"/>
              <a:t>FR2 blocking issue</a:t>
            </a:r>
            <a:endParaRPr lang="zh-CN" altLang="zh-CN" sz="2400" dirty="0"/>
          </a:p>
          <a:p>
            <a:pPr lvl="1" fontAlgn="auto" hangingPunct="1"/>
            <a:r>
              <a:rPr lang="en-US" altLang="zh-CN" sz="2400" dirty="0"/>
              <a:t>Further study how to address the FR2 blocking issue</a:t>
            </a:r>
          </a:p>
          <a:p>
            <a:pPr lvl="1" fontAlgn="auto" hangingPunct="1"/>
            <a:r>
              <a:rPr lang="en-US" altLang="zh-CN" sz="2400" dirty="0"/>
              <a:t>The approach provided by Keysight could be a starting point,</a:t>
            </a:r>
          </a:p>
          <a:p>
            <a:pPr lvl="2" fontAlgn="auto" hangingPunct="1"/>
            <a:r>
              <a:rPr lang="en-US" altLang="zh-CN" sz="2000" dirty="0"/>
              <a:t>Three-step simulation/measurement approach to quantify the blocking issue </a:t>
            </a:r>
          </a:p>
          <a:p>
            <a:pPr lvl="1" fontAlgn="auto" hangingPunct="1"/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6321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Channel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000" b="1" dirty="0"/>
              <a:t>FR1 BS antenna element polarization</a:t>
            </a:r>
            <a:endParaRPr lang="zh-CN" altLang="zh-CN" sz="2000" dirty="0"/>
          </a:p>
          <a:p>
            <a:pPr lvl="1" fontAlgn="auto" hangingPunct="1"/>
            <a:r>
              <a:rPr lang="en-GB" sz="2000" dirty="0"/>
              <a:t>Apply </a:t>
            </a:r>
            <a:r>
              <a:rPr lang="en-GB" sz="2000" dirty="0">
                <a:latin typeface="Wingdings 2" panose="05020102010507070707" pitchFamily="18" charset="2"/>
                <a:ea typeface="Malgun Gothic" panose="020B0503020000020004" pitchFamily="34" charset="-127"/>
                <a:cs typeface="Times New Roman" panose="02020603050405020304" pitchFamily="18" charset="0"/>
              </a:rPr>
              <a:t>Ò</a:t>
            </a:r>
            <a:r>
              <a:rPr lang="en-GB" sz="2000" dirty="0"/>
              <a:t> polarized antenna model with 45˚ slant angle for FR1 MIMO OTA.</a:t>
            </a:r>
          </a:p>
          <a:p>
            <a:pPr lvl="1" fontAlgn="auto" hangingPunct="1"/>
            <a:r>
              <a:rPr lang="en-GB" sz="2000" dirty="0"/>
              <a:t>Use polarization model-2 of section 7.3.2 of TR 38.901 for implementing the +/-45˚ slant angle for FR1 antenna model.</a:t>
            </a:r>
            <a:endParaRPr lang="en-US" altLang="zh-CN" sz="2000" dirty="0"/>
          </a:p>
          <a:p>
            <a:pPr lvl="1" fontAlgn="auto" hangingPunct="1"/>
            <a:r>
              <a:rPr lang="en-US" altLang="zh-CN" sz="2000" dirty="0"/>
              <a:t>A TP is needed to add above information into spec next meeting</a:t>
            </a:r>
          </a:p>
          <a:p>
            <a:r>
              <a:rPr lang="en-GB" altLang="zh-CN" sz="2000" b="1" dirty="0"/>
              <a:t>FR2 BS antenna element polarization</a:t>
            </a:r>
            <a:endParaRPr lang="zh-CN" altLang="zh-CN" sz="2000" dirty="0"/>
          </a:p>
          <a:p>
            <a:pPr lvl="1" fontAlgn="auto" hangingPunct="1"/>
            <a:r>
              <a:rPr lang="en-US" sz="2000" dirty="0"/>
              <a:t>To provide impact analysis on FR2 BS antenna element polarization type</a:t>
            </a:r>
          </a:p>
          <a:p>
            <a:pPr lvl="1" fontAlgn="auto" hangingPunct="1"/>
            <a:r>
              <a:rPr lang="en-US" sz="2000" dirty="0"/>
              <a:t>Use polarization model-2 of section 7.3.2 of TR 38.901</a:t>
            </a:r>
          </a:p>
          <a:p>
            <a:pPr lvl="1" fontAlgn="auto" hangingPunct="1"/>
            <a:r>
              <a:rPr lang="en-GB" sz="2000" dirty="0" err="1"/>
              <a:t>FFS</a:t>
            </a:r>
            <a:r>
              <a:rPr lang="en-GB" sz="2000" dirty="0"/>
              <a:t> for the polarized antenna mode for </a:t>
            </a:r>
            <a:r>
              <a:rPr lang="en-GB" sz="2000" dirty="0" err="1"/>
              <a:t>FR2</a:t>
            </a:r>
            <a:r>
              <a:rPr lang="en-GB" sz="2000" dirty="0"/>
              <a:t> </a:t>
            </a:r>
            <a:r>
              <a:rPr lang="en-GB" sz="2000" dirty="0" err="1"/>
              <a:t>MIMO</a:t>
            </a:r>
            <a:r>
              <a:rPr lang="en-GB" sz="2000" dirty="0"/>
              <a:t> OTA</a:t>
            </a:r>
          </a:p>
          <a:p>
            <a:pPr lvl="2" fontAlgn="auto" hangingPunct="1"/>
            <a:r>
              <a:rPr lang="en-GB" sz="1600" dirty="0">
                <a:latin typeface="Wingdings 2" panose="05020102010507070707" pitchFamily="18" charset="2"/>
                <a:ea typeface="Malgun Gothic" panose="020B0503020000020004" pitchFamily="34" charset="-127"/>
                <a:cs typeface="Times New Roman" panose="02020603050405020304" pitchFamily="18" charset="0"/>
              </a:rPr>
              <a:t>Ë</a:t>
            </a:r>
            <a:r>
              <a:rPr lang="en-GB" sz="1600" dirty="0"/>
              <a:t> polarized antenna model (option 1) </a:t>
            </a:r>
          </a:p>
          <a:p>
            <a:pPr lvl="2" fontAlgn="auto" hangingPunct="1"/>
            <a:r>
              <a:rPr lang="en-GB" altLang="zh-CN" sz="1600" dirty="0">
                <a:latin typeface="Wingdings 2" panose="05020102010507070707" pitchFamily="18" charset="2"/>
                <a:ea typeface="Malgun Gothic" panose="020B0503020000020004" pitchFamily="34" charset="-127"/>
                <a:cs typeface="Times New Roman" panose="02020603050405020304" pitchFamily="18" charset="0"/>
              </a:rPr>
              <a:t>Ò</a:t>
            </a:r>
            <a:r>
              <a:rPr lang="en-GB" altLang="zh-CN" sz="1600" dirty="0"/>
              <a:t> polarized antenna model with 45˚ slant angle (option 2)</a:t>
            </a:r>
            <a:endParaRPr lang="en-US" altLang="zh-CN" sz="1600" dirty="0"/>
          </a:p>
          <a:p>
            <a:pPr lvl="1" fontAlgn="auto" hangingPunct="1"/>
            <a:r>
              <a:rPr lang="en-US" sz="2000" dirty="0"/>
              <a:t>Infra-vendors are encouraged to provide the feedback on the actual implementation on </a:t>
            </a:r>
            <a:r>
              <a:rPr lang="en-US" sz="2000" dirty="0" err="1"/>
              <a:t>FR2</a:t>
            </a:r>
            <a:r>
              <a:rPr lang="en-US" sz="2000" dirty="0"/>
              <a:t> BS antenna element polarization </a:t>
            </a:r>
          </a:p>
          <a:p>
            <a:pPr lvl="1" fontAlgn="auto" hangingPunct="1"/>
            <a:endParaRPr lang="en-GB" sz="20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481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Power validation procedure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 fontScale="92500" lnSpcReduction="20000"/>
          </a:bodyPr>
          <a:lstStyle/>
          <a:p>
            <a:r>
              <a:rPr lang="en-GB" altLang="zh-CN" sz="2400" b="1" dirty="0"/>
              <a:t>Update the power validation procedure</a:t>
            </a:r>
            <a:endParaRPr lang="zh-CN" altLang="zh-CN" sz="2400" dirty="0"/>
          </a:p>
          <a:p>
            <a:pPr lvl="1" fontAlgn="auto" hangingPunct="1"/>
            <a:r>
              <a:rPr lang="en-US" altLang="zh-CN" sz="2400" dirty="0"/>
              <a:t>If a horizontally polarized sleeve dipole is used for H component power validation, the horizontal positions should be at least 4. </a:t>
            </a:r>
          </a:p>
          <a:p>
            <a:pPr lvl="1" fontAlgn="auto" hangingPunct="1"/>
            <a:r>
              <a:rPr lang="en-US" altLang="zh-CN" sz="2400" dirty="0"/>
              <a:t>A note is needed in the power validation Measurement Procedure: “Note: in step 4, if horizontally polarized sleeve dipole is used, the reference gain correction should be the average of the theta gain pattern cut of the dipole.”</a:t>
            </a:r>
          </a:p>
          <a:p>
            <a:pPr lvl="1" fontAlgn="auto" hangingPunct="1"/>
            <a:r>
              <a:rPr lang="en-US" altLang="zh-CN" sz="2400" dirty="0"/>
              <a:t>Correct the mistake of power validation procedure</a:t>
            </a:r>
          </a:p>
          <a:p>
            <a:pPr lvl="2" fontAlgn="auto" hangingPunct="1"/>
            <a:r>
              <a:rPr lang="en-US" altLang="zh-CN" sz="2000" dirty="0"/>
              <a:t>For PDP, Doppler, Spatial correlation, and XPR, keep using the sub-bands grouping approach, i.e. same as quality of quite zone</a:t>
            </a:r>
          </a:p>
          <a:p>
            <a:pPr lvl="2" fontAlgn="auto" hangingPunct="1"/>
            <a:r>
              <a:rPr lang="en-US" altLang="zh-CN" sz="2000" dirty="0"/>
              <a:t>For power validation, some sub-bands grouping frequencies are not valid, FFS the measurement should be done per-band </a:t>
            </a:r>
          </a:p>
          <a:p>
            <a:pPr lvl="3" fontAlgn="auto" hangingPunct="1"/>
            <a:r>
              <a:rPr lang="en-US" altLang="zh-CN" sz="1600" dirty="0"/>
              <a:t>Option 1: Stick to sub-bands grouping approach, redefine some frequencies for power validation only</a:t>
            </a:r>
          </a:p>
          <a:p>
            <a:pPr lvl="3" fontAlgn="auto" hangingPunct="1"/>
            <a:r>
              <a:rPr lang="en-US" altLang="zh-CN" sz="1600" dirty="0"/>
              <a:t>Option 2: Change power validation to per-band approach</a:t>
            </a:r>
          </a:p>
          <a:p>
            <a:pPr lvl="1" fontAlgn="auto" hangingPunct="1"/>
            <a:r>
              <a:rPr lang="en-GB" sz="2200" dirty="0"/>
              <a:t>The power validation results should be considered as systematic offset, which needs to be used to correct on the final sensitivity value to further reduce measurement uncertainty</a:t>
            </a:r>
            <a:r>
              <a:rPr lang="en-US" altLang="zh-CN" sz="2200" dirty="0"/>
              <a:t> </a:t>
            </a:r>
          </a:p>
          <a:p>
            <a:pPr fontAlgn="auto" hangingPunct="1"/>
            <a:r>
              <a:rPr lang="en-GB" altLang="zh-CN" sz="2400" dirty="0"/>
              <a:t>Further check the H component measure time with more than 4 averaging (e.g., 8 or 16) is encouraged</a:t>
            </a:r>
          </a:p>
          <a:p>
            <a:pPr fontAlgn="auto" hangingPunct="1"/>
            <a:endParaRPr lang="zh-CN" altLang="zh-CN" sz="2400" b="1" dirty="0"/>
          </a:p>
          <a:p>
            <a:pPr fontAlgn="auto" hangingPunct="1"/>
            <a:endParaRPr lang="en-US" altLang="zh-CN" sz="2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054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098" y="-26573"/>
            <a:ext cx="8543191" cy="1143000"/>
          </a:xfrm>
        </p:spPr>
        <p:txBody>
          <a:bodyPr/>
          <a:lstStyle/>
          <a:p>
            <a:r>
              <a:rPr lang="en-US" dirty="0"/>
              <a:t>System validation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US" altLang="zh-CN" sz="2800" b="1" dirty="0" err="1"/>
              <a:t>gNB</a:t>
            </a:r>
            <a:r>
              <a:rPr lang="en-US" altLang="zh-CN" sz="2800" b="1" dirty="0"/>
              <a:t> Beams for </a:t>
            </a:r>
            <a:r>
              <a:rPr lang="en-GB" altLang="zh-CN" sz="2800" b="1" dirty="0"/>
              <a:t>Channel model validation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 err="1"/>
              <a:t>gNB</a:t>
            </a:r>
            <a:r>
              <a:rPr lang="en-US" altLang="zh-CN" sz="2400" dirty="0"/>
              <a:t> Beams Usage Criteria for FR1 MIMO OTA Channel Model Validation</a:t>
            </a:r>
          </a:p>
          <a:p>
            <a:pPr lvl="2" fontAlgn="auto" hangingPunct="1"/>
            <a:r>
              <a:rPr lang="en-US" altLang="zh-CN" sz="2000" dirty="0"/>
              <a:t>Option 1: Beam specific</a:t>
            </a:r>
            <a:r>
              <a:rPr lang="en-US" altLang="zh-CN" sz="2000" strike="sngStrike" dirty="0"/>
              <a:t> </a:t>
            </a:r>
          </a:p>
          <a:p>
            <a:pPr lvl="2" fontAlgn="auto" hangingPunct="1"/>
            <a:r>
              <a:rPr lang="en-US" altLang="zh-CN" sz="2000" dirty="0"/>
              <a:t>Option 2: Combined beams</a:t>
            </a:r>
            <a:endParaRPr lang="en-US" altLang="zh-CN" sz="2000" strike="sngStrike" dirty="0"/>
          </a:p>
          <a:p>
            <a:r>
              <a:rPr lang="en-GB" altLang="zh-CN" sz="2800" b="1" dirty="0"/>
              <a:t>Reference curve for Channel model validation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Reference figure for FR1 spatial correlation validation</a:t>
            </a:r>
          </a:p>
          <a:p>
            <a:pPr lvl="2" fontAlgn="auto" hangingPunct="1"/>
            <a:r>
              <a:rPr lang="en-US" altLang="zh-CN" sz="2000" dirty="0"/>
              <a:t>Choose simulation curve as reference</a:t>
            </a:r>
            <a:r>
              <a:rPr lang="en-US" altLang="zh-CN" sz="2000" strike="sngStrike" dirty="0"/>
              <a:t> </a:t>
            </a:r>
          </a:p>
          <a:p>
            <a:pPr lvl="3" fontAlgn="auto" hangingPunct="1"/>
            <a:r>
              <a:rPr lang="en-US" altLang="zh-CN" sz="1600" dirty="0"/>
              <a:t>CE vendors and other companies  are encouraged to provide data for generating the reference and further alignment also required. </a:t>
            </a:r>
          </a:p>
          <a:p>
            <a:r>
              <a:rPr lang="en-GB" altLang="zh-CN" sz="2800" b="1" dirty="0"/>
              <a:t>Simulated Channel model reference figure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Reference figure for FR1 channel model validation</a:t>
            </a:r>
          </a:p>
          <a:p>
            <a:pPr lvl="2" fontAlgn="auto" hangingPunct="1"/>
            <a:r>
              <a:rPr lang="en-US" altLang="zh-CN" sz="2000" dirty="0"/>
              <a:t>Simulation results have been shared from CE vendors in [</a:t>
            </a:r>
            <a:r>
              <a:rPr lang="en-GB" sz="2000" dirty="0"/>
              <a:t>R4-2106902</a:t>
            </a:r>
            <a:r>
              <a:rPr lang="zh-CN" altLang="en-US" sz="2000" dirty="0"/>
              <a:t>，</a:t>
            </a:r>
            <a:r>
              <a:rPr lang="en-US" altLang="zh-CN" sz="2000" dirty="0"/>
              <a:t>R4-2106097] </a:t>
            </a:r>
          </a:p>
          <a:p>
            <a:pPr lvl="2" fontAlgn="auto" hangingPunct="1"/>
            <a:r>
              <a:rPr lang="en-US" altLang="zh-CN" sz="2000" dirty="0"/>
              <a:t>Aligned results from CE vendors and other companies if any on reference channel model curve is required next RAN4 meeting.</a:t>
            </a:r>
          </a:p>
          <a:p>
            <a:pPr fontAlgn="auto" hangingPunct="1"/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1419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sz="4000" dirty="0"/>
              <a:t>Test Parameters for requirements 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52736"/>
            <a:ext cx="8882543" cy="6336704"/>
          </a:xfrm>
          <a:noFill/>
        </p:spPr>
        <p:txBody>
          <a:bodyPr>
            <a:normAutofit/>
          </a:bodyPr>
          <a:lstStyle/>
          <a:p>
            <a:r>
              <a:rPr lang="en-US" altLang="zh-CN" sz="2400" b="1" dirty="0"/>
              <a:t>Test Parameters for FR1 requirements</a:t>
            </a:r>
          </a:p>
          <a:p>
            <a:pPr lvl="1"/>
            <a:r>
              <a:rPr lang="en-US" altLang="zh-CN" sz="2400" dirty="0"/>
              <a:t>For FR1 2x2 MIMO OTA requirements</a:t>
            </a:r>
            <a:endParaRPr lang="en-US" altLang="zh-CN" sz="2400" strike="sngStrike" dirty="0"/>
          </a:p>
          <a:p>
            <a:pPr lvl="2"/>
            <a:r>
              <a:rPr lang="en-US" altLang="zh-CN" sz="1800" dirty="0"/>
              <a:t>CDL-C </a:t>
            </a:r>
            <a:r>
              <a:rPr lang="en-US" altLang="zh-CN" sz="1800" dirty="0" err="1"/>
              <a:t>UMi</a:t>
            </a:r>
            <a:r>
              <a:rPr lang="en-US" altLang="zh-CN" sz="1800" dirty="0"/>
              <a:t>  is selected as baseline to define FR1 2X2 MIMO OTA requirements</a:t>
            </a:r>
          </a:p>
          <a:p>
            <a:pPr lvl="1"/>
            <a:r>
              <a:rPr lang="en-GB" sz="2400" b="1" dirty="0"/>
              <a:t>P</a:t>
            </a:r>
            <a:r>
              <a:rPr lang="en-GB" sz="2400" b="1" baseline="-25000" dirty="0"/>
              <a:t>RS-EPRE-MAX</a:t>
            </a:r>
            <a:r>
              <a:rPr lang="en-GB" sz="2400" dirty="0"/>
              <a:t> for band frequency &lt;3GHz, 40MHz bandwidth</a:t>
            </a:r>
            <a:endParaRPr lang="en-US" altLang="zh-CN" sz="2400" dirty="0"/>
          </a:p>
          <a:p>
            <a:pPr lvl="2"/>
            <a:r>
              <a:rPr lang="en-US" altLang="zh-CN" sz="1800" dirty="0"/>
              <a:t>Agreed as -80dBm/15kHz, </a:t>
            </a:r>
          </a:p>
          <a:p>
            <a:pPr lvl="2"/>
            <a:r>
              <a:rPr lang="en-US" altLang="zh-CN" sz="1800" dirty="0"/>
              <a:t>The above value can be modified based on practical measurement in the future</a:t>
            </a:r>
          </a:p>
          <a:p>
            <a:pPr lvl="1"/>
            <a:r>
              <a:rPr lang="en-GB" sz="2400" b="1" dirty="0"/>
              <a:t>P</a:t>
            </a:r>
            <a:r>
              <a:rPr lang="en-GB" sz="2400" b="1" baseline="-25000" dirty="0"/>
              <a:t>RS-EPRE-MAX</a:t>
            </a:r>
            <a:r>
              <a:rPr lang="en-GB" sz="2400" dirty="0"/>
              <a:t> for band frequency &gt;3GHz, 40MHz bandwidth</a:t>
            </a:r>
          </a:p>
          <a:p>
            <a:pPr lvl="2"/>
            <a:r>
              <a:rPr lang="en-GB" altLang="zh-CN" sz="1800" dirty="0"/>
              <a:t>Option 1: -80dBm/15kHz (or equivalent -77dBm/30kHz)</a:t>
            </a:r>
            <a:endParaRPr lang="en-GB" altLang="zh-CN" sz="1800" strike="sngStrike" dirty="0"/>
          </a:p>
          <a:p>
            <a:pPr lvl="2"/>
            <a:r>
              <a:rPr lang="en-GB" altLang="zh-CN" sz="1800" dirty="0"/>
              <a:t>Option 2: -79dBm/15kHz (or equivalent -76dBm/30kHz)</a:t>
            </a:r>
            <a:endParaRPr lang="en-GB" altLang="zh-CN" sz="1800" strike="sngStrike" dirty="0"/>
          </a:p>
          <a:p>
            <a:pPr lvl="2"/>
            <a:r>
              <a:rPr lang="en-US" altLang="zh-CN" sz="1800" dirty="0"/>
              <a:t>The above value can be modified based on practical measurement in the future or missing point requirements can be further modified.</a:t>
            </a:r>
          </a:p>
          <a:p>
            <a:r>
              <a:rPr lang="en-US" altLang="zh-CN" sz="2000" b="1" dirty="0"/>
              <a:t>Test Parameters for FR2 requirements</a:t>
            </a:r>
          </a:p>
          <a:p>
            <a:pPr lvl="1"/>
            <a:r>
              <a:rPr lang="en-US" altLang="zh-CN" sz="2000" dirty="0"/>
              <a:t>RMC for FR2 MIMO OTA:</a:t>
            </a:r>
          </a:p>
          <a:p>
            <a:pPr lvl="2"/>
            <a:r>
              <a:rPr lang="en-US" altLang="zh-CN" sz="1800" dirty="0"/>
              <a:t>NO further discussion on CHBW parameter for FR2 requirements in RAN4 unless critical issues identified for existing agreements or consensus reached in offline</a:t>
            </a:r>
          </a:p>
          <a:p>
            <a:pPr marL="914400" lvl="2" indent="0">
              <a:buNone/>
            </a:pPr>
            <a:endParaRPr lang="en-US" altLang="zh-CN" sz="16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endParaRPr lang="en-GB" altLang="zh-CN" sz="1600" dirty="0"/>
          </a:p>
          <a:p>
            <a:pPr marL="914400" lvl="2" indent="0">
              <a:buNone/>
            </a:pPr>
            <a:endParaRPr lang="en-GB" altLang="zh-CN" sz="1600" dirty="0"/>
          </a:p>
          <a:p>
            <a:pPr lvl="1"/>
            <a:endParaRPr lang="en-GB" altLang="zh-CN" sz="2000" dirty="0"/>
          </a:p>
          <a:p>
            <a:pPr lvl="1"/>
            <a:endParaRPr lang="en-US" altLang="zh-CN" sz="2000" dirty="0"/>
          </a:p>
          <a:p>
            <a:pPr marL="457200" lvl="1" indent="0">
              <a:buNone/>
            </a:pPr>
            <a:endParaRPr lang="en-US" altLang="zh-CN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2904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NR MIMO OTA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56542"/>
            <a:ext cx="8882543" cy="5904656"/>
          </a:xfrm>
          <a:noFill/>
        </p:spPr>
        <p:txBody>
          <a:bodyPr>
            <a:normAutofit/>
          </a:bodyPr>
          <a:lstStyle/>
          <a:p>
            <a:pPr lvl="1" fontAlgn="auto" hangingPunct="1"/>
            <a:r>
              <a:rPr lang="en-US" altLang="zh-CN" sz="2400" dirty="0"/>
              <a:t>FR1 </a:t>
            </a:r>
            <a:r>
              <a:rPr lang="en-US" altLang="zh-CN" sz="2400" dirty="0" err="1"/>
              <a:t>FoM</a:t>
            </a:r>
            <a:r>
              <a:rPr lang="en-US" altLang="zh-CN" sz="2400" dirty="0"/>
              <a:t>:</a:t>
            </a:r>
          </a:p>
          <a:p>
            <a:pPr lvl="2" fontAlgn="auto" hangingPunct="1"/>
            <a:r>
              <a:rPr lang="en-US" altLang="zh-CN" sz="2000" dirty="0"/>
              <a:t>Restriction of </a:t>
            </a:r>
            <a:r>
              <a:rPr lang="en-US" altLang="zh-CN" sz="2000" dirty="0" err="1"/>
              <a:t>P</a:t>
            </a:r>
            <a:r>
              <a:rPr lang="en-US" altLang="zh-CN" sz="2000" baseline="-25000" dirty="0" err="1"/>
              <a:t>mode</a:t>
            </a:r>
            <a:r>
              <a:rPr lang="en-US" altLang="zh-CN" sz="2000" dirty="0"/>
              <a:t> at 90%TP for 10MHz and 40MHz CHBW. </a:t>
            </a:r>
          </a:p>
          <a:p>
            <a:pPr lvl="3" fontAlgn="auto" hangingPunct="1"/>
            <a:r>
              <a:rPr lang="en-US" altLang="zh-CN" sz="1800" dirty="0"/>
              <a:t>For 10MHz and 40MHz CHBW, the [10] of total 12 P</a:t>
            </a:r>
            <a:r>
              <a:rPr lang="en-US" altLang="zh-CN" sz="1800" baseline="-25000" dirty="0"/>
              <a:t>MODE</a:t>
            </a:r>
            <a:r>
              <a:rPr lang="en-US" altLang="zh-CN" sz="1800" dirty="0"/>
              <a:t> should reach 90%TP based on the current  assumption of </a:t>
            </a:r>
            <a:r>
              <a:rPr lang="en-GB" altLang="zh-CN" sz="1800" b="1" dirty="0"/>
              <a:t>P</a:t>
            </a:r>
            <a:r>
              <a:rPr lang="en-GB" altLang="zh-CN" sz="1800" b="1" baseline="-25000" dirty="0"/>
              <a:t>RS-EPRE-MAX</a:t>
            </a:r>
            <a:r>
              <a:rPr lang="en-GB" altLang="zh-CN" sz="1800" dirty="0"/>
              <a:t> value</a:t>
            </a:r>
          </a:p>
          <a:p>
            <a:pPr lvl="3" fontAlgn="auto" hangingPunct="1"/>
            <a:r>
              <a:rPr lang="en-GB" altLang="zh-CN" sz="1800" dirty="0"/>
              <a:t>The final decision will be concluded during requirement discussion stage</a:t>
            </a:r>
          </a:p>
          <a:p>
            <a:pPr lvl="1" fontAlgn="auto" hangingPunct="1"/>
            <a:r>
              <a:rPr lang="en-US" altLang="zh-CN" sz="2400" dirty="0"/>
              <a:t>FR2 </a:t>
            </a:r>
            <a:r>
              <a:rPr lang="en-US" altLang="zh-CN" sz="2400" dirty="0" err="1"/>
              <a:t>FoM</a:t>
            </a:r>
            <a:r>
              <a:rPr lang="en-US" altLang="zh-CN" sz="2400" dirty="0"/>
              <a:t>:</a:t>
            </a:r>
          </a:p>
          <a:p>
            <a:pPr lvl="2" fontAlgn="auto" hangingPunct="1"/>
            <a:r>
              <a:rPr lang="en-US" altLang="zh-CN" sz="2000" dirty="0"/>
              <a:t>Refinement of MASC calculation</a:t>
            </a:r>
          </a:p>
          <a:p>
            <a:pPr lvl="3" fontAlgn="auto" hangingPunct="1">
              <a:buFont typeface="Arial" panose="020B0604020202020204" pitchFamily="34" charset="0"/>
              <a:buChar char="•"/>
            </a:pPr>
            <a:r>
              <a:rPr lang="en-US" altLang="zh-CN" sz="1800" dirty="0"/>
              <a:t>FR2 MASC is the average of “top N points” instead of “all the values better than 50% percentile of CCDF”. </a:t>
            </a:r>
          </a:p>
          <a:p>
            <a:pPr lvl="4" fontAlgn="auto" hangingPunct="1">
              <a:buFont typeface="Arial" panose="020B0604020202020204" pitchFamily="34" charset="0"/>
              <a:buChar char="•"/>
            </a:pPr>
            <a:r>
              <a:rPr lang="en-US" altLang="zh-CN" sz="1800" dirty="0"/>
              <a:t>only consider PC3, N is specified clearly as 18; (in the WID, Smartphone is the first priority); FFS how to handle other PCs</a:t>
            </a:r>
          </a:p>
          <a:p>
            <a:pPr lvl="2" fontAlgn="auto" hangingPunct="1"/>
            <a:r>
              <a:rPr lang="en-US" altLang="zh-CN" sz="2200" dirty="0"/>
              <a:t>Additional criterion of FR2 </a:t>
            </a:r>
            <a:r>
              <a:rPr lang="en-US" altLang="zh-CN" sz="2200" dirty="0" err="1"/>
              <a:t>FoM</a:t>
            </a:r>
            <a:endParaRPr lang="en-US" altLang="zh-CN" sz="2200" dirty="0"/>
          </a:p>
          <a:p>
            <a:pPr lvl="3" fontAlgn="auto" hangingPunct="1">
              <a:buFont typeface="Arial" panose="020B0604020202020204" pitchFamily="34" charset="0"/>
              <a:buChar char="•"/>
            </a:pPr>
            <a:r>
              <a:rPr lang="en-US" altLang="zh-CN" sz="1800" dirty="0"/>
              <a:t>The EUT must meet 70% throughput in X points of total 36 3D orientations. If the EUT fails to meet this criterion even under maximum downlink power condition [TBD], the EUT shall fail the FR2 MIMO OTA test.</a:t>
            </a:r>
          </a:p>
          <a:p>
            <a:pPr lvl="3" fontAlgn="auto" hangingPunct="1">
              <a:buFont typeface="Arial" panose="020B0604020202020204" pitchFamily="34" charset="0"/>
              <a:buChar char="•"/>
            </a:pPr>
            <a:r>
              <a:rPr lang="en-US" altLang="zh-CN" sz="1800" dirty="0"/>
              <a:t>If X&lt;18, how to calculate the MASC FFS</a:t>
            </a:r>
          </a:p>
          <a:p>
            <a:pPr lvl="3" fontAlgn="auto" hangingPunct="1">
              <a:buFont typeface="Arial" panose="020B0604020202020204" pitchFamily="34" charset="0"/>
              <a:buChar char="•"/>
            </a:pPr>
            <a:r>
              <a:rPr lang="en-US" altLang="zh-CN" sz="1800" dirty="0"/>
              <a:t>Additional criterion (on other TP outage level) is FFS.</a:t>
            </a:r>
          </a:p>
          <a:p>
            <a:pPr lvl="3" fontAlgn="auto" hangingPunct="1"/>
            <a:endParaRPr lang="en-US" altLang="zh-CN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4317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82543" cy="5760640"/>
          </a:xfrm>
          <a:noFill/>
        </p:spPr>
        <p:txBody>
          <a:bodyPr>
            <a:normAutofit/>
          </a:bodyPr>
          <a:lstStyle/>
          <a:p>
            <a:endParaRPr lang="zh-CN" altLang="zh-CN" sz="2400" dirty="0"/>
          </a:p>
          <a:p>
            <a:pPr lvl="1" fontAlgn="auto" hangingPunct="1"/>
            <a:r>
              <a:rPr lang="en-US" altLang="zh-CN" sz="2200" dirty="0"/>
              <a:t>Further study the proper Channel model for FR1 2x2 MIMO OTA requirements </a:t>
            </a:r>
          </a:p>
          <a:p>
            <a:pPr lvl="1" fontAlgn="auto" hangingPunct="1"/>
            <a:r>
              <a:rPr lang="en-US" altLang="zh-CN" sz="2200" dirty="0"/>
              <a:t>Further discuss the pass/fail limit and reference figure of channel model validation</a:t>
            </a:r>
          </a:p>
          <a:p>
            <a:pPr lvl="1" fontAlgn="auto" hangingPunct="1"/>
            <a:r>
              <a:rPr lang="en-US" altLang="zh-CN" sz="2200" dirty="0"/>
              <a:t>Further discuss the DL </a:t>
            </a:r>
            <a:r>
              <a:rPr lang="en-US" altLang="zh-CN" sz="2200" dirty="0" err="1"/>
              <a:t>Pmax</a:t>
            </a:r>
            <a:r>
              <a:rPr lang="en-US" altLang="zh-CN" sz="2200" dirty="0"/>
              <a:t> for FR1 and FR2</a:t>
            </a:r>
          </a:p>
          <a:p>
            <a:pPr lvl="1" fontAlgn="auto" hangingPunct="1"/>
            <a:r>
              <a:rPr lang="en-US" altLang="zh-CN" sz="2200" dirty="0"/>
              <a:t>Measurement results of FR1 or FR2 UEs are encouraged for discussion</a:t>
            </a:r>
          </a:p>
          <a:p>
            <a:pPr lvl="1" fontAlgn="auto" hangingPunct="1"/>
            <a:r>
              <a:rPr lang="en-US" altLang="zh-CN" sz="2200" dirty="0"/>
              <a:t>Channel model validation results for FR2 channel models are encourages</a:t>
            </a:r>
          </a:p>
          <a:p>
            <a:pPr lvl="1" fontAlgn="auto" hangingPunct="1"/>
            <a:r>
              <a:rPr lang="en-US" altLang="zh-CN" sz="2200" dirty="0"/>
              <a:t>Further discuss how to handle FR2 blocking issue</a:t>
            </a:r>
          </a:p>
          <a:p>
            <a:pPr lvl="1" fontAlgn="auto" hangingPunct="1"/>
            <a:r>
              <a:rPr lang="en-US" altLang="zh-CN" sz="2200" dirty="0"/>
              <a:t>Further discuss FR2 simulation</a:t>
            </a:r>
          </a:p>
          <a:p>
            <a:pPr lvl="1" fontAlgn="auto" hangingPunct="1"/>
            <a:endParaRPr lang="en-US" altLang="zh-CN" sz="2200" dirty="0"/>
          </a:p>
          <a:p>
            <a:pPr lvl="1" fontAlgn="auto" hangingPunct="1"/>
            <a:endParaRPr lang="en-US" altLang="zh-CN" sz="2200" dirty="0"/>
          </a:p>
          <a:p>
            <a:pPr lvl="1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611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F6E5432-22C9-4DE3-B7FA-038EA267B234}">
  <ds:schemaRefs>
    <ds:schemaRef ds:uri="http://purl.org/dc/terms/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bdd78157-346c-4767-bfdd-352789a5c5f1"/>
    <ds:schemaRef ds:uri="878f5c59-aec9-459c-acf8-8cf941473193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4157</TotalTime>
  <Words>962</Words>
  <Application>Microsoft Office PowerPoint</Application>
  <PresentationFormat>全屏显示(4:3)</PresentationFormat>
  <Paragraphs>99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Malgun Gothic</vt:lpstr>
      <vt:lpstr>ＭＳ Ｐゴシック</vt:lpstr>
      <vt:lpstr>宋体</vt:lpstr>
      <vt:lpstr>Arial</vt:lpstr>
      <vt:lpstr>Calibri</vt:lpstr>
      <vt:lpstr>Times New Roman</vt:lpstr>
      <vt:lpstr>Wingdings 2</vt:lpstr>
      <vt:lpstr>Office 主题</vt:lpstr>
      <vt:lpstr>WF on NR MIMO OTA</vt:lpstr>
      <vt:lpstr>General and test method </vt:lpstr>
      <vt:lpstr>Channel model</vt:lpstr>
      <vt:lpstr>Power validation procedure</vt:lpstr>
      <vt:lpstr>System validation</vt:lpstr>
      <vt:lpstr>Test Parameters for requirements </vt:lpstr>
      <vt:lpstr>NR MIMO OTA requirements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 (vivo)</cp:lastModifiedBy>
  <cp:revision>1266</cp:revision>
  <dcterms:created xsi:type="dcterms:W3CDTF">2016-04-12T20:58:18Z</dcterms:created>
  <dcterms:modified xsi:type="dcterms:W3CDTF">2021-04-20T00:35:04Z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  <property fmtid="{D5CDD505-2E9C-101B-9397-08002B2CF9AE}" pid="18" name="NSCPROP_SA">
    <vt:lpwstr>D:\RAN4 Meeting Doc\RAN4_95e\draft  WF on FR2 MIMO OTA v1.pptx</vt:lpwstr>
  </property>
</Properties>
</file>