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60" r:id="rId4"/>
  </p:sldMasterIdLst>
  <p:notesMasterIdLst>
    <p:notesMasterId r:id="rId18"/>
  </p:notesMasterIdLst>
  <p:sldIdLst>
    <p:sldId id="290" r:id="rId5"/>
    <p:sldId id="352" r:id="rId6"/>
    <p:sldId id="362" r:id="rId7"/>
    <p:sldId id="353" r:id="rId8"/>
    <p:sldId id="359" r:id="rId9"/>
    <p:sldId id="354" r:id="rId10"/>
    <p:sldId id="361" r:id="rId11"/>
    <p:sldId id="356" r:id="rId12"/>
    <p:sldId id="363" r:id="rId13"/>
    <p:sldId id="355" r:id="rId14"/>
    <p:sldId id="357" r:id="rId15"/>
    <p:sldId id="360" r:id="rId16"/>
    <p:sldId id="358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nkat (NEC)" initials="VG " lastIdx="2" clrIdx="0">
    <p:extLst>
      <p:ext uri="{19B8F6BF-5375-455C-9EA6-DF929625EA0E}">
        <p15:presenceInfo xmlns:p15="http://schemas.microsoft.com/office/powerpoint/2012/main" userId="Venkat (NEC)" providerId="None"/>
      </p:ext>
    </p:extLst>
  </p:cmAuthor>
  <p:cmAuthor id="2" name="Zhixun Tang" initials="ZT" lastIdx="5" clrIdx="1">
    <p:extLst>
      <p:ext uri="{19B8F6BF-5375-455C-9EA6-DF929625EA0E}">
        <p15:presenceInfo xmlns:p15="http://schemas.microsoft.com/office/powerpoint/2012/main" userId="Zhixun Tang" providerId="None"/>
      </p:ext>
    </p:extLst>
  </p:cmAuthor>
  <p:cmAuthor id="3" name="CATT1" initials="CATT1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582385-4E30-44F0-8EC2-0316C4C168A8}" v="7" dt="2021-04-19T09:33:31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63" autoAdjust="0"/>
    <p:restoredTop sz="94799" autoAdjust="0"/>
  </p:normalViewPr>
  <p:slideViewPr>
    <p:cSldViewPr>
      <p:cViewPr varScale="1">
        <p:scale>
          <a:sx n="80" d="100"/>
          <a:sy n="80" d="100"/>
        </p:scale>
        <p:origin x="354" y="96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2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0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3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365125"/>
            <a:ext cx="11377264" cy="9756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1412776"/>
            <a:ext cx="11377264" cy="52565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4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81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6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66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28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4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8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66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70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WF on R17 NR MG enhancements - </a:t>
            </a:r>
            <a:r>
              <a:rPr lang="en-GB" sz="3600" dirty="0"/>
              <a:t>Multiple concurrent and independent MG patterns</a:t>
            </a:r>
            <a:endParaRPr lang="ja-JP" altLang="en-US" sz="36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 Inc.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6"/>
            <a:ext cx="11377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</a:t>
            </a:r>
            <a:r>
              <a:rPr lang="en-US" altLang="zh-CN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8bis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-e Meeting				 </a:t>
            </a:r>
          </a:p>
          <a:p>
            <a:pPr>
              <a:spcBef>
                <a:spcPct val="0"/>
              </a:spcBef>
              <a:buNone/>
              <a:tabLst>
                <a:tab pos="1371600" algn="l"/>
              </a:tabLst>
            </a:pPr>
            <a:r>
              <a:rPr lang="en-GB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Apr. 12-20, 2021 </a:t>
            </a: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984406" y="188916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R4-2105856</a:t>
            </a:r>
            <a:endParaRPr lang="en-US" altLang="ja-JP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Overhead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/>
              <a:t>Whether to define an overhead cap</a:t>
            </a:r>
          </a:p>
          <a:p>
            <a:pPr lvl="1" hangingPunct="0"/>
            <a:r>
              <a:rPr lang="en-US" dirty="0"/>
              <a:t>Option A: Yes</a:t>
            </a:r>
          </a:p>
          <a:p>
            <a:pPr lvl="1"/>
            <a:r>
              <a:rPr lang="en-US" dirty="0"/>
              <a:t>Option B: No</a:t>
            </a:r>
          </a:p>
        </p:txBody>
      </p:sp>
    </p:spTree>
    <p:extLst>
      <p:ext uri="{BB962C8B-B14F-4D97-AF65-F5344CB8AC3E}">
        <p14:creationId xmlns:p14="http://schemas.microsoft.com/office/powerpoint/2010/main" val="1847398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gap related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FFS the legacy gap related requirements that can be re-used for concurrent gaps. Candidates including:</a:t>
            </a:r>
          </a:p>
          <a:p>
            <a:pPr lvl="1"/>
            <a:r>
              <a:rPr lang="en-US" dirty="0"/>
              <a:t>MG patterns (or sequence), </a:t>
            </a:r>
          </a:p>
          <a:p>
            <a:pPr lvl="1"/>
            <a:r>
              <a:rPr lang="en-US" dirty="0"/>
              <a:t>MG applicability,</a:t>
            </a:r>
          </a:p>
          <a:p>
            <a:pPr lvl="1"/>
            <a:r>
              <a:rPr lang="en-GB" dirty="0"/>
              <a:t>MG reference timing (including MGTA), </a:t>
            </a:r>
          </a:p>
          <a:p>
            <a:pPr lvl="1"/>
            <a:r>
              <a:rPr lang="en-GB" dirty="0"/>
              <a:t>effective MGRP, </a:t>
            </a:r>
          </a:p>
          <a:p>
            <a:pPr lvl="1"/>
            <a:r>
              <a:rPr lang="en-GB" dirty="0"/>
              <a:t>MG interruption (</a:t>
            </a:r>
            <a:r>
              <a:rPr lang="en-US" dirty="0"/>
              <a:t>data scheduling </a:t>
            </a:r>
            <a:r>
              <a:rPr lang="en-GB" dirty="0"/>
              <a:t>opportunity </a:t>
            </a:r>
            <a:r>
              <a:rPr lang="en-US" dirty="0"/>
              <a:t>depends on MG configuration)</a:t>
            </a:r>
          </a:p>
          <a:p>
            <a:pPr lvl="1"/>
            <a:r>
              <a:rPr lang="en-GB" dirty="0"/>
              <a:t>UE UL behaviour after MG</a:t>
            </a:r>
          </a:p>
          <a:p>
            <a:pPr lvl="1"/>
            <a:r>
              <a:rPr lang="en-GB" dirty="0"/>
              <a:t>Other requirements if identified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743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Measurement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FFS additional assumptions (on network configuration and for UE behavior) for concurrent gap, e.g., </a:t>
            </a:r>
          </a:p>
          <a:p>
            <a:pPr lvl="1" hangingPunct="0"/>
            <a:r>
              <a:rPr lang="en-GB" dirty="0"/>
              <a:t>Only one frequency layer can be measured in a single gap instance. </a:t>
            </a:r>
          </a:p>
          <a:p>
            <a:pPr lvl="1" hangingPunct="0"/>
            <a:r>
              <a:rPr lang="en-GB" dirty="0"/>
              <a:t>Only one type of RSs can be performed in a single gap instance. </a:t>
            </a:r>
          </a:p>
          <a:p>
            <a:pPr lvl="1"/>
            <a:r>
              <a:rPr lang="en-GB" dirty="0"/>
              <a:t>One RS configuration can only be measured in one MG pattern</a:t>
            </a:r>
          </a:p>
          <a:p>
            <a:r>
              <a:rPr lang="en-US" dirty="0"/>
              <a:t>FFS CSSF requirements of concurrent gap</a:t>
            </a:r>
          </a:p>
          <a:p>
            <a:r>
              <a:rPr lang="en-US" dirty="0" smtClean="0"/>
              <a:t>FFS</a:t>
            </a:r>
            <a:r>
              <a:rPr lang="en-US" dirty="0"/>
              <a:t>: RRM impact from reconfiguration of concurrent </a:t>
            </a:r>
            <a:r>
              <a:rPr lang="en-US" dirty="0" smtClean="0"/>
              <a:t>gaps, e.g., impact to ongoing measurement procedures when a 2</a:t>
            </a:r>
            <a:r>
              <a:rPr lang="en-US" baseline="30000" dirty="0" smtClean="0"/>
              <a:t>nd</a:t>
            </a:r>
            <a:r>
              <a:rPr lang="en-US" dirty="0" smtClean="0"/>
              <a:t> gap is configured</a:t>
            </a:r>
            <a:endParaRPr lang="en-US" strike="sngStrike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0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validation delay for concurrent gap is the same as legacy Rel-15/16 RRC processing delay</a:t>
            </a:r>
            <a:r>
              <a:rPr lang="en-US" dirty="0"/>
              <a:t>, when pre-configured gap is not considered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262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Concurrent gaps are configured by multiple RRC IE </a:t>
            </a:r>
            <a:r>
              <a:rPr lang="en-US" dirty="0" err="1">
                <a:solidFill>
                  <a:srgbClr val="00B050"/>
                </a:solidFill>
              </a:rPr>
              <a:t>MeasGapConfig</a:t>
            </a:r>
            <a:r>
              <a:rPr lang="en-US" dirty="0">
                <a:solidFill>
                  <a:srgbClr val="00B050"/>
                </a:solidFill>
              </a:rPr>
              <a:t> [during a common period of time]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on the definition of the “common period of time” and whether it shall be introduced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how to handle fully overlapping multiple MG case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FFS how to handle activated/deactivated pre-configured MGs (in case they are defined)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Detailed RRC configuration is up to RAN2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UE behavior for measurement of multiple MG patterns is FFS</a:t>
            </a:r>
          </a:p>
          <a:p>
            <a:pPr lvl="2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056440" y="6352204"/>
            <a:ext cx="200567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GTW agreements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period of time:</a:t>
            </a:r>
          </a:p>
          <a:p>
            <a:pPr lvl="1" hangingPunct="0"/>
            <a:r>
              <a:rPr lang="en-US" dirty="0"/>
              <a:t>Without considering pre-configured gap: The common period of time is the duration in which </a:t>
            </a:r>
            <a:r>
              <a:rPr lang="en-GB" dirty="0"/>
              <a:t>UE is configured with more than one MGs </a:t>
            </a:r>
            <a:endParaRPr lang="en-US" dirty="0"/>
          </a:p>
          <a:p>
            <a:pPr lvl="1" hangingPunct="0"/>
            <a:r>
              <a:rPr lang="en-US" dirty="0"/>
              <a:t>With considering pre-configured gap: </a:t>
            </a:r>
            <a:r>
              <a:rPr lang="en-GB" dirty="0"/>
              <a:t>FFS</a:t>
            </a:r>
            <a:endParaRPr lang="en-US" dirty="0"/>
          </a:p>
          <a:p>
            <a:pPr lvl="2"/>
            <a:r>
              <a:rPr lang="en-GB" dirty="0"/>
              <a:t>E.g., </a:t>
            </a:r>
            <a:r>
              <a:rPr lang="en-US" dirty="0"/>
              <a:t>The common period of time is the time during which the </a:t>
            </a:r>
            <a:r>
              <a:rPr lang="en-GB" dirty="0"/>
              <a:t>UE is operating with more than one active MG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941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and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The measurement purposes of concurrent gaps include:</a:t>
            </a:r>
          </a:p>
          <a:p>
            <a:pPr lvl="1" hangingPunct="0"/>
            <a:r>
              <a:rPr lang="en-US" dirty="0"/>
              <a:t>Different configuration (e.g. </a:t>
            </a:r>
            <a:r>
              <a:rPr lang="en-GB" dirty="0"/>
              <a:t>periodicity and/or offset) of reference </a:t>
            </a:r>
            <a:r>
              <a:rPr lang="en-GB" dirty="0" smtClean="0"/>
              <a:t>signals</a:t>
            </a:r>
            <a:r>
              <a:rPr lang="en-GB" altLang="zh-CN" dirty="0"/>
              <a:t> from different cells or frequency layers that cannot be covered by one measurement gap</a:t>
            </a:r>
            <a:r>
              <a:rPr lang="en-US" dirty="0" smtClean="0"/>
              <a:t>, </a:t>
            </a:r>
            <a:endParaRPr lang="en-US" dirty="0"/>
          </a:p>
          <a:p>
            <a:pPr lvl="1" hangingPunct="0"/>
            <a:r>
              <a:rPr lang="en-GB" dirty="0"/>
              <a:t>SMTC from different cells or frequency layers that cannot be covered by one measurement gap</a:t>
            </a:r>
            <a:r>
              <a:rPr lang="en-US" dirty="0"/>
              <a:t>, e.g., </a:t>
            </a:r>
            <a:r>
              <a:rPr lang="en-US" dirty="0" smtClean="0"/>
              <a:t>asynchronous </a:t>
            </a:r>
            <a:r>
              <a:rPr lang="en-US" dirty="0"/>
              <a:t>deployment</a:t>
            </a:r>
            <a:r>
              <a:rPr lang="en-GB" dirty="0" smtClean="0"/>
              <a:t> </a:t>
            </a:r>
            <a:endParaRPr lang="en-GB" dirty="0"/>
          </a:p>
          <a:p>
            <a:pPr lvl="1" hangingPunct="0"/>
            <a:r>
              <a:rPr lang="en-US" dirty="0"/>
              <a:t>Different RSs, e.g., SSB, CSI-RS, PRS, RSSI </a:t>
            </a:r>
          </a:p>
          <a:p>
            <a:pPr lvl="1" hangingPunct="0"/>
            <a:r>
              <a:rPr lang="en-US" dirty="0"/>
              <a:t>Different RATs</a:t>
            </a:r>
          </a:p>
          <a:p>
            <a:pPr lvl="2" hangingPunct="0"/>
            <a:r>
              <a:rPr lang="en-US" dirty="0"/>
              <a:t>FFS whether to allow concurrent MG </a:t>
            </a:r>
            <a:r>
              <a:rPr lang="en-GB" dirty="0"/>
              <a:t>when the UE is configured to perform only non-NR RAT measurements</a:t>
            </a:r>
            <a:endParaRPr lang="en-US" dirty="0"/>
          </a:p>
          <a:p>
            <a:pPr lvl="1"/>
            <a:r>
              <a:rPr lang="en-US" dirty="0"/>
              <a:t>FFS </a:t>
            </a:r>
            <a:r>
              <a:rPr lang="en-GB" dirty="0"/>
              <a:t>relation between the parameters of the MGs’ configuration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0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Applicability and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FFS whether RAN4 should associate gap(s) to dedicated use case(s). </a:t>
            </a:r>
            <a:endParaRPr lang="en-US" dirty="0"/>
          </a:p>
          <a:p>
            <a:pPr lvl="1"/>
            <a:r>
              <a:rPr lang="en-US" dirty="0"/>
              <a:t>If Yes, Option 1: associate gap(s) to dedicated use case(s)</a:t>
            </a:r>
          </a:p>
          <a:p>
            <a:pPr lvl="2"/>
            <a:r>
              <a:rPr lang="en-GB" dirty="0"/>
              <a:t>FFS on whether to associate all gaps or only the new gap </a:t>
            </a:r>
          </a:p>
          <a:p>
            <a:pPr lvl="2"/>
            <a:r>
              <a:rPr lang="en-GB" dirty="0"/>
              <a:t>FFS on which use cases should be associated. </a:t>
            </a:r>
          </a:p>
          <a:p>
            <a:pPr lvl="1"/>
            <a:r>
              <a:rPr lang="en-US" altLang="zh-CN" dirty="0"/>
              <a:t>Option 2: NW configures which MG is to be used for each MO</a:t>
            </a:r>
          </a:p>
          <a:p>
            <a:pPr lvl="1"/>
            <a:r>
              <a:rPr lang="en-US" altLang="zh-CN" dirty="0"/>
              <a:t>Option 3: NW configures which MO is to be measured in new/each MG</a:t>
            </a:r>
          </a:p>
          <a:p>
            <a:r>
              <a:rPr lang="en-GB" dirty="0"/>
              <a:t>Existing configuration mechanism under DC mode can be reused:</a:t>
            </a:r>
            <a:endParaRPr lang="en-US" dirty="0"/>
          </a:p>
          <a:p>
            <a:pPr lvl="1"/>
            <a:r>
              <a:rPr lang="en-GB" dirty="0"/>
              <a:t>In EN-DC, </a:t>
            </a:r>
          </a:p>
          <a:p>
            <a:pPr lvl="2"/>
            <a:r>
              <a:rPr lang="en-GB" dirty="0"/>
              <a:t>per-UE gap and FR1 gap are configured by MN, </a:t>
            </a:r>
          </a:p>
          <a:p>
            <a:pPr lvl="2"/>
            <a:r>
              <a:rPr lang="en-GB" dirty="0"/>
              <a:t>FR2 gap is configured by SN. </a:t>
            </a:r>
            <a:endParaRPr lang="en-US" dirty="0"/>
          </a:p>
          <a:p>
            <a:pPr lvl="1"/>
            <a:r>
              <a:rPr lang="en-GB" dirty="0"/>
              <a:t>In NE-DC and NR-DC, </a:t>
            </a:r>
          </a:p>
          <a:p>
            <a:pPr lvl="2"/>
            <a:r>
              <a:rPr lang="en-GB" dirty="0"/>
              <a:t>per-UE gap, FR1 gap and FR2 gap are configured by MN.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75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When UE doesn’t support per-FR gap, </a:t>
            </a:r>
          </a:p>
          <a:p>
            <a:pPr lvl="1"/>
            <a:r>
              <a:rPr lang="en-GB" dirty="0"/>
              <a:t>All concurrent gaps are per-UE</a:t>
            </a:r>
          </a:p>
          <a:p>
            <a:pPr lvl="1"/>
            <a:r>
              <a:rPr lang="en-GB" dirty="0"/>
              <a:t>The max number of supported concurrent gap is</a:t>
            </a:r>
          </a:p>
          <a:p>
            <a:pPr lvl="2"/>
            <a:r>
              <a:rPr lang="en-GB" dirty="0"/>
              <a:t>Option A: 2</a:t>
            </a:r>
          </a:p>
          <a:p>
            <a:pPr lvl="2"/>
            <a:r>
              <a:rPr lang="en-GB" dirty="0"/>
              <a:t>Option B: 3</a:t>
            </a:r>
          </a:p>
          <a:p>
            <a:pPr lvl="2"/>
            <a:r>
              <a:rPr lang="en-GB" dirty="0"/>
              <a:t>Option C: Up to UE capability</a:t>
            </a:r>
          </a:p>
          <a:p>
            <a:r>
              <a:rPr lang="en-GB" dirty="0"/>
              <a:t>When UE supports per-FR gap, </a:t>
            </a:r>
          </a:p>
          <a:p>
            <a:pPr lvl="1"/>
            <a:r>
              <a:rPr lang="en-GB" dirty="0"/>
              <a:t>FFS whether to allow per-UE gap and per-FR gap to be configured simultaneously</a:t>
            </a:r>
          </a:p>
          <a:p>
            <a:pPr lvl="1"/>
            <a:r>
              <a:rPr lang="en-GB" dirty="0"/>
              <a:t>FFS the max number of supported concurrent gap</a:t>
            </a:r>
          </a:p>
          <a:p>
            <a:pPr lvl="1"/>
            <a:r>
              <a:rPr lang="en-GB" dirty="0"/>
              <a:t>FFS on the combination of the per-UE gap and/or per-FR gap to be configured simultaneously</a:t>
            </a:r>
          </a:p>
          <a:p>
            <a:pPr lvl="1"/>
            <a:r>
              <a:rPr lang="en-GB" dirty="0"/>
              <a:t>FFS </a:t>
            </a:r>
            <a:r>
              <a:rPr lang="en-GB" dirty="0" smtClean="0"/>
              <a:t>whether a Per-FR </a:t>
            </a:r>
            <a:r>
              <a:rPr lang="en-GB" dirty="0"/>
              <a:t>gap </a:t>
            </a:r>
            <a:r>
              <a:rPr lang="en-GB" dirty="0" smtClean="0"/>
              <a:t>capable UE can be </a:t>
            </a:r>
            <a:r>
              <a:rPr lang="en-GB" dirty="0"/>
              <a:t>configured with Per-UE concurrent gaps (e.g. not configured with Per-FR gaps but only per-UE concurrent gaps)</a:t>
            </a:r>
          </a:p>
          <a:p>
            <a:pPr lvl="1"/>
            <a:endParaRPr lang="en-GB" dirty="0">
              <a:solidFill>
                <a:schemeClr val="accent5"/>
              </a:solidFill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1822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capability related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FFS whether UE shall support combinations of concurrent gaps comprising of any UE supported MGPs</a:t>
            </a:r>
          </a:p>
          <a:p>
            <a:r>
              <a:rPr lang="en-US" dirty="0"/>
              <a:t>FFS whether to introduce the </a:t>
            </a:r>
            <a:r>
              <a:rPr lang="en-GB" dirty="0"/>
              <a:t>applicability conditions that may limit the allowable combinations of </a:t>
            </a:r>
            <a:r>
              <a:rPr lang="en-GB" dirty="0" smtClean="0"/>
              <a:t>MGs’ configurations  </a:t>
            </a:r>
            <a:r>
              <a:rPr lang="en-GB" dirty="0"/>
              <a:t>that can be configured concurrently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289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8" y="156867"/>
            <a:ext cx="11377264" cy="507098"/>
          </a:xfrm>
        </p:spPr>
        <p:txBody>
          <a:bodyPr>
            <a:normAutofit fontScale="90000"/>
          </a:bodyPr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368" y="836713"/>
            <a:ext cx="11377264" cy="5832648"/>
          </a:xfrm>
        </p:spPr>
        <p:txBody>
          <a:bodyPr>
            <a:normAutofit/>
          </a:bodyPr>
          <a:lstStyle/>
          <a:p>
            <a:r>
              <a:rPr lang="en-US" sz="2000" dirty="0"/>
              <a:t>Definitions of fully overlapped, partial overlapped and fully non-overlapped concurrent gaps</a:t>
            </a:r>
          </a:p>
          <a:p>
            <a:pPr lvl="1"/>
            <a:r>
              <a:rPr lang="en-US" sz="1800" dirty="0"/>
              <a:t>Start from per-UE gap. FFS how to extend to per-FR gap</a:t>
            </a:r>
          </a:p>
          <a:p>
            <a:pPr lvl="1" hangingPunct="0"/>
            <a:r>
              <a:rPr lang="en-US" sz="1800" dirty="0"/>
              <a:t>Fully non-overlapped (FNO): All gap occasions of 2 MGs are disjoint in time.</a:t>
            </a:r>
            <a:r>
              <a:rPr lang="en-US" sz="1800" i="1" dirty="0"/>
              <a:t> </a:t>
            </a:r>
          </a:p>
          <a:p>
            <a:pPr lvl="1" hangingPunct="0"/>
            <a:endParaRPr lang="en-US" sz="1800" i="1" dirty="0" smtClean="0"/>
          </a:p>
          <a:p>
            <a:pPr lvl="1" hangingPunct="0"/>
            <a:endParaRPr lang="en-US" sz="1800" dirty="0"/>
          </a:p>
          <a:p>
            <a:pPr lvl="1" hangingPunct="0"/>
            <a:r>
              <a:rPr lang="en-US" sz="1800" dirty="0"/>
              <a:t>Fully-overlapped (FO): </a:t>
            </a:r>
            <a:r>
              <a:rPr lang="en-US" sz="1800" u="sng" dirty="0"/>
              <a:t>Every</a:t>
            </a:r>
            <a:r>
              <a:rPr lang="en-US" sz="1800" dirty="0"/>
              <a:t> gap occasion of one MG is </a:t>
            </a:r>
            <a:r>
              <a:rPr lang="en-US" sz="1800" u="sng" dirty="0"/>
              <a:t>fully</a:t>
            </a:r>
            <a:r>
              <a:rPr lang="en-US" sz="1800" dirty="0"/>
              <a:t> covered by every gap occasion of another MG with the same periodicity</a:t>
            </a:r>
          </a:p>
          <a:p>
            <a:pPr lvl="1" hangingPunct="0"/>
            <a:endParaRPr lang="en-US" sz="1800" dirty="0" smtClean="0"/>
          </a:p>
          <a:p>
            <a:pPr lvl="1" hangingPunct="0"/>
            <a:endParaRPr lang="en-US" sz="1800" dirty="0"/>
          </a:p>
          <a:p>
            <a:pPr lvl="1" hangingPunct="0"/>
            <a:r>
              <a:rPr lang="en-US" sz="1800" dirty="0"/>
              <a:t>Partially overlapped</a:t>
            </a:r>
          </a:p>
          <a:p>
            <a:pPr lvl="2" hangingPunct="0"/>
            <a:r>
              <a:rPr lang="en-US" sz="1600" dirty="0"/>
              <a:t>Fully-partial overlapped (FPO): </a:t>
            </a:r>
            <a:r>
              <a:rPr lang="en-US" sz="1600" u="sng" dirty="0" smtClean="0"/>
              <a:t>Every</a:t>
            </a:r>
            <a:r>
              <a:rPr lang="en-US" sz="1600" dirty="0" smtClean="0"/>
              <a:t> </a:t>
            </a:r>
            <a:r>
              <a:rPr lang="en-US" sz="1600" dirty="0"/>
              <a:t>gap occasion of one MG is </a:t>
            </a:r>
            <a:r>
              <a:rPr lang="en-US" sz="1600" u="sng" dirty="0"/>
              <a:t>partially</a:t>
            </a:r>
            <a:r>
              <a:rPr lang="en-US" sz="1600" dirty="0"/>
              <a:t> overlapped by every gap occasion of another MG with the same periodicity</a:t>
            </a:r>
            <a:endParaRPr lang="en-US" sz="1600" strike="sngStrike" dirty="0"/>
          </a:p>
          <a:p>
            <a:pPr lvl="2"/>
            <a:endParaRPr lang="en-US" sz="1600" dirty="0" smtClean="0"/>
          </a:p>
          <a:p>
            <a:pPr lvl="2"/>
            <a:endParaRPr lang="en-US" sz="1600" dirty="0"/>
          </a:p>
          <a:p>
            <a:pPr lvl="2"/>
            <a:r>
              <a:rPr lang="en-US" sz="1600" dirty="0"/>
              <a:t>Partially-fully overlapped(PFO): </a:t>
            </a:r>
            <a:r>
              <a:rPr lang="en-US" sz="1600" u="sng" dirty="0" smtClean="0"/>
              <a:t>Every</a:t>
            </a:r>
            <a:r>
              <a:rPr lang="en-US" sz="1600" dirty="0" smtClean="0"/>
              <a:t> </a:t>
            </a:r>
            <a:r>
              <a:rPr lang="en-US" sz="1600" dirty="0"/>
              <a:t>gap occasion of one MG is </a:t>
            </a:r>
            <a:r>
              <a:rPr lang="en-US" sz="1600" u="sng" dirty="0"/>
              <a:t>fully</a:t>
            </a:r>
            <a:r>
              <a:rPr lang="en-US" sz="1600" dirty="0"/>
              <a:t> covered by gap occasion of another MG with the </a:t>
            </a:r>
            <a:r>
              <a:rPr lang="en-US" sz="1600" u="sng" dirty="0"/>
              <a:t>different</a:t>
            </a:r>
            <a:r>
              <a:rPr lang="en-US" sz="1600" dirty="0"/>
              <a:t> periodicity</a:t>
            </a:r>
          </a:p>
          <a:p>
            <a:pPr lvl="2"/>
            <a:endParaRPr lang="en-US" sz="1600" dirty="0"/>
          </a:p>
          <a:p>
            <a:pPr lvl="2"/>
            <a:endParaRPr lang="en-US" sz="1600" dirty="0" smtClean="0"/>
          </a:p>
          <a:p>
            <a:pPr lvl="2"/>
            <a:r>
              <a:rPr lang="en-US" sz="1600" dirty="0" smtClean="0"/>
              <a:t>Partially-partial </a:t>
            </a:r>
            <a:r>
              <a:rPr lang="en-US" sz="1600" dirty="0"/>
              <a:t>overlapped(PPO): </a:t>
            </a:r>
            <a:r>
              <a:rPr lang="en-US" sz="1600" u="sng" dirty="0"/>
              <a:t>Every</a:t>
            </a:r>
            <a:r>
              <a:rPr lang="en-US" sz="1600" dirty="0"/>
              <a:t> gap occasion of one MG is </a:t>
            </a:r>
            <a:r>
              <a:rPr lang="en-US" sz="1600" u="sng" dirty="0"/>
              <a:t>partially</a:t>
            </a:r>
            <a:r>
              <a:rPr lang="en-US" sz="1600" dirty="0"/>
              <a:t> covered by gap occasion of another MG with the </a:t>
            </a:r>
            <a:r>
              <a:rPr lang="en-US" sz="1600" u="sng" dirty="0"/>
              <a:t>different</a:t>
            </a:r>
            <a:r>
              <a:rPr lang="en-US" sz="1600" dirty="0"/>
              <a:t> periodicity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063552" y="1913443"/>
            <a:ext cx="3386999" cy="450297"/>
            <a:chOff x="6456040" y="818463"/>
            <a:chExt cx="3386999" cy="450297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7543267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97953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309401" y="3048668"/>
            <a:ext cx="3386999" cy="450297"/>
            <a:chOff x="6456040" y="818463"/>
            <a:chExt cx="3386999" cy="450297"/>
          </a:xfrm>
        </p:grpSpPr>
        <p:cxnSp>
          <p:nvCxnSpPr>
            <p:cNvPr id="29" name="Straight Arrow Connector 28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6816080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543267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252343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979530" y="1124744"/>
              <a:ext cx="216024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060929" y="3048668"/>
            <a:ext cx="3386999" cy="450297"/>
            <a:chOff x="6456040" y="818463"/>
            <a:chExt cx="3386999" cy="450297"/>
          </a:xfrm>
        </p:grpSpPr>
        <p:cxnSp>
          <p:nvCxnSpPr>
            <p:cNvPr id="40" name="Straight Arrow Connector 39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41" name="Rectangle 40"/>
            <p:cNvSpPr/>
            <p:nvPr/>
          </p:nvSpPr>
          <p:spPr>
            <a:xfrm>
              <a:off x="681608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543267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252343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979530" y="1124744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87507" y="4419471"/>
            <a:ext cx="3386999" cy="450297"/>
            <a:chOff x="6456040" y="818463"/>
            <a:chExt cx="3386999" cy="450297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7034140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61327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470403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197590" y="1124744"/>
              <a:ext cx="291242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087507" y="5447152"/>
            <a:ext cx="3386999" cy="450297"/>
            <a:chOff x="6456040" y="818463"/>
            <a:chExt cx="3386999" cy="450297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63" name="Rectangle 62"/>
            <p:cNvSpPr/>
            <p:nvPr/>
          </p:nvSpPr>
          <p:spPr>
            <a:xfrm>
              <a:off x="6861510" y="1124744"/>
              <a:ext cx="31461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297773" y="1124744"/>
              <a:ext cx="31461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68" name="Rectangle 67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192933" y="6560905"/>
            <a:ext cx="3386999" cy="450297"/>
            <a:chOff x="6456040" y="818463"/>
            <a:chExt cx="3386999" cy="450297"/>
          </a:xfrm>
        </p:grpSpPr>
        <p:cxnSp>
          <p:nvCxnSpPr>
            <p:cNvPr id="73" name="Straight Arrow Connector 72"/>
            <p:cNvCxnSpPr/>
            <p:nvPr/>
          </p:nvCxnSpPr>
          <p:spPr>
            <a:xfrm>
              <a:off x="6456040" y="1268760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cxnSp>
        <p:sp>
          <p:nvSpPr>
            <p:cNvPr id="74" name="Rectangle 73"/>
            <p:cNvSpPr/>
            <p:nvPr/>
          </p:nvSpPr>
          <p:spPr>
            <a:xfrm>
              <a:off x="7041247" y="1124744"/>
              <a:ext cx="284135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477510" y="1124744"/>
              <a:ext cx="284135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6458663" y="962479"/>
              <a:ext cx="3384376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cxnSp>
        <p:sp>
          <p:nvSpPr>
            <p:cNvPr id="77" name="Rectangle 76"/>
            <p:cNvSpPr/>
            <p:nvPr/>
          </p:nvSpPr>
          <p:spPr>
            <a:xfrm>
              <a:off x="681870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545890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8254966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8982153" y="818463"/>
              <a:ext cx="360040" cy="14401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9128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Overlapping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Requirement will be defined at least for FNO. FFS other cases</a:t>
            </a:r>
          </a:p>
          <a:p>
            <a:r>
              <a:rPr lang="en-US" dirty="0"/>
              <a:t>FFS UE’s behavior in collided gap durations, if needed</a:t>
            </a:r>
          </a:p>
        </p:txBody>
      </p:sp>
    </p:spTree>
    <p:extLst>
      <p:ext uri="{BB962C8B-B14F-4D97-AF65-F5344CB8AC3E}">
        <p14:creationId xmlns:p14="http://schemas.microsoft.com/office/powerpoint/2010/main" val="1721511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66FCB753417E4C8DBD2BB01AB38548" ma:contentTypeVersion="4" ma:contentTypeDescription="Create a new document." ma:contentTypeScope="" ma:versionID="1dc9ddef45edefd2ad0f0492574f38fa">
  <xsd:schema xmlns:xsd="http://www.w3.org/2001/XMLSchema" xmlns:xs="http://www.w3.org/2001/XMLSchema" xmlns:p="http://schemas.microsoft.com/office/2006/metadata/properties" xmlns:ns3="2916422a-a579-4d02-8462-1f94d5743d0e" targetNamespace="http://schemas.microsoft.com/office/2006/metadata/properties" ma:root="true" ma:fieldsID="6b609f9aafb69f1edcbc4deaca75e837" ns3:_="">
    <xsd:import namespace="2916422a-a579-4d02-8462-1f94d5743d0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16422a-a579-4d02-8462-1f94d5743d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BA84F5-9FC1-486A-A31C-8D948858F7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16422a-a579-4d02-8462-1f94d5743d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purl.org/dc/elements/1.1/"/>
    <ds:schemaRef ds:uri="http://www.w3.org/XML/1998/namespace"/>
    <ds:schemaRef ds:uri="2916422a-a579-4d02-8462-1f94d5743d0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8232</TotalTime>
  <Words>879</Words>
  <Application>Microsoft Office PowerPoint</Application>
  <PresentationFormat>Widescreen</PresentationFormat>
  <Paragraphs>96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Meiryo UI</vt:lpstr>
      <vt:lpstr>宋体</vt:lpstr>
      <vt:lpstr>Arial</vt:lpstr>
      <vt:lpstr>Calibri</vt:lpstr>
      <vt:lpstr>Calibri Light</vt:lpstr>
      <vt:lpstr>Office 主题</vt:lpstr>
      <vt:lpstr>WF on R17 NR MG enhancements - Multiple concurrent and independent MG patterns</vt:lpstr>
      <vt:lpstr>Definition</vt:lpstr>
      <vt:lpstr>Definition</vt:lpstr>
      <vt:lpstr>Applicability and configurations</vt:lpstr>
      <vt:lpstr>Applicability and configurations</vt:lpstr>
      <vt:lpstr>UE capability related issues</vt:lpstr>
      <vt:lpstr>UE capability related issues</vt:lpstr>
      <vt:lpstr>Overlapping issues</vt:lpstr>
      <vt:lpstr>Overlapping issues</vt:lpstr>
      <vt:lpstr>Overhead</vt:lpstr>
      <vt:lpstr>Measurement gap related requirements</vt:lpstr>
      <vt:lpstr>Measurement requirements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Ato-MediaTek</cp:lastModifiedBy>
  <cp:revision>532</cp:revision>
  <dcterms:created xsi:type="dcterms:W3CDTF">2016-01-12T08:39:00Z</dcterms:created>
  <dcterms:modified xsi:type="dcterms:W3CDTF">2021-04-20T14:29:37Z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0x0101002366FCB753417E4C8DBD2BB01AB38548</vt:lpwstr>
  </property>
</Properties>
</file>