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347" r:id="rId3"/>
    <p:sldId id="352" r:id="rId4"/>
    <p:sldId id="370" r:id="rId5"/>
    <p:sldId id="354" r:id="rId6"/>
    <p:sldId id="353" r:id="rId7"/>
    <p:sldId id="372" r:id="rId8"/>
    <p:sldId id="359" r:id="rId9"/>
    <p:sldId id="355" r:id="rId10"/>
    <p:sldId id="356" r:id="rId11"/>
    <p:sldId id="371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oy Hu" initials="RH" lastIdx="3" clrIdx="6"/>
  <p:cmAuthor id="1" name="MK" initials="MAK" lastIdx="12" clrIdx="0"/>
  <p:cmAuthor id="8" name="OPPO-Roy" initials="RH" lastIdx="4" clrIdx="7"/>
  <p:cmAuthor id="2" name="Ato-MediaTek" initials="Ato" lastIdx="3" clrIdx="1"/>
  <p:cmAuthor id="9" name="Huang, Rui" initials="HR" lastIdx="8" clrIdx="8"/>
  <p:cmAuthor id="3" name="Nokia" initials="N" lastIdx="10" clrIdx="2"/>
  <p:cmAuthor id="10" name="ZTE" initials="Z" lastIdx="4" clrIdx="9"/>
  <p:cmAuthor id="4" name="Qualcomm" initials="QC" lastIdx="5" clrIdx="3"/>
  <p:cmAuthor id="5" name="Huawei" initials="Huawei" lastIdx="7" clrIdx="4"/>
  <p:cmAuthor id="6" name="Qiming Li" initials="QL" lastIdx="3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839DF4-2C24-41B9-8D01-4E4442C89859}" v="11" dt="2021-04-19T18:48:24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847" autoAdjust="0"/>
  </p:normalViewPr>
  <p:slideViewPr>
    <p:cSldViewPr>
      <p:cViewPr varScale="1">
        <p:scale>
          <a:sx n="116" d="100"/>
          <a:sy n="116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ng, Rui" userId="2b60e985-b2bb-4704-b9fe-58fc6af4a968" providerId="ADAL" clId="{FD839DF4-2C24-41B9-8D01-4E4442C89859}"/>
    <pc:docChg chg="custSel modSld">
      <pc:chgData name="Huang, Rui" userId="2b60e985-b2bb-4704-b9fe-58fc6af4a968" providerId="ADAL" clId="{FD839DF4-2C24-41B9-8D01-4E4442C89859}" dt="2021-04-20T00:59:28.392" v="173" actId="13926"/>
      <pc:docMkLst>
        <pc:docMk/>
      </pc:docMkLst>
      <pc:sldChg chg="modSp mod">
        <pc:chgData name="Huang, Rui" userId="2b60e985-b2bb-4704-b9fe-58fc6af4a968" providerId="ADAL" clId="{FD839DF4-2C24-41B9-8D01-4E4442C89859}" dt="2021-04-20T00:13:09.471" v="172" actId="20577"/>
        <pc:sldMkLst>
          <pc:docMk/>
          <pc:sldMk cId="0" sldId="347"/>
        </pc:sldMkLst>
        <pc:spChg chg="mod">
          <ac:chgData name="Huang, Rui" userId="2b60e985-b2bb-4704-b9fe-58fc6af4a968" providerId="ADAL" clId="{FD839DF4-2C24-41B9-8D01-4E4442C89859}" dt="2021-04-20T00:13:09.471" v="172" actId="20577"/>
          <ac:spMkLst>
            <pc:docMk/>
            <pc:sldMk cId="0" sldId="347"/>
            <ac:spMk id="3" creationId="{00000000-0000-0000-0000-000000000000}"/>
          </ac:spMkLst>
        </pc:spChg>
      </pc:sldChg>
      <pc:sldChg chg="modSp mod delCm modNotesTx">
        <pc:chgData name="Huang, Rui" userId="2b60e985-b2bb-4704-b9fe-58fc6af4a968" providerId="ADAL" clId="{FD839DF4-2C24-41B9-8D01-4E4442C89859}" dt="2021-04-19T18:41:02.060" v="14" actId="6549"/>
        <pc:sldMkLst>
          <pc:docMk/>
          <pc:sldMk cId="0" sldId="352"/>
        </pc:sldMkLst>
        <pc:spChg chg="mod">
          <ac:chgData name="Huang, Rui" userId="2b60e985-b2bb-4704-b9fe-58fc6af4a968" providerId="ADAL" clId="{FD839DF4-2C24-41B9-8D01-4E4442C89859}" dt="2021-04-19T18:40:46.182" v="6" actId="207"/>
          <ac:spMkLst>
            <pc:docMk/>
            <pc:sldMk cId="0" sldId="352"/>
            <ac:spMk id="4" creationId="{00000000-0000-0000-0000-000000000000}"/>
          </ac:spMkLst>
        </pc:spChg>
      </pc:sldChg>
      <pc:sldChg chg="modSp mod delCm">
        <pc:chgData name="Huang, Rui" userId="2b60e985-b2bb-4704-b9fe-58fc6af4a968" providerId="ADAL" clId="{FD839DF4-2C24-41B9-8D01-4E4442C89859}" dt="2021-04-19T18:43:41.232" v="40" actId="400"/>
        <pc:sldMkLst>
          <pc:docMk/>
          <pc:sldMk cId="0" sldId="353"/>
        </pc:sldMkLst>
        <pc:spChg chg="mod">
          <ac:chgData name="Huang, Rui" userId="2b60e985-b2bb-4704-b9fe-58fc6af4a968" providerId="ADAL" clId="{FD839DF4-2C24-41B9-8D01-4E4442C89859}" dt="2021-04-19T18:43:41.232" v="40" actId="400"/>
          <ac:spMkLst>
            <pc:docMk/>
            <pc:sldMk cId="0" sldId="353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FD839DF4-2C24-41B9-8D01-4E4442C89859}" dt="2021-04-19T18:42:41.440" v="29" actId="13926"/>
        <pc:sldMkLst>
          <pc:docMk/>
          <pc:sldMk cId="0" sldId="354"/>
        </pc:sldMkLst>
        <pc:spChg chg="mod">
          <ac:chgData name="Huang, Rui" userId="2b60e985-b2bb-4704-b9fe-58fc6af4a968" providerId="ADAL" clId="{FD839DF4-2C24-41B9-8D01-4E4442C89859}" dt="2021-04-19T18:42:41.440" v="29" actId="13926"/>
          <ac:spMkLst>
            <pc:docMk/>
            <pc:sldMk cId="0" sldId="354"/>
            <ac:spMk id="3" creationId="{00000000-0000-0000-0000-000000000000}"/>
          </ac:spMkLst>
        </pc:spChg>
      </pc:sldChg>
      <pc:sldChg chg="modSp mod delCm modNotesTx">
        <pc:chgData name="Huang, Rui" userId="2b60e985-b2bb-4704-b9fe-58fc6af4a968" providerId="ADAL" clId="{FD839DF4-2C24-41B9-8D01-4E4442C89859}" dt="2021-04-20T00:59:28.392" v="173" actId="13926"/>
        <pc:sldMkLst>
          <pc:docMk/>
          <pc:sldMk cId="0" sldId="356"/>
        </pc:sldMkLst>
        <pc:spChg chg="mod">
          <ac:chgData name="Huang, Rui" userId="2b60e985-b2bb-4704-b9fe-58fc6af4a968" providerId="ADAL" clId="{FD839DF4-2C24-41B9-8D01-4E4442C89859}" dt="2021-04-20T00:59:28.392" v="173" actId="13926"/>
          <ac:spMkLst>
            <pc:docMk/>
            <pc:sldMk cId="0" sldId="356"/>
            <ac:spMk id="3" creationId="{00000000-0000-0000-0000-000000000000}"/>
          </ac:spMkLst>
        </pc:spChg>
      </pc:sldChg>
      <pc:sldChg chg="modSp mod delCm modNotesTx">
        <pc:chgData name="Huang, Rui" userId="2b60e985-b2bb-4704-b9fe-58fc6af4a968" providerId="ADAL" clId="{FD839DF4-2C24-41B9-8D01-4E4442C89859}" dt="2021-04-19T18:47:51.643" v="70" actId="20577"/>
        <pc:sldMkLst>
          <pc:docMk/>
          <pc:sldMk cId="0" sldId="359"/>
        </pc:sldMkLst>
        <pc:spChg chg="mod">
          <ac:chgData name="Huang, Rui" userId="2b60e985-b2bb-4704-b9fe-58fc6af4a968" providerId="ADAL" clId="{FD839DF4-2C24-41B9-8D01-4E4442C89859}" dt="2021-04-19T18:47:51.643" v="70" actId="20577"/>
          <ac:spMkLst>
            <pc:docMk/>
            <pc:sldMk cId="0" sldId="359"/>
            <ac:spMk id="3" creationId="{00000000-0000-0000-0000-000000000000}"/>
          </ac:spMkLst>
        </pc:spChg>
      </pc:sldChg>
      <pc:sldChg chg="modSp mod delCm">
        <pc:chgData name="Huang, Rui" userId="2b60e985-b2bb-4704-b9fe-58fc6af4a968" providerId="ADAL" clId="{FD839DF4-2C24-41B9-8D01-4E4442C89859}" dt="2021-04-19T18:41:34.769" v="27" actId="1592"/>
        <pc:sldMkLst>
          <pc:docMk/>
          <pc:sldMk cId="0" sldId="370"/>
        </pc:sldMkLst>
        <pc:spChg chg="mod">
          <ac:chgData name="Huang, Rui" userId="2b60e985-b2bb-4704-b9fe-58fc6af4a968" providerId="ADAL" clId="{FD839DF4-2C24-41B9-8D01-4E4442C89859}" dt="2021-04-19T18:41:25.566" v="17" actId="207"/>
          <ac:spMkLst>
            <pc:docMk/>
            <pc:sldMk cId="0" sldId="370"/>
            <ac:spMk id="3" creationId="{00000000-0000-0000-0000-000000000000}"/>
          </ac:spMkLst>
        </pc:spChg>
      </pc:sldChg>
      <pc:sldChg chg="modSp mod delCm">
        <pc:chgData name="Huang, Rui" userId="2b60e985-b2bb-4704-b9fe-58fc6af4a968" providerId="ADAL" clId="{FD839DF4-2C24-41B9-8D01-4E4442C89859}" dt="2021-04-19T18:46:28.014" v="52" actId="207"/>
        <pc:sldMkLst>
          <pc:docMk/>
          <pc:sldMk cId="0" sldId="372"/>
        </pc:sldMkLst>
        <pc:spChg chg="mod">
          <ac:chgData name="Huang, Rui" userId="2b60e985-b2bb-4704-b9fe-58fc6af4a968" providerId="ADAL" clId="{FD839DF4-2C24-41B9-8D01-4E4442C89859}" dt="2021-04-19T18:46:28.014" v="52" actId="207"/>
          <ac:spMkLst>
            <pc:docMk/>
            <pc:sldMk cId="0" sldId="37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FA71A-A7E0-476C-9B96-F7BBD267C83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9DFBA-99F4-4503-8966-41AA9531D3E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63352" y="98601"/>
            <a:ext cx="5616575" cy="1248544"/>
          </a:xfrm>
        </p:spPr>
        <p:txBody>
          <a:bodyPr/>
          <a:lstStyle/>
          <a:p>
            <a:pPr algn="l"/>
            <a:b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Meeting #98-bis-e	</a:t>
            </a:r>
            <a:b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12 – 20 April, 2021</a:t>
            </a:r>
            <a:br>
              <a:rPr lang="en-US" dirty="0"/>
            </a:br>
            <a:endParaRPr lang="en-US" sz="1800" b="1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63352" y="2420939"/>
            <a:ext cx="113763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800" dirty="0"/>
              <a:t>WF on R17 NR MG enhancements – </a:t>
            </a:r>
            <a:r>
              <a:rPr lang="en-GB" sz="4800" dirty="0"/>
              <a:t>Pre-configured MG</a:t>
            </a:r>
            <a:endParaRPr lang="zh-CN" altLang="en-US" sz="8000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R4-2105791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b="1" dirty="0"/>
              <a:t>Gap patterns for pre-configured MGs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76064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Number of pre-configured MG patterns: </a:t>
            </a:r>
            <a:r>
              <a:rPr lang="en-US" i="1" dirty="0"/>
              <a:t> </a:t>
            </a:r>
            <a:endParaRPr lang="en-US" dirty="0"/>
          </a:p>
          <a:p>
            <a:pPr lvl="1"/>
            <a:r>
              <a:rPr lang="en-US" dirty="0">
                <a:solidFill>
                  <a:srgbClr val="00B0F0"/>
                </a:solidFill>
              </a:rPr>
              <a:t>A single pre-configured MG is considered for the case of non-concurrent MG scenarios. 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FFS if more pre-configured MGs shall be considered for the multiple concurrent MG scenarios</a:t>
            </a:r>
          </a:p>
          <a:p>
            <a:r>
              <a:rPr lang="en-US" b="1" dirty="0"/>
              <a:t>FFS on MG patterns used for the pre-configured MG mechanism</a:t>
            </a:r>
            <a:r>
              <a:rPr lang="en-US" i="1" dirty="0"/>
              <a:t> </a:t>
            </a:r>
            <a:endParaRPr lang="en-US" dirty="0"/>
          </a:p>
          <a:p>
            <a:pPr lvl="1"/>
            <a:r>
              <a:rPr lang="en-GB" dirty="0"/>
              <a:t>Option 1: The existing gap patterns (0~23) in Rel16 can be reused for the pre-configured MG</a:t>
            </a:r>
            <a:r>
              <a:rPr lang="en-US" dirty="0"/>
              <a:t>.</a:t>
            </a:r>
          </a:p>
          <a:p>
            <a:pPr lvl="1"/>
            <a:r>
              <a:rPr lang="en-GB" dirty="0"/>
              <a:t>Option 2: The existing gap patterns (0~25) in Rel16 can be reused for the pre-configured MG</a:t>
            </a:r>
            <a:r>
              <a:rPr lang="en-US" dirty="0"/>
              <a:t>.</a:t>
            </a:r>
          </a:p>
          <a:p>
            <a:pPr lvl="1"/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Pre-configured MG pattern applicability</a:t>
            </a:r>
            <a:r>
              <a:rPr lang="en-US" i="1" dirty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If the gap patterns which can be used as the pre-configured gap are reused from Rel16, the same applicability(per-UE/per-FR) shall follow the rules defined in Rel16 also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GB" b="1" dirty="0"/>
              <a:t>Signalling</a:t>
            </a:r>
            <a:endParaRPr lang="zh-CN" altLang="en-US" sz="3600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04102" y="1143000"/>
            <a:ext cx="11161240" cy="525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B050"/>
                </a:solidFill>
              </a:rPr>
              <a:t>RAN4 can send LS to RAN2 for defining the signaling and configuration/reconfiguration procedures when principles/mechanisms of configuration, activation/deactivation, supported patterns etc., for pre-configured MGs are agreed in RAN4</a:t>
            </a:r>
            <a:r>
              <a:rPr lang="en-US" dirty="0"/>
              <a:t>. </a:t>
            </a:r>
            <a:endParaRPr lang="en-GB" dirty="0"/>
          </a:p>
          <a:p>
            <a:endParaRPr lang="en-US" dirty="0"/>
          </a:p>
          <a:p>
            <a:pPr marL="0" indent="0" eaLnBrk="1" fontAlgn="t" hangingPunct="1">
              <a:buFont typeface="Arial" panose="020B0604020202020204" pitchFamily="34" charset="0"/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r>
              <a:rPr lang="sv-SE" sz="5000" dirty="0"/>
              <a:t>Open after 1st round 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GB" b="1" dirty="0"/>
              <a:t>Others</a:t>
            </a:r>
            <a:endParaRPr lang="zh-CN" altLang="en-US" sz="3600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04102" y="1143000"/>
            <a:ext cx="11161240" cy="525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B0F0"/>
                </a:solidFill>
              </a:rPr>
              <a:t>FFS: unified abbreviation of pre-configured measurement gap</a:t>
            </a:r>
            <a:r>
              <a:rPr lang="en-US" dirty="0">
                <a:solidFill>
                  <a:srgbClr val="00B0F0"/>
                </a:solidFill>
              </a:rPr>
              <a:t>: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1: P-MG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2: Pre-MG</a:t>
            </a:r>
          </a:p>
          <a:p>
            <a:r>
              <a:rPr lang="en-GB" dirty="0">
                <a:solidFill>
                  <a:srgbClr val="00B0F0"/>
                </a:solidFill>
              </a:rPr>
              <a:t>Timeline consideration: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2</a:t>
            </a:r>
            <a:r>
              <a:rPr lang="en-GB" baseline="30000" dirty="0">
                <a:solidFill>
                  <a:srgbClr val="00B0F0"/>
                </a:solidFill>
              </a:rPr>
              <a:t>nd</a:t>
            </a:r>
            <a:r>
              <a:rPr lang="en-GB" dirty="0">
                <a:solidFill>
                  <a:srgbClr val="00B0F0"/>
                </a:solidFill>
              </a:rPr>
              <a:t> phase can be started after the group reaches agreements on basic pre-configured MG configuration and (de)activation mechanism for single CC BWP switching case (e.g. from RAN4#100e )</a:t>
            </a:r>
          </a:p>
          <a:p>
            <a:pPr lvl="1"/>
            <a:endParaRPr lang="en-GB" dirty="0"/>
          </a:p>
          <a:p>
            <a:endParaRPr lang="en-US" dirty="0"/>
          </a:p>
          <a:p>
            <a:pPr marL="0" indent="0" eaLnBrk="1" fontAlgn="t" hangingPunct="1">
              <a:buFont typeface="Arial" panose="020B0604020202020204" pitchFamily="34" charset="0"/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/>
              <a:t>Using scenarios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5256585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Pre-configured MG for SSB measurements shall be configured.</a:t>
            </a:r>
          </a:p>
          <a:p>
            <a:r>
              <a:rPr lang="en-US" dirty="0">
                <a:solidFill>
                  <a:srgbClr val="00B0F0"/>
                </a:solidFill>
              </a:rPr>
              <a:t>FFS </a:t>
            </a:r>
            <a:r>
              <a:rPr lang="en-US" b="1" dirty="0">
                <a:solidFill>
                  <a:srgbClr val="00B0F0"/>
                </a:solidFill>
              </a:rPr>
              <a:t>whether the pre-configured MG shall be configured for PRS measurement</a:t>
            </a:r>
            <a:r>
              <a:rPr lang="en-US" dirty="0">
                <a:solidFill>
                  <a:srgbClr val="00B0F0"/>
                </a:solidFill>
              </a:rPr>
              <a:t>: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1. Yes</a:t>
            </a:r>
            <a:endParaRPr lang="en-US" sz="3200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2. No</a:t>
            </a:r>
          </a:p>
          <a:p>
            <a:r>
              <a:rPr lang="en-US" dirty="0">
                <a:solidFill>
                  <a:srgbClr val="00B0F0"/>
                </a:solidFill>
              </a:rPr>
              <a:t>FFS </a:t>
            </a:r>
            <a:r>
              <a:rPr lang="en-US" b="1" dirty="0">
                <a:solidFill>
                  <a:srgbClr val="00B0F0"/>
                </a:solidFill>
              </a:rPr>
              <a:t>whether the pre-configured MG shall be configured for CSI-RS L3 measurement</a:t>
            </a:r>
            <a:r>
              <a:rPr lang="en-US" dirty="0">
                <a:solidFill>
                  <a:srgbClr val="00B0F0"/>
                </a:solidFill>
              </a:rPr>
              <a:t>:</a:t>
            </a: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1. Yes</a:t>
            </a:r>
            <a:endParaRPr lang="en-US" sz="3200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Option 2. No</a:t>
            </a:r>
          </a:p>
          <a:p>
            <a:pPr marL="457200" lvl="1" indent="0">
              <a:buNone/>
            </a:pPr>
            <a:endParaRPr lang="en-US" dirty="0"/>
          </a:p>
          <a:p>
            <a:endParaRPr lang="en-GB" dirty="0"/>
          </a:p>
          <a:p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Using scenarios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Focus on the scenarios with the pre-configured MG for single CC BWP switching scenario.</a:t>
            </a:r>
          </a:p>
          <a:p>
            <a:r>
              <a:rPr lang="en-US" sz="3600" b="1" dirty="0">
                <a:solidFill>
                  <a:srgbClr val="00B050"/>
                </a:solidFill>
              </a:rPr>
              <a:t>FFS whether to define pre-configured MG for multiple CC BWP switching scenario for NR-CA case </a:t>
            </a:r>
          </a:p>
          <a:p>
            <a:pPr lvl="1"/>
            <a:r>
              <a:rPr lang="en-US" b="1" dirty="0">
                <a:solidFill>
                  <a:srgbClr val="00B0F0"/>
                </a:solidFill>
              </a:rPr>
              <a:t>Consider this in 2</a:t>
            </a:r>
            <a:r>
              <a:rPr lang="en-US" b="1" baseline="30000" dirty="0">
                <a:solidFill>
                  <a:srgbClr val="00B0F0"/>
                </a:solidFill>
              </a:rPr>
              <a:t>nd</a:t>
            </a:r>
            <a:r>
              <a:rPr lang="en-US" b="1" dirty="0">
                <a:solidFill>
                  <a:srgbClr val="00B0F0"/>
                </a:solidFill>
              </a:rPr>
              <a:t> stage.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Whether the pre-configured gaps shall be considered as a part of multiple concurrent gap patterns framework</a:t>
            </a:r>
          </a:p>
          <a:p>
            <a:pPr lvl="1"/>
            <a:r>
              <a:rPr lang="en-US" b="1" dirty="0">
                <a:solidFill>
                  <a:srgbClr val="00B050"/>
                </a:solidFill>
              </a:rPr>
              <a:t>Consider this in 2</a:t>
            </a:r>
            <a:r>
              <a:rPr lang="en-US" b="1" baseline="30000" dirty="0">
                <a:solidFill>
                  <a:srgbClr val="00B050"/>
                </a:solidFill>
              </a:rPr>
              <a:t>nd</a:t>
            </a:r>
            <a:r>
              <a:rPr lang="en-US" b="1" dirty="0">
                <a:solidFill>
                  <a:srgbClr val="00B050"/>
                </a:solidFill>
              </a:rPr>
              <a:t> stage</a:t>
            </a:r>
            <a:r>
              <a:rPr lang="en-US" b="1" dirty="0">
                <a:solidFill>
                  <a:srgbClr val="00B0F0"/>
                </a:solidFill>
              </a:rPr>
              <a:t>.</a:t>
            </a:r>
            <a:endParaRPr lang="en-US" dirty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36712"/>
          </a:xfrm>
        </p:spPr>
        <p:txBody>
          <a:bodyPr/>
          <a:lstStyle/>
          <a:p>
            <a:r>
              <a:rPr lang="en-US" b="1" dirty="0"/>
              <a:t>Configuration procedure(1)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764704"/>
            <a:ext cx="11665296" cy="597666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Pre-configured MG(s) are configured per UE or per FR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if pre-configured MGs can be additionally configured per BWP</a:t>
            </a:r>
          </a:p>
          <a:p>
            <a:r>
              <a:rPr lang="en-US" sz="2800" b="1" dirty="0">
                <a:solidFill>
                  <a:srgbClr val="00B0F0"/>
                </a:solidFill>
              </a:rPr>
              <a:t>How pre-configured MGs can be configured</a:t>
            </a:r>
            <a:r>
              <a:rPr lang="en-US" sz="2800" dirty="0">
                <a:solidFill>
                  <a:srgbClr val="00B0F0"/>
                </a:solidFill>
              </a:rPr>
              <a:t>: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The common </a:t>
            </a:r>
            <a:r>
              <a:rPr lang="en-GB" dirty="0">
                <a:solidFill>
                  <a:srgbClr val="00B0F0"/>
                </a:solidFill>
              </a:rPr>
              <a:t>configuration parameters of pre-configured MG (e.g. MGRP, MGL, etc) which are same as these of Rel16 legacy MG can be configured by the similar way as the Rel16 legacy MGs</a:t>
            </a:r>
            <a:endParaRPr lang="en-US" dirty="0">
              <a:solidFill>
                <a:srgbClr val="00B0F0"/>
              </a:solidFill>
            </a:endParaRPr>
          </a:p>
          <a:p>
            <a:pPr lvl="1"/>
            <a:r>
              <a:rPr lang="en-US" dirty="0">
                <a:solidFill>
                  <a:srgbClr val="00B0F0"/>
                </a:solidFill>
              </a:rPr>
              <a:t>FFS on the specific configuration parameters for the new aspects of pre-configured MG to be introduced</a:t>
            </a:r>
            <a:r>
              <a:rPr lang="en-US" strike="sngStrike" dirty="0">
                <a:solidFill>
                  <a:srgbClr val="00B0F0"/>
                </a:solidFill>
              </a:rPr>
              <a:t>, </a:t>
            </a:r>
          </a:p>
          <a:p>
            <a:pPr lvl="2"/>
            <a:r>
              <a:rPr lang="en-US" sz="2800" dirty="0">
                <a:solidFill>
                  <a:srgbClr val="00B0F0"/>
                </a:solidFill>
              </a:rPr>
              <a:t>One single bit (or flag) per BWP to indicate whether the pre-configured MG is ON or OFF when that BWP becomes active</a:t>
            </a:r>
          </a:p>
          <a:p>
            <a:pPr lvl="2"/>
            <a:r>
              <a:rPr lang="en-US" sz="2800" dirty="0">
                <a:solidFill>
                  <a:srgbClr val="00B0F0"/>
                </a:solidFill>
              </a:rPr>
              <a:t> Others are not precluded.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36712"/>
          </a:xfrm>
        </p:spPr>
        <p:txBody>
          <a:bodyPr/>
          <a:lstStyle/>
          <a:p>
            <a:r>
              <a:rPr lang="en-US" b="1" dirty="0"/>
              <a:t>Configuration procedure(2)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764704"/>
            <a:ext cx="11928648" cy="5976663"/>
          </a:xfrm>
        </p:spPr>
        <p:txBody>
          <a:bodyPr>
            <a:noAutofit/>
          </a:bodyPr>
          <a:lstStyle/>
          <a:p>
            <a:r>
              <a:rPr lang="en-GB" sz="1800" dirty="0"/>
              <a:t>FFS </a:t>
            </a:r>
            <a:r>
              <a:rPr lang="en-US" sz="1800" b="1" dirty="0"/>
              <a:t>whether the pre-configured MG is activated or not after configuration completed</a:t>
            </a:r>
          </a:p>
          <a:p>
            <a:pPr lvl="1"/>
            <a:r>
              <a:rPr lang="en-GB" sz="1800" dirty="0"/>
              <a:t>Option 1: Activated by default</a:t>
            </a:r>
            <a:endParaRPr lang="en-US" sz="1800" dirty="0"/>
          </a:p>
          <a:p>
            <a:pPr lvl="1"/>
            <a:r>
              <a:rPr lang="en-GB" sz="1800" dirty="0"/>
              <a:t>Option 2: Not activated by default until being activated. </a:t>
            </a:r>
            <a:endParaRPr lang="en-US" sz="1800" dirty="0"/>
          </a:p>
          <a:p>
            <a:pPr lvl="1"/>
            <a:r>
              <a:rPr lang="en-GB" sz="1800" dirty="0"/>
              <a:t>Option 3   Status of pre-configured MG is not fixed (no default status):</a:t>
            </a:r>
            <a:endParaRPr lang="en-US" sz="1800" dirty="0"/>
          </a:p>
          <a:p>
            <a:pPr lvl="1"/>
            <a:r>
              <a:rPr lang="en-GB" sz="1800" dirty="0"/>
              <a:t>Option 3a: Whether pre-configured MG activated or not depends on whether reference signal to measure is within the active BWP or not. </a:t>
            </a:r>
            <a:endParaRPr lang="en-US" sz="1800" dirty="0"/>
          </a:p>
          <a:p>
            <a:pPr lvl="1"/>
            <a:r>
              <a:rPr lang="en-GB" sz="1800" dirty="0"/>
              <a:t>Option 3b: Network signals the status (activated or deactivated) when pre-configured MG is configured</a:t>
            </a:r>
            <a:endParaRPr lang="en-US" sz="1800" dirty="0"/>
          </a:p>
          <a:p>
            <a:r>
              <a:rPr lang="en-US" sz="1800" dirty="0"/>
              <a:t>FFS on </a:t>
            </a:r>
            <a:r>
              <a:rPr lang="en-US" sz="1800" b="1" dirty="0"/>
              <a:t>whether MG configuration can be changed after BWP switching</a:t>
            </a:r>
            <a:r>
              <a:rPr lang="en-US" sz="1800" i="1" dirty="0"/>
              <a:t> </a:t>
            </a:r>
          </a:p>
          <a:p>
            <a:pPr lvl="1"/>
            <a:r>
              <a:rPr lang="en-US" sz="1800" dirty="0"/>
              <a:t>Option 1: Yes</a:t>
            </a:r>
          </a:p>
          <a:p>
            <a:pPr lvl="1"/>
            <a:r>
              <a:rPr lang="en-US" sz="1800" dirty="0"/>
              <a:t>Option 2: No</a:t>
            </a:r>
          </a:p>
          <a:p>
            <a:r>
              <a:rPr lang="en-US" sz="1800" dirty="0"/>
              <a:t>FFS on </a:t>
            </a:r>
            <a:r>
              <a:rPr lang="en-US" sz="1800" b="1" dirty="0"/>
              <a:t>relation of pre-configured MG pattern and with the current RRC configured MG</a:t>
            </a:r>
            <a:r>
              <a:rPr lang="en-US" sz="1800" i="1" dirty="0"/>
              <a:t> </a:t>
            </a:r>
          </a:p>
          <a:p>
            <a:pPr lvl="1"/>
            <a:r>
              <a:rPr lang="en-GB" sz="1800" dirty="0"/>
              <a:t>O</a:t>
            </a:r>
            <a:r>
              <a:rPr lang="en-US" altLang="zh-CN" sz="1800" dirty="0"/>
              <a:t>piton 1. </a:t>
            </a:r>
          </a:p>
          <a:p>
            <a:pPr lvl="2"/>
            <a:r>
              <a:rPr lang="en-US" sz="1800" dirty="0"/>
              <a:t>The already configured P-MGP is transformed into legacy MGP (with same MGL/MGRP) if the UE is configured to measure on any carrier (e.g. inter-RAT) which always need gaps for performing the measurement.</a:t>
            </a:r>
          </a:p>
          <a:p>
            <a:pPr lvl="2"/>
            <a:r>
              <a:rPr lang="en-US" sz="1800" dirty="0"/>
              <a:t>Network can transform an already configured P-MGP into legacy MGP with same MGL/MGRP or vice versa without </a:t>
            </a:r>
            <a:r>
              <a:rPr lang="en-US" sz="1800" dirty="0" err="1"/>
              <a:t>deconfiguring</a:t>
            </a:r>
            <a:r>
              <a:rPr lang="en-US" sz="1800" dirty="0"/>
              <a:t> the P-MGP</a:t>
            </a:r>
          </a:p>
          <a:p>
            <a:pPr lvl="1"/>
            <a:r>
              <a:rPr lang="en-US" sz="1800" dirty="0"/>
              <a:t>Others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/>
              <a:t>Activation/Deactivation procedures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587727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b="1" dirty="0">
                <a:solidFill>
                  <a:srgbClr val="00B0F0"/>
                </a:solidFill>
              </a:rPr>
              <a:t>The conditions to activate/de-activate the Pre-configured MG are:</a:t>
            </a:r>
            <a:endParaRPr lang="en-US" sz="3600" b="1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BWP switching</a:t>
            </a:r>
            <a:endParaRPr lang="en-US" sz="3200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  <a:sym typeface="+mn-ea"/>
              </a:rPr>
              <a:t>For activation decision, </a:t>
            </a:r>
            <a:r>
              <a:rPr lang="en-GB" dirty="0">
                <a:solidFill>
                  <a:srgbClr val="00B0F0"/>
                </a:solidFill>
              </a:rPr>
              <a:t>MO configured can perform gapless measurement before BWP switching but not after BWP switching</a:t>
            </a:r>
            <a:r>
              <a:rPr lang="en-US" altLang="en-GB" dirty="0">
                <a:solidFill>
                  <a:srgbClr val="00B0F0"/>
                </a:solidFill>
              </a:rPr>
              <a:t>. </a:t>
            </a:r>
            <a:r>
              <a:rPr lang="en-US" altLang="en-GB" dirty="0">
                <a:solidFill>
                  <a:srgbClr val="00B0F0"/>
                </a:solidFill>
                <a:sym typeface="+mn-ea"/>
              </a:rPr>
              <a:t>For deactivation decision, MO configured can perform gapwith measurement before BWP switching but can not after BWP switching.</a:t>
            </a:r>
            <a:endParaRPr lang="en-GB" dirty="0">
              <a:solidFill>
                <a:srgbClr val="00B0F0"/>
              </a:solidFill>
            </a:endParaRPr>
          </a:p>
          <a:p>
            <a:pPr lvl="1"/>
            <a:r>
              <a:rPr lang="en-GB" dirty="0">
                <a:solidFill>
                  <a:srgbClr val="00B0F0"/>
                </a:solidFill>
              </a:rPr>
              <a:t>Other conditions are not precluded </a:t>
            </a:r>
            <a:endParaRPr lang="en-US" sz="3200" strike="sngStrike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FFS on whether NW can fully control the pre-configured MG being activated/deactivated</a:t>
            </a:r>
          </a:p>
          <a:p>
            <a:r>
              <a:rPr lang="en-US" dirty="0">
                <a:solidFill>
                  <a:srgbClr val="00B0F0"/>
                </a:solidFill>
              </a:rPr>
              <a:t>FFS on </a:t>
            </a:r>
            <a:r>
              <a:rPr lang="en-US" b="1" dirty="0">
                <a:solidFill>
                  <a:srgbClr val="00B0F0"/>
                </a:solidFill>
              </a:rPr>
              <a:t>how pre-configured MGs can be activated/deactivated</a:t>
            </a:r>
            <a:r>
              <a:rPr lang="en-US" dirty="0">
                <a:solidFill>
                  <a:srgbClr val="00B0F0"/>
                </a:solidFill>
              </a:rPr>
              <a:t>: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1 Autonomously/implicitly triggered by condition change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Option1a Autonomously triggered by BWP switching DCI/timer but </a:t>
            </a:r>
            <a:r>
              <a:rPr lang="en-US" b="1" dirty="0">
                <a:solidFill>
                  <a:srgbClr val="00B0F0"/>
                </a:solidFill>
              </a:rPr>
              <a:t>explicitly</a:t>
            </a:r>
            <a:r>
              <a:rPr lang="en-US" dirty="0">
                <a:solidFill>
                  <a:srgbClr val="00B0F0"/>
                </a:solidFill>
              </a:rPr>
              <a:t> directed according to the pre-configured ON/OFF state/bit for the target BWP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Option 2: If the use case of MG pattern change following BWP switch is considered, to activate/deactivate the pre-configured MG by the network indication</a:t>
            </a:r>
          </a:p>
          <a:p>
            <a:r>
              <a:rPr lang="en-GB" dirty="0"/>
              <a:t>FFS on </a:t>
            </a:r>
            <a:r>
              <a:rPr lang="en-GB" b="1" dirty="0"/>
              <a:t>evaluation on </a:t>
            </a:r>
            <a:r>
              <a:rPr lang="en-US" b="1" dirty="0"/>
              <a:t>MG activation/deactivation mechanism</a:t>
            </a:r>
            <a:r>
              <a:rPr lang="en-US" i="1" dirty="0"/>
              <a:t> </a:t>
            </a:r>
          </a:p>
          <a:p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4000" b="1" dirty="0"/>
              <a:t>RRM requirements with Pre-configured MGs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FFS on </a:t>
            </a:r>
            <a:r>
              <a:rPr lang="en-US" b="1" dirty="0"/>
              <a:t>activation/deactivation delay</a:t>
            </a:r>
          </a:p>
          <a:p>
            <a:pPr lvl="1"/>
            <a:r>
              <a:rPr lang="en-US" dirty="0"/>
              <a:t>Option 1: No separated activation delay for the pre-configured MG activation/deactivation</a:t>
            </a:r>
          </a:p>
          <a:p>
            <a:pPr lvl="1"/>
            <a:r>
              <a:rPr lang="en-US" dirty="0"/>
              <a:t>Option 2</a:t>
            </a:r>
            <a:r>
              <a:rPr lang="en-GB" dirty="0"/>
              <a:t>: some transition time (</a:t>
            </a:r>
            <a:r>
              <a:rPr lang="en-GB" dirty="0">
                <a:sym typeface="Symbol" panose="05050102010706020507" pitchFamily="18" charset="2"/>
              </a:rPr>
              <a:t></a:t>
            </a:r>
            <a:r>
              <a:rPr lang="en-GB" dirty="0"/>
              <a:t>T) shall be included in the pre-configured MG activation/deactivation time.</a:t>
            </a:r>
            <a:endParaRPr lang="en-US" dirty="0"/>
          </a:p>
          <a:p>
            <a:pPr lvl="1"/>
            <a:r>
              <a:rPr lang="en-GB" dirty="0"/>
              <a:t>Option 2a </a:t>
            </a:r>
          </a:p>
          <a:p>
            <a:pPr lvl="2"/>
            <a:r>
              <a:rPr lang="en-US" dirty="0"/>
              <a:t>MG deactivation delay of [Y]</a:t>
            </a:r>
            <a:r>
              <a:rPr lang="en-US" dirty="0" err="1"/>
              <a:t>ms</a:t>
            </a:r>
            <a:r>
              <a:rPr lang="en-US" dirty="0"/>
              <a:t> is defined from the DCI of BWP switch is received to the earliest time instant when MG can be aborted.</a:t>
            </a:r>
          </a:p>
          <a:p>
            <a:pPr lvl="2"/>
            <a:r>
              <a:rPr lang="en-US" dirty="0"/>
              <a:t>MG activation delay of [X]</a:t>
            </a:r>
            <a:r>
              <a:rPr lang="en-US" dirty="0" err="1"/>
              <a:t>ms</a:t>
            </a:r>
            <a:r>
              <a:rPr lang="en-US" dirty="0"/>
              <a:t> is defined from the completion of target BWP activation to the earliest time instant when a MG can be entered. </a:t>
            </a:r>
          </a:p>
          <a:p>
            <a:pPr lvl="2"/>
            <a:r>
              <a:rPr lang="en-US" dirty="0"/>
              <a:t>No requirements shall be defined for the measurements within the gaps during [Y] and/or [X]</a:t>
            </a:r>
            <a:r>
              <a:rPr lang="en-US" dirty="0" err="1"/>
              <a:t>ms</a:t>
            </a:r>
            <a:endParaRPr lang="en-US" dirty="0"/>
          </a:p>
          <a:p>
            <a:pPr lvl="1"/>
            <a:r>
              <a:rPr lang="en-GB" dirty="0"/>
              <a:t>Option 2b The pre-configured delay includes BWP switch delay with additional validation time. The validation time is 20ms.</a:t>
            </a:r>
            <a:endParaRPr lang="en-US" dirty="0"/>
          </a:p>
          <a:p>
            <a:pPr lvl="1"/>
            <a:r>
              <a:rPr lang="en-GB" dirty="0"/>
              <a:t>Others</a:t>
            </a:r>
            <a:endParaRPr lang="en-US" dirty="0"/>
          </a:p>
          <a:p>
            <a:r>
              <a:rPr lang="en-US" b="1" dirty="0">
                <a:solidFill>
                  <a:srgbClr val="002060"/>
                </a:solidFill>
              </a:rPr>
              <a:t>FFS on measurement period for the measurements with the pre-configured MGs</a:t>
            </a:r>
          </a:p>
          <a:p>
            <a:r>
              <a:rPr lang="en-US" b="1" dirty="0">
                <a:solidFill>
                  <a:srgbClr val="002060"/>
                </a:solidFill>
              </a:rPr>
              <a:t>FFS on </a:t>
            </a:r>
            <a:r>
              <a:rPr lang="en-US" b="1" dirty="0"/>
              <a:t>transitions between gapless and gap-based measurement procedures during ongoing measurements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GB" dirty="0"/>
              <a:t>RAN4 is to investigate the maximum number of transitions (N</a:t>
            </a:r>
            <a:r>
              <a:rPr lang="en-GB" baseline="-25000" dirty="0"/>
              <a:t>1,max</a:t>
            </a:r>
            <a:r>
              <a:rPr lang="en-GB" dirty="0"/>
              <a:t>) allowed for switching from gapless measurement procedure to gap-based measurement procedure during the ongoing measurement. </a:t>
            </a:r>
            <a:endParaRPr lang="en-US" dirty="0"/>
          </a:p>
          <a:p>
            <a:pPr lvl="2"/>
            <a:r>
              <a:rPr lang="en-GB" dirty="0"/>
              <a:t>RAN4 is to investigate the maximum number of transitions (N</a:t>
            </a:r>
            <a:r>
              <a:rPr lang="en-GB" baseline="-25000" dirty="0"/>
              <a:t>2,max</a:t>
            </a:r>
            <a:r>
              <a:rPr lang="en-GB" dirty="0"/>
              <a:t>) allowed for switching from gap-based measurement procedure to gapless measurement procedure during the ongoing measurement</a:t>
            </a:r>
          </a:p>
          <a:p>
            <a:pPr lvl="1"/>
            <a:r>
              <a:rPr lang="en-GB" dirty="0"/>
              <a:t>Option2 : No need</a:t>
            </a:r>
          </a:p>
          <a:p>
            <a:r>
              <a:rPr lang="en-US" dirty="0"/>
              <a:t>FFS on </a:t>
            </a:r>
            <a:r>
              <a:rPr lang="en-US" b="1" dirty="0"/>
              <a:t>scheduling restriction during pre-configured MGs when not used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1: If the UE is measuring without pre-configured gaps and no other frequency layer which needs gaps is configured then the UE can be scheduled during the pre-configured gaps while meeting existing scheduling restriction requirements defined in TS 38.133</a:t>
            </a:r>
          </a:p>
          <a:p>
            <a:pPr lvl="1"/>
            <a:r>
              <a:rPr lang="en-US" dirty="0"/>
              <a:t>Option 1a: Existing scheduling restriction for RRM measurement without MG applies when pre-configured MG is deactivated</a:t>
            </a:r>
          </a:p>
          <a:p>
            <a:r>
              <a:rPr lang="en-US" sz="3300" dirty="0"/>
              <a:t>FFS on </a:t>
            </a:r>
            <a:r>
              <a:rPr lang="en-US" sz="3300" b="1" dirty="0">
                <a:solidFill>
                  <a:srgbClr val="002060"/>
                </a:solidFill>
              </a:rPr>
              <a:t>UE</a:t>
            </a:r>
            <a:r>
              <a:rPr lang="zh-CN" altLang="en-US" sz="3300" b="1" dirty="0">
                <a:solidFill>
                  <a:srgbClr val="002060"/>
                </a:solidFill>
              </a:rPr>
              <a:t> </a:t>
            </a:r>
            <a:r>
              <a:rPr lang="en-US" sz="3300" b="1" dirty="0">
                <a:solidFill>
                  <a:srgbClr val="002060"/>
                </a:solidFill>
              </a:rPr>
              <a:t>behavior after deactivation of pre-configured MG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1178</Words>
  <Application>Microsoft Office PowerPoint</Application>
  <PresentationFormat>Widescreen</PresentationFormat>
  <Paragraphs>111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 Unicode MS</vt:lpstr>
      <vt:lpstr>Arial</vt:lpstr>
      <vt:lpstr>Calibri</vt:lpstr>
      <vt:lpstr>Office 主题</vt:lpstr>
      <vt:lpstr> 3GPP TSG-RAN WG4 Meeting #98-bis-e  Electronic Meeting, 12 – 20 April, 2021 </vt:lpstr>
      <vt:lpstr>PowerPoint Presentation</vt:lpstr>
      <vt:lpstr>Others</vt:lpstr>
      <vt:lpstr>Using scenarios</vt:lpstr>
      <vt:lpstr>Using scenarios </vt:lpstr>
      <vt:lpstr>Configuration procedure(1)</vt:lpstr>
      <vt:lpstr>Configuration procedure(2)</vt:lpstr>
      <vt:lpstr>Activation/Deactivation procedures</vt:lpstr>
      <vt:lpstr>RRM requirements with Pre-configured MGs</vt:lpstr>
      <vt:lpstr>Gap patterns for pre-configured MGs</vt:lpstr>
      <vt:lpstr>Signalling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438</cp:revision>
  <dcterms:created xsi:type="dcterms:W3CDTF">2016-01-12T08:39:00Z</dcterms:created>
  <dcterms:modified xsi:type="dcterms:W3CDTF">2021-04-20T00:59:39Z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0x010100F3E9551B3FDDA24EBF0A209BAAD637CA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  <property fmtid="{D5CDD505-2E9C-101B-9397-08002B2CF9AE}" pid="16" name="KSOProductBuildVer">
    <vt:lpwstr>2052-11.8.2.9022</vt:lpwstr>
  </property>
</Properties>
</file>