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5" r:id="rId2"/>
    <p:sldId id="326" r:id="rId3"/>
    <p:sldId id="327" r:id="rId4"/>
    <p:sldId id="328" r:id="rId5"/>
    <p:sldId id="329" r:id="rId6"/>
    <p:sldId id="330" r:id="rId7"/>
    <p:sldId id="331" r:id="rId8"/>
    <p:sldId id="332" r:id="rId9"/>
    <p:sldId id="333" r:id="rId10"/>
    <p:sldId id="334" r:id="rId11"/>
    <p:sldId id="335" r:id="rId12"/>
    <p:sldId id="336" r:id="rId13"/>
    <p:sldId id="337" r:id="rId14"/>
    <p:sldId id="338" r:id="rId15"/>
    <p:sldId id="339" r:id="rId16"/>
    <p:sldId id="340" r:id="rId17"/>
    <p:sldId id="341" r:id="rId18"/>
    <p:sldId id="342" r:id="rId19"/>
    <p:sldId id="343" r:id="rId20"/>
    <p:sldId id="344" r:id="rId2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59" d="100"/>
          <a:sy n="59" d="100"/>
        </p:scale>
        <p:origin x="85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7AEA7F-FA68-4D07-8D83-065F9C55314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48748AC-641C-42CD-B6E2-8C097095605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104435E-65FD-49DE-82E6-E0331C3E08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7FFA9-04B8-4D05-BE5F-CBDC3A509381}" type="datetimeFigureOut">
              <a:rPr lang="en-GB" smtClean="0"/>
              <a:t>20/04/2021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EE79818-CB9B-420C-BF04-80A97D70F1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F9DEBA-2A2D-417B-8D71-0355D84DA8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17B0A9-3FF0-4E84-BE0D-67FA08669B7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916172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84869A-635C-4C93-851D-2021739351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CD06F88-5193-47D4-83EA-BFC01CA25DA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DDD68BE-58C4-48F4-9A7E-9787A356C5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7FFA9-04B8-4D05-BE5F-CBDC3A509381}" type="datetimeFigureOut">
              <a:rPr lang="en-GB" smtClean="0"/>
              <a:t>20/04/2021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F7BA6D1-8EBF-4D74-97B0-BF864C9C4C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9E9BAC1-2E93-4D46-9022-A167260D7D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17B0A9-3FF0-4E84-BE0D-67FA08669B7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343755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48CCBC6-9802-40D3-A007-7FC6A8956C3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FED2CA0-49BB-44A0-BD44-ACB879869C9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CEB5146-0EC3-467A-B905-9CD5FB3AB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7FFA9-04B8-4D05-BE5F-CBDC3A509381}" type="datetimeFigureOut">
              <a:rPr lang="en-GB" smtClean="0"/>
              <a:t>20/04/2021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F9855B-EE66-4302-92C4-8C854F4E83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BBA31D-E8AB-4C5F-A3EB-7438492365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17B0A9-3FF0-4E84-BE0D-67FA08669B7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418545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B6EBD3-117D-4EC7-B8ED-4D6DD3C0B9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EDF7C4C-8BB3-45B1-B526-F424110E833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50285DA-F648-4CB8-88AA-C578AAFB1D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7FFA9-04B8-4D05-BE5F-CBDC3A509381}" type="datetimeFigureOut">
              <a:rPr lang="en-GB" smtClean="0"/>
              <a:t>20/04/2021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802238D-FDA6-434F-9E41-3BCD78155E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3E2F39A-88EB-430D-AC96-D9BF8F6FD7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17B0A9-3FF0-4E84-BE0D-67FA08669B7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384391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546286-F566-4853-8331-85D24B701A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2A02F5E-D441-4CB5-A433-5603C978838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FD58933-7E73-41C3-B137-677FD7EE9C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7FFA9-04B8-4D05-BE5F-CBDC3A509381}" type="datetimeFigureOut">
              <a:rPr lang="en-GB" smtClean="0"/>
              <a:t>20/04/2021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96E5F24-813D-4AD7-9D90-AFB21CF45D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83E68B9-2A8C-452F-AE67-E082684AB1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17B0A9-3FF0-4E84-BE0D-67FA08669B7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438172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9C675E-AAD0-402B-9982-E89AB88E7E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E14D44-1E62-42F3-9A26-F71F321E960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D09BC4C-97C7-4AF1-A7FE-1E4823C5A6D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543B25E-BD99-49F1-A341-9B463BB7EA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7FFA9-04B8-4D05-BE5F-CBDC3A509381}" type="datetimeFigureOut">
              <a:rPr lang="en-GB" smtClean="0"/>
              <a:t>20/04/2021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AC10B19-B701-4FE7-825F-BD2264C172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772387A-52DA-4C7C-84B7-601FD547B1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17B0A9-3FF0-4E84-BE0D-67FA08669B7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672186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7AE537-62B8-43F6-96AF-EF074A9671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CD9EDCE-F931-4208-9FE4-865068C5100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41A2063-2AAF-4186-A499-D5EA029908A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26E581C-93AF-4A8C-AF61-7C17E9D7AF9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93A68CF-C210-4BBD-8D81-316D8D7B86A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DF7792E-59E2-481A-BC5C-1B03E6FE35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7FFA9-04B8-4D05-BE5F-CBDC3A509381}" type="datetimeFigureOut">
              <a:rPr lang="en-GB" smtClean="0"/>
              <a:t>20/04/2021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64FC241-0067-4F56-B2AF-5244E478A3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A9AC938-01B1-45A2-A4FA-19D302095F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17B0A9-3FF0-4E84-BE0D-67FA08669B7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922812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E43177-3A02-411D-AAFF-8EA7FDA58B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BA7D0D6-580B-4EB6-AE8D-092FB64EDC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7FFA9-04B8-4D05-BE5F-CBDC3A509381}" type="datetimeFigureOut">
              <a:rPr lang="en-GB" smtClean="0"/>
              <a:t>20/04/2021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378668A-1B95-4500-ACDD-D83DE40487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B49DEF9-FE7C-456B-B389-C1D1394CED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17B0A9-3FF0-4E84-BE0D-67FA08669B7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760278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47E6236-40B4-4139-A53F-F7E1292348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7FFA9-04B8-4D05-BE5F-CBDC3A509381}" type="datetimeFigureOut">
              <a:rPr lang="en-GB" smtClean="0"/>
              <a:t>20/04/2021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52DDA9D-47F5-4B9F-A78A-F1F428D9A8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25FDECD-8C08-4DCE-B94E-B228B79800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17B0A9-3FF0-4E84-BE0D-67FA08669B7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017493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D53E3A-5AFB-4044-B829-C95A5DBCE7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23BB98-1AD6-4461-81FE-A7555EC22F6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BB239E1-F033-43BD-A7EF-9D5930CE2BE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8709955-F1F7-436C-910C-8C27969B9D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7FFA9-04B8-4D05-BE5F-CBDC3A509381}" type="datetimeFigureOut">
              <a:rPr lang="en-GB" smtClean="0"/>
              <a:t>20/04/2021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9C63F27-C379-448F-9861-98E5AE9741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18CBCB4-2F3F-4442-A34A-B6EF5E0176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17B0A9-3FF0-4E84-BE0D-67FA08669B7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83076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FA0D3C-B5AD-49D0-976B-534EA82A53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25313C8-CCD6-415D-B260-5A2F8A36BFE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9CB185C-EC73-45C0-A44D-6ACF1FD0896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A8D8C7F-09B7-47E7-BF2D-02A51FC8A6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7FFA9-04B8-4D05-BE5F-CBDC3A509381}" type="datetimeFigureOut">
              <a:rPr lang="en-GB" smtClean="0"/>
              <a:t>20/04/2021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687C590-C0BA-4D4B-89BB-144BCFFEA4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3B87519-FC46-4DEE-9FBA-D03F0552DD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17B0A9-3FF0-4E84-BE0D-67FA08669B7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13820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B2200FA-0D3F-4DE8-8863-103A04340B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703E0A4-E9A7-4CD7-99C1-2DFDD118626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C5D042-5810-42BC-87CB-0F2C16749B8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B7FFA9-04B8-4D05-BE5F-CBDC3A509381}" type="datetimeFigureOut">
              <a:rPr lang="en-GB" smtClean="0"/>
              <a:t>20/04/2021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C7CE5DC-093A-4191-97A3-7E236D3EDB0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D27E519-A8C1-4961-B135-04025852F50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17B0A9-3FF0-4E84-BE0D-67FA08669B7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08263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524000" y="1966823"/>
            <a:ext cx="9144000" cy="1543140"/>
          </a:xfrm>
        </p:spPr>
        <p:txBody>
          <a:bodyPr>
            <a:normAutofit/>
          </a:bodyPr>
          <a:lstStyle/>
          <a:p>
            <a:r>
              <a:rPr lang="en-GB" sz="4000" b="1" dirty="0">
                <a:latin typeface="+mn-lt"/>
              </a:rPr>
              <a:t>WF on RRM requirements for FR2 Inter-band DL CA and UL CA</a:t>
            </a:r>
            <a:endParaRPr lang="ja-JP" altLang="en-US" sz="4000" b="1" dirty="0">
              <a:latin typeface="+mn-lt"/>
            </a:endParaRP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altLang="ja-JP" sz="2800" dirty="0">
                <a:solidFill>
                  <a:schemeClr val="tx1"/>
                </a:solidFill>
              </a:rPr>
              <a:t>Nokia, Nokia Shanghai Bell</a:t>
            </a: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405256" y="203109"/>
            <a:ext cx="480131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GB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3GPP TSG-RAN4 Meeting #98-bis-e 	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E-meeting, </a:t>
            </a:r>
            <a:r>
              <a:rPr kumimoji="1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April</a:t>
            </a:r>
            <a:r>
              <a:rPr kumimoji="1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12</a:t>
            </a:r>
            <a:r>
              <a:rPr kumimoji="1" lang="en-US" sz="2000" b="1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th</a:t>
            </a:r>
            <a:r>
              <a:rPr kumimoji="1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– 20</a:t>
            </a:r>
            <a:r>
              <a:rPr kumimoji="1" lang="en-US" sz="2000" b="1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th</a:t>
            </a:r>
            <a:r>
              <a:rPr kumimoji="1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, 2021</a:t>
            </a:r>
          </a:p>
        </p:txBody>
      </p:sp>
      <p:sp>
        <p:nvSpPr>
          <p:cNvPr id="5" name="正方形/長方形 4"/>
          <p:cNvSpPr/>
          <p:nvPr/>
        </p:nvSpPr>
        <p:spPr>
          <a:xfrm>
            <a:off x="8809026" y="203109"/>
            <a:ext cx="306737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defRPr/>
            </a:pPr>
            <a:r>
              <a:rPr kumimoji="1" lang="en-US" altLang="ja-JP" sz="2000" b="1" dirty="0">
                <a:solidFill>
                  <a:prstClr val="black"/>
                </a:solidFill>
                <a:ea typeface="ＭＳ Ｐゴシック" panose="020B0600070205080204" pitchFamily="34" charset="-128"/>
              </a:rPr>
              <a:t>R4-210578</a:t>
            </a:r>
            <a:r>
              <a:rPr lang="en-US" sz="2000" b="1" dirty="0"/>
              <a:t>5</a:t>
            </a:r>
            <a:endParaRPr kumimoji="1" lang="en-US" altLang="ja-JP" sz="2000" b="1" dirty="0">
              <a:solidFill>
                <a:prstClr val="black"/>
              </a:solidFill>
              <a:ea typeface="ＭＳ Ｐゴシック" panose="020B0600070205080204" pitchFamily="34" charset="-128"/>
            </a:endParaRP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ＭＳ Ｐゴシック" panose="020B0600070205080204" pitchFamily="34" charset="-128"/>
                <a:cs typeface="+mn-cs"/>
              </a:rPr>
              <a:t>Document for:	Approval</a:t>
            </a:r>
            <a:endParaRPr kumimoji="1" lang="ja-JP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7279120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33DBF6-3C7F-48A3-B6E8-424C92A926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803775"/>
          </a:xfrm>
        </p:spPr>
        <p:txBody>
          <a:bodyPr>
            <a:normAutofit lnSpcReduction="10000"/>
          </a:bodyPr>
          <a:lstStyle/>
          <a:p>
            <a:r>
              <a:rPr lang="en-GB" sz="2400" u="sng" dirty="0"/>
              <a:t>Issue 1-4-2: Interruption requirements</a:t>
            </a:r>
            <a:endParaRPr lang="en-US" sz="2400" u="sng" dirty="0"/>
          </a:p>
          <a:p>
            <a:pPr lvl="1" hangingPunct="0"/>
            <a:r>
              <a:rPr lang="en-GB" sz="2200" dirty="0">
                <a:solidFill>
                  <a:srgbClr val="00B050"/>
                </a:solidFill>
              </a:rPr>
              <a:t>Agreements: </a:t>
            </a:r>
          </a:p>
          <a:p>
            <a:pPr lvl="2" hangingPunct="0"/>
            <a:r>
              <a:rPr lang="en-GB" dirty="0">
                <a:solidFill>
                  <a:srgbClr val="00B050"/>
                </a:solidFill>
              </a:rPr>
              <a:t>The interruption requirements applied for CBM based FR2 inter-band CA need to be introduced in Rel-17, which need RF inputs on the RF architecture of CBM type UE. </a:t>
            </a:r>
            <a:endParaRPr lang="en-GB" sz="2200" dirty="0"/>
          </a:p>
          <a:p>
            <a:pPr lvl="1" hangingPunct="0"/>
            <a:r>
              <a:rPr lang="en-GB" sz="2200" dirty="0"/>
              <a:t>FFS: </a:t>
            </a:r>
          </a:p>
          <a:p>
            <a:pPr lvl="2"/>
            <a:r>
              <a:rPr lang="en-GB" dirty="0"/>
              <a:t>Option 1: The existing interruption requirements of intra-band CA can be applied </a:t>
            </a:r>
            <a:endParaRPr lang="en-US" dirty="0"/>
          </a:p>
          <a:p>
            <a:pPr lvl="2"/>
            <a:r>
              <a:rPr lang="en-GB" dirty="0"/>
              <a:t>Option 2: The existing interruption requirements for inter-band CA in R15/R16 can be reused for CBM type UE in R17</a:t>
            </a:r>
          </a:p>
          <a:p>
            <a:pPr lvl="2"/>
            <a:endParaRPr lang="en-GB" dirty="0"/>
          </a:p>
          <a:p>
            <a:pPr>
              <a:lnSpc>
                <a:spcPct val="100000"/>
              </a:lnSpc>
            </a:pPr>
            <a:r>
              <a:rPr lang="en-GB" sz="2400" u="sng" dirty="0"/>
              <a:t>Issue 1-4-3: Scheduling restriction</a:t>
            </a:r>
          </a:p>
          <a:p>
            <a:pPr lvl="1"/>
            <a:r>
              <a:rPr lang="en-GB" sz="2200" dirty="0">
                <a:solidFill>
                  <a:srgbClr val="00B050"/>
                </a:solidFill>
              </a:rPr>
              <a:t>Agreements: </a:t>
            </a:r>
          </a:p>
          <a:p>
            <a:pPr lvl="2"/>
            <a:r>
              <a:rPr lang="en-GB" dirty="0">
                <a:solidFill>
                  <a:srgbClr val="00B050"/>
                </a:solidFill>
              </a:rPr>
              <a:t>The scheduling availability requirements for CBM capable UE in FR2 inter-band CA scenario shall be introduced to clarify there is scheduling restriction on one FR2 band due to RLM/BFD/CBD/L1-RSRP measurements being performed on another FR2 band if UE uses common beam.</a:t>
            </a:r>
            <a:endParaRPr lang="en-US" dirty="0">
              <a:solidFill>
                <a:srgbClr val="00B050"/>
              </a:solidFill>
            </a:endParaRPr>
          </a:p>
          <a:p>
            <a:endParaRPr lang="en-US" u="sng" dirty="0"/>
          </a:p>
          <a:p>
            <a:endParaRPr lang="en-US" dirty="0"/>
          </a:p>
          <a:p>
            <a:pPr lvl="2" hangingPunct="0"/>
            <a:endParaRPr lang="en-GB" dirty="0"/>
          </a:p>
          <a:p>
            <a:pPr hangingPunct="0"/>
            <a:endParaRPr lang="en-US" sz="2400" dirty="0"/>
          </a:p>
          <a:p>
            <a:pPr marL="914400" lvl="2" indent="0" hangingPunct="0">
              <a:buNone/>
            </a:pPr>
            <a:endParaRPr lang="en-GB" dirty="0">
              <a:solidFill>
                <a:srgbClr val="00B050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1A62E78-AD92-4B2D-A78C-B997607366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en-US" sz="3200" dirty="0"/>
              <a:t>Topic #1 Inter-band DL CA enhancements</a:t>
            </a:r>
            <a:br>
              <a:rPr lang="en-US" sz="3200" dirty="0"/>
            </a:br>
            <a:r>
              <a:rPr lang="en-US" sz="3200" dirty="0"/>
              <a:t>Sub-topic 1-4 RRM requirements for CBM</a:t>
            </a:r>
          </a:p>
        </p:txBody>
      </p:sp>
    </p:spTree>
    <p:extLst>
      <p:ext uri="{BB962C8B-B14F-4D97-AF65-F5344CB8AC3E}">
        <p14:creationId xmlns:p14="http://schemas.microsoft.com/office/powerpoint/2010/main" val="20230861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33DBF6-3C7F-48A3-B6E8-424C92A926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803775"/>
          </a:xfrm>
        </p:spPr>
        <p:txBody>
          <a:bodyPr>
            <a:normAutofit/>
          </a:bodyPr>
          <a:lstStyle/>
          <a:p>
            <a:r>
              <a:rPr lang="en-GB" sz="2400" u="sng" dirty="0"/>
              <a:t>Issue 1-4-4: Measurement requirements</a:t>
            </a:r>
            <a:endParaRPr lang="en-US" sz="2400" u="sng" dirty="0"/>
          </a:p>
          <a:p>
            <a:pPr lvl="1" hangingPunct="0"/>
            <a:r>
              <a:rPr lang="en-GB" sz="2200" dirty="0"/>
              <a:t>FFS: </a:t>
            </a:r>
          </a:p>
          <a:p>
            <a:pPr lvl="2"/>
            <a:r>
              <a:rPr lang="en-GB" dirty="0"/>
              <a:t>Option 1: Measurement restriction requirements need to be defined for CBM capable UE for inter-band CA scenario (Qualcomm, Intel, MTK, Apple, Xiaomi).</a:t>
            </a:r>
            <a:endParaRPr lang="en-US" dirty="0"/>
          </a:p>
          <a:p>
            <a:pPr lvl="3"/>
            <a:r>
              <a:rPr lang="en-GB" dirty="0"/>
              <a:t>Option 1a: Existing Measurement restriction requirements would be applicable (Nokia, Ericsson)</a:t>
            </a:r>
            <a:endParaRPr lang="en-US" dirty="0"/>
          </a:p>
          <a:p>
            <a:pPr lvl="2"/>
            <a:r>
              <a:rPr lang="en-GB" dirty="0"/>
              <a:t>Option 2: RAN4 not to define any measurement restrictions for CBM operation in FR2 inter-band CA (NEC, Huawei).</a:t>
            </a:r>
            <a:endParaRPr lang="en-US" dirty="0"/>
          </a:p>
          <a:p>
            <a:pPr lvl="2"/>
            <a:r>
              <a:rPr lang="en-GB" dirty="0"/>
              <a:t>Option 3: If MRTD between the two bands is larger than CP length with respect to serving cell numerology, Measurement and/or Scheduling restriction to serving cell(s) on the other band should account for the MRTD, e.g. [x] slots before and after SSB symbols and/or CSI-RS symbol(s) (Qualcomm)</a:t>
            </a:r>
            <a:endParaRPr lang="en-US" dirty="0"/>
          </a:p>
          <a:p>
            <a:pPr marL="914400" lvl="2" indent="0" hangingPunct="0">
              <a:buNone/>
            </a:pPr>
            <a:endParaRPr lang="en-GB" dirty="0">
              <a:solidFill>
                <a:srgbClr val="00B050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1A62E78-AD92-4B2D-A78C-B997607366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en-US" sz="3200" dirty="0"/>
              <a:t>Topic #1 Inter-band DL CA enhancements</a:t>
            </a:r>
            <a:br>
              <a:rPr lang="en-US" sz="3200" dirty="0"/>
            </a:br>
            <a:r>
              <a:rPr lang="en-US" sz="3200" dirty="0"/>
              <a:t>Sub-topic 1-4 RRM requirements for CBM</a:t>
            </a:r>
          </a:p>
        </p:txBody>
      </p:sp>
    </p:spTree>
    <p:extLst>
      <p:ext uri="{BB962C8B-B14F-4D97-AF65-F5344CB8AC3E}">
        <p14:creationId xmlns:p14="http://schemas.microsoft.com/office/powerpoint/2010/main" val="29380364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33DBF6-3C7F-48A3-B6E8-424C92A926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803775"/>
          </a:xfrm>
        </p:spPr>
        <p:txBody>
          <a:bodyPr>
            <a:normAutofit lnSpcReduction="10000"/>
          </a:bodyPr>
          <a:lstStyle/>
          <a:p>
            <a:r>
              <a:rPr lang="en-GB" sz="2400" u="sng" dirty="0"/>
              <a:t>Issue 1-4-5: </a:t>
            </a:r>
            <a:r>
              <a:rPr lang="en-GB" sz="2400" u="sng" dirty="0" err="1"/>
              <a:t>Scell</a:t>
            </a:r>
            <a:r>
              <a:rPr lang="en-GB" sz="2400" u="sng" dirty="0"/>
              <a:t> activation delay</a:t>
            </a:r>
            <a:endParaRPr lang="en-US" sz="2400" u="sng" dirty="0"/>
          </a:p>
          <a:p>
            <a:pPr lvl="1"/>
            <a:r>
              <a:rPr lang="en-GB" dirty="0">
                <a:solidFill>
                  <a:srgbClr val="00B050"/>
                </a:solidFill>
              </a:rPr>
              <a:t>Agreements:</a:t>
            </a:r>
          </a:p>
          <a:p>
            <a:pPr lvl="2"/>
            <a:r>
              <a:rPr lang="en-GB" dirty="0">
                <a:solidFill>
                  <a:srgbClr val="00B050"/>
                </a:solidFill>
              </a:rPr>
              <a:t>Case 1: if </a:t>
            </a:r>
            <a:r>
              <a:rPr lang="en-GB" dirty="0" err="1">
                <a:solidFill>
                  <a:srgbClr val="00B050"/>
                </a:solidFill>
              </a:rPr>
              <a:t>PCell</a:t>
            </a:r>
            <a:r>
              <a:rPr lang="en-GB" dirty="0">
                <a:solidFill>
                  <a:srgbClr val="00B050"/>
                </a:solidFill>
              </a:rPr>
              <a:t>/</a:t>
            </a:r>
            <a:r>
              <a:rPr lang="en-GB" dirty="0" err="1">
                <a:solidFill>
                  <a:srgbClr val="00B050"/>
                </a:solidFill>
              </a:rPr>
              <a:t>PSCell</a:t>
            </a:r>
            <a:r>
              <a:rPr lang="en-GB" dirty="0">
                <a:solidFill>
                  <a:srgbClr val="00B050"/>
                </a:solidFill>
              </a:rPr>
              <a:t> and the target </a:t>
            </a:r>
            <a:r>
              <a:rPr lang="en-GB" dirty="0" err="1">
                <a:solidFill>
                  <a:srgbClr val="00B050"/>
                </a:solidFill>
              </a:rPr>
              <a:t>SCell</a:t>
            </a:r>
            <a:r>
              <a:rPr lang="en-GB" dirty="0">
                <a:solidFill>
                  <a:srgbClr val="00B050"/>
                </a:solidFill>
              </a:rPr>
              <a:t> are in a FR2 band pair with CBM and the target </a:t>
            </a:r>
            <a:r>
              <a:rPr lang="en-GB" dirty="0" err="1">
                <a:solidFill>
                  <a:srgbClr val="00B050"/>
                </a:solidFill>
              </a:rPr>
              <a:t>SCell</a:t>
            </a:r>
            <a:r>
              <a:rPr lang="en-GB" dirty="0">
                <a:solidFill>
                  <a:srgbClr val="00B050"/>
                </a:solidFill>
              </a:rPr>
              <a:t> is known, the existing </a:t>
            </a:r>
            <a:r>
              <a:rPr lang="en-GB" dirty="0" err="1">
                <a:solidFill>
                  <a:srgbClr val="00B050"/>
                </a:solidFill>
              </a:rPr>
              <a:t>SCell</a:t>
            </a:r>
            <a:r>
              <a:rPr lang="en-GB" dirty="0">
                <a:solidFill>
                  <a:srgbClr val="00B050"/>
                </a:solidFill>
              </a:rPr>
              <a:t> activation requirements can be readily be re-used for CBM capable UE in inter-band CA scenario</a:t>
            </a:r>
            <a:endParaRPr lang="en-US" dirty="0">
              <a:solidFill>
                <a:srgbClr val="00B050"/>
              </a:solidFill>
            </a:endParaRPr>
          </a:p>
          <a:p>
            <a:pPr lvl="1" hangingPunct="0"/>
            <a:r>
              <a:rPr lang="en-GB" dirty="0"/>
              <a:t>FFS:</a:t>
            </a:r>
          </a:p>
          <a:p>
            <a:pPr lvl="2"/>
            <a:r>
              <a:rPr lang="en-GB" dirty="0"/>
              <a:t>Case 2: if </a:t>
            </a:r>
            <a:r>
              <a:rPr lang="en-GB" dirty="0" err="1"/>
              <a:t>PCell</a:t>
            </a:r>
            <a:r>
              <a:rPr lang="en-GB" dirty="0"/>
              <a:t>/</a:t>
            </a:r>
            <a:r>
              <a:rPr lang="en-GB" dirty="0" err="1"/>
              <a:t>PSCell</a:t>
            </a:r>
            <a:r>
              <a:rPr lang="en-GB" dirty="0"/>
              <a:t> and the target </a:t>
            </a:r>
            <a:r>
              <a:rPr lang="en-GB" dirty="0" err="1"/>
              <a:t>SCell</a:t>
            </a:r>
            <a:r>
              <a:rPr lang="en-GB" dirty="0"/>
              <a:t> are in a FR2 band pair with CBM and the target </a:t>
            </a:r>
            <a:r>
              <a:rPr lang="en-GB" dirty="0" err="1"/>
              <a:t>SCell</a:t>
            </a:r>
            <a:r>
              <a:rPr lang="en-GB" dirty="0"/>
              <a:t> is unknown,</a:t>
            </a:r>
            <a:endParaRPr lang="en-US" dirty="0"/>
          </a:p>
          <a:p>
            <a:pPr lvl="3"/>
            <a:r>
              <a:rPr lang="en-GB" dirty="0"/>
              <a:t>Option 1: </a:t>
            </a:r>
            <a:r>
              <a:rPr lang="en-GB" dirty="0" err="1"/>
              <a:t>SCell</a:t>
            </a:r>
            <a:r>
              <a:rPr lang="en-GB" dirty="0"/>
              <a:t> activation delay would be reduced compared to the existing </a:t>
            </a:r>
            <a:r>
              <a:rPr lang="en-GB" dirty="0" err="1"/>
              <a:t>SCell</a:t>
            </a:r>
            <a:r>
              <a:rPr lang="en-GB" dirty="0"/>
              <a:t> activation delay requirements for FR1+FR2 CA (OPPO, Qualcomm, Intel, MTK, OPPO, Nokia) </a:t>
            </a:r>
            <a:endParaRPr lang="en-US" dirty="0"/>
          </a:p>
          <a:p>
            <a:pPr lvl="3"/>
            <a:r>
              <a:rPr lang="en-GB" dirty="0"/>
              <a:t>Option 2: the existing SCell activation requirements in Case 2 with removing L1-RSRP measurement delay can be used for CBM type UE (Huawei, Qualcomm, MTK, Ericsson, NEC).</a:t>
            </a:r>
            <a:endParaRPr lang="en-US" dirty="0"/>
          </a:p>
          <a:p>
            <a:pPr lvl="3"/>
            <a:r>
              <a:rPr lang="en-GB" dirty="0"/>
              <a:t>Option 3: the </a:t>
            </a:r>
            <a:r>
              <a:rPr lang="en-GB" dirty="0" err="1"/>
              <a:t>SCell</a:t>
            </a:r>
            <a:r>
              <a:rPr lang="en-GB" dirty="0"/>
              <a:t> activation delay requirements defined for the scenario where there is at least one active serving cell in the band, apply (Nokia, Ericsson)</a:t>
            </a:r>
            <a:endParaRPr lang="en-US" dirty="0"/>
          </a:p>
          <a:p>
            <a:pPr lvl="3"/>
            <a:r>
              <a:rPr lang="en-GB" dirty="0"/>
              <a:t>Option 4: For CBM UEs, SSB samples for Rx beam sweeping shouldn’t be accounted for in </a:t>
            </a:r>
            <a:r>
              <a:rPr lang="en-GB" dirty="0" err="1"/>
              <a:t>SCell</a:t>
            </a:r>
            <a:r>
              <a:rPr lang="en-GB" dirty="0"/>
              <a:t> activation latency requirement. (Qualcomm, MTK, Ericsson, NEC)</a:t>
            </a:r>
            <a:endParaRPr lang="en-US" dirty="0"/>
          </a:p>
          <a:p>
            <a:pPr lvl="1" hangingPunct="0"/>
            <a:endParaRPr lang="en-GB" dirty="0"/>
          </a:p>
          <a:p>
            <a:pPr marL="914400" lvl="2" indent="0" hangingPunct="0">
              <a:buNone/>
            </a:pPr>
            <a:endParaRPr lang="en-GB" dirty="0">
              <a:solidFill>
                <a:srgbClr val="00B050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1A62E78-AD92-4B2D-A78C-B997607366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en-US" sz="3200" dirty="0"/>
              <a:t>Topic #1 Inter-band DL CA enhancements</a:t>
            </a:r>
            <a:br>
              <a:rPr lang="en-US" sz="3200" dirty="0"/>
            </a:br>
            <a:r>
              <a:rPr lang="en-US" sz="3200" dirty="0"/>
              <a:t>Sub-topic 1-4 RRM requirements for CBM</a:t>
            </a:r>
          </a:p>
        </p:txBody>
      </p:sp>
    </p:spTree>
    <p:extLst>
      <p:ext uri="{BB962C8B-B14F-4D97-AF65-F5344CB8AC3E}">
        <p14:creationId xmlns:p14="http://schemas.microsoft.com/office/powerpoint/2010/main" val="359426644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33DBF6-3C7F-48A3-B6E8-424C92A926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803775"/>
          </a:xfrm>
        </p:spPr>
        <p:txBody>
          <a:bodyPr>
            <a:normAutofit/>
          </a:bodyPr>
          <a:lstStyle/>
          <a:p>
            <a:r>
              <a:rPr lang="en-GB" sz="2400" u="sng" dirty="0"/>
              <a:t>Issue 1-4-6: </a:t>
            </a:r>
            <a:r>
              <a:rPr lang="en-GB" sz="2400" u="sng" dirty="0" err="1"/>
              <a:t>CSSF</a:t>
            </a:r>
            <a:r>
              <a:rPr lang="en-GB" sz="1500" u="sng" dirty="0" err="1"/>
              <a:t>outside_gap</a:t>
            </a:r>
            <a:endParaRPr lang="en-US" sz="1500" u="sng" dirty="0"/>
          </a:p>
          <a:p>
            <a:pPr lvl="1"/>
            <a:r>
              <a:rPr lang="en-GB" dirty="0">
                <a:solidFill>
                  <a:srgbClr val="00B050"/>
                </a:solidFill>
              </a:rPr>
              <a:t>Agreements:</a:t>
            </a:r>
          </a:p>
          <a:p>
            <a:pPr lvl="2"/>
            <a:r>
              <a:rPr lang="en-GB" dirty="0">
                <a:solidFill>
                  <a:srgbClr val="00B050"/>
                </a:solidFill>
              </a:rPr>
              <a:t>If FR2 inter-band CA with two bands are only considered in Rel-17, then the existing requirements on scaling factor </a:t>
            </a:r>
            <a:r>
              <a:rPr lang="en-GB" dirty="0" err="1">
                <a:solidFill>
                  <a:srgbClr val="00B050"/>
                </a:solidFill>
              </a:rPr>
              <a:t>CSSFoutside_gap</a:t>
            </a:r>
            <a:r>
              <a:rPr lang="en-GB" dirty="0">
                <a:solidFill>
                  <a:srgbClr val="00B050"/>
                </a:solidFill>
              </a:rPr>
              <a:t> in Rel-16 can be applied to Rel-17.</a:t>
            </a:r>
          </a:p>
          <a:p>
            <a:pPr lvl="2"/>
            <a:endParaRPr lang="en-GB" dirty="0">
              <a:solidFill>
                <a:srgbClr val="00B050"/>
              </a:solidFill>
            </a:endParaRPr>
          </a:p>
          <a:p>
            <a:r>
              <a:rPr lang="en-US" sz="2400" u="sng" dirty="0"/>
              <a:t>Issue 1-4-7: Beam management</a:t>
            </a:r>
          </a:p>
          <a:p>
            <a:pPr lvl="1"/>
            <a:r>
              <a:rPr lang="en-GB" dirty="0">
                <a:solidFill>
                  <a:srgbClr val="00B050"/>
                </a:solidFill>
              </a:rPr>
              <a:t>Agreements:</a:t>
            </a:r>
          </a:p>
          <a:p>
            <a:pPr marL="914400" lvl="2" indent="0" hangingPunct="0">
              <a:buNone/>
            </a:pPr>
            <a:r>
              <a:rPr lang="en-GB" dirty="0">
                <a:solidFill>
                  <a:srgbClr val="00B050"/>
                </a:solidFill>
              </a:rPr>
              <a:t>The existing BFD/CBD requirements in Rel-16 can be the starting point for CBM type UE </a:t>
            </a:r>
          </a:p>
          <a:p>
            <a:pPr marL="914400" lvl="2" indent="0" hangingPunct="0">
              <a:buNone/>
            </a:pPr>
            <a:r>
              <a:rPr lang="en-US" altLang="zh-TW" dirty="0">
                <a:solidFill>
                  <a:srgbClr val="00B050"/>
                </a:solidFill>
              </a:rPr>
              <a:t>FFS</a:t>
            </a:r>
            <a:r>
              <a:rPr lang="zh-TW" altLang="en-US" dirty="0">
                <a:solidFill>
                  <a:srgbClr val="00B050"/>
                </a:solidFill>
              </a:rPr>
              <a:t> </a:t>
            </a:r>
            <a:r>
              <a:rPr lang="en-US" altLang="zh-TW" dirty="0">
                <a:solidFill>
                  <a:srgbClr val="00B050"/>
                </a:solidFill>
              </a:rPr>
              <a:t>scheduling restriction, measurement restriction</a:t>
            </a:r>
          </a:p>
          <a:p>
            <a:pPr marL="914400" lvl="2" indent="0" hangingPunct="0">
              <a:buNone/>
            </a:pPr>
            <a:r>
              <a:rPr lang="en-US" dirty="0">
                <a:solidFill>
                  <a:srgbClr val="00B050"/>
                </a:solidFill>
              </a:rPr>
              <a:t>FFS how many serving cell the CBM UE is required to monitor per band group.</a:t>
            </a:r>
            <a:endParaRPr lang="en-GB" dirty="0">
              <a:solidFill>
                <a:srgbClr val="00B050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1A62E78-AD92-4B2D-A78C-B997607366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en-US" sz="3200" dirty="0"/>
              <a:t>Topic #1 Inter-band DL CA enhancements</a:t>
            </a:r>
            <a:br>
              <a:rPr lang="en-US" sz="3200" dirty="0"/>
            </a:br>
            <a:r>
              <a:rPr lang="en-US" sz="3200" dirty="0"/>
              <a:t>Sub-topic 1-4 RRM requirements for CBM</a:t>
            </a:r>
          </a:p>
        </p:txBody>
      </p:sp>
    </p:spTree>
    <p:extLst>
      <p:ext uri="{BB962C8B-B14F-4D97-AF65-F5344CB8AC3E}">
        <p14:creationId xmlns:p14="http://schemas.microsoft.com/office/powerpoint/2010/main" val="204744928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33DBF6-3C7F-48A3-B6E8-424C92A926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4"/>
            <a:ext cx="10765971" cy="4803775"/>
          </a:xfrm>
        </p:spPr>
        <p:txBody>
          <a:bodyPr>
            <a:normAutofit/>
          </a:bodyPr>
          <a:lstStyle/>
          <a:p>
            <a:r>
              <a:rPr lang="en-GB" sz="2400" u="sng" dirty="0"/>
              <a:t>Issue 2-1-1: General</a:t>
            </a:r>
            <a:endParaRPr lang="en-US" sz="1500" u="sng" dirty="0"/>
          </a:p>
          <a:p>
            <a:pPr lvl="1"/>
            <a:r>
              <a:rPr lang="en-GB" dirty="0">
                <a:solidFill>
                  <a:srgbClr val="00B050"/>
                </a:solidFill>
              </a:rPr>
              <a:t>Agreements:</a:t>
            </a:r>
          </a:p>
          <a:p>
            <a:pPr lvl="2"/>
            <a:r>
              <a:rPr lang="en-GB" dirty="0">
                <a:solidFill>
                  <a:srgbClr val="00B050"/>
                </a:solidFill>
              </a:rPr>
              <a:t>The RRM requirements for FR2 inter-band CA based on CBM </a:t>
            </a:r>
            <a:r>
              <a:rPr lang="en-US" dirty="0">
                <a:solidFill>
                  <a:srgbClr val="00B050"/>
                </a:solidFill>
              </a:rPr>
              <a:t>shall not be pursued in Rel-17</a:t>
            </a:r>
          </a:p>
          <a:p>
            <a:endParaRPr lang="en-US" sz="2400" u="sng" dirty="0"/>
          </a:p>
          <a:p>
            <a:r>
              <a:rPr lang="en-US" sz="2400" u="sng" dirty="0"/>
              <a:t>Issue 2-1-2: </a:t>
            </a:r>
            <a:r>
              <a:rPr lang="en-GB" sz="2400" u="sng" dirty="0"/>
              <a:t>DL interruption at NR SRS carrier based switching</a:t>
            </a:r>
            <a:endParaRPr lang="en-US" sz="2400" u="sng" dirty="0"/>
          </a:p>
          <a:p>
            <a:pPr lvl="1"/>
            <a:r>
              <a:rPr lang="en-GB" dirty="0">
                <a:solidFill>
                  <a:srgbClr val="00B050"/>
                </a:solidFill>
              </a:rPr>
              <a:t>Agreements:</a:t>
            </a:r>
          </a:p>
          <a:p>
            <a:pPr lvl="2"/>
            <a:r>
              <a:rPr lang="en-GB" dirty="0">
                <a:solidFill>
                  <a:srgbClr val="00B050"/>
                </a:solidFill>
              </a:rPr>
              <a:t>The RRM requirements for FR2 inter-band CA based on CBM </a:t>
            </a:r>
            <a:r>
              <a:rPr lang="en-US" dirty="0">
                <a:solidFill>
                  <a:srgbClr val="00B050"/>
                </a:solidFill>
              </a:rPr>
              <a:t>shall not be pursued in Rel-17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1A62E78-AD92-4B2D-A78C-B997607366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en-US" sz="3200" dirty="0"/>
              <a:t>Topic #2 Inter-band UL CA enhancements</a:t>
            </a:r>
            <a:br>
              <a:rPr lang="en-US" sz="3200" dirty="0"/>
            </a:br>
            <a:r>
              <a:rPr lang="en-US" sz="3200" dirty="0"/>
              <a:t>Sub-topic 2-1 RRM requirements for CBM</a:t>
            </a:r>
          </a:p>
        </p:txBody>
      </p:sp>
    </p:spTree>
    <p:extLst>
      <p:ext uri="{BB962C8B-B14F-4D97-AF65-F5344CB8AC3E}">
        <p14:creationId xmlns:p14="http://schemas.microsoft.com/office/powerpoint/2010/main" val="289288835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33DBF6-3C7F-48A3-B6E8-424C92A926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4"/>
            <a:ext cx="10765971" cy="4803775"/>
          </a:xfrm>
        </p:spPr>
        <p:txBody>
          <a:bodyPr>
            <a:normAutofit/>
          </a:bodyPr>
          <a:lstStyle/>
          <a:p>
            <a:r>
              <a:rPr lang="en-GB" sz="2400" u="sng" dirty="0"/>
              <a:t>Issue 2-2-1: </a:t>
            </a:r>
            <a:r>
              <a:rPr lang="en-US" sz="2400" u="sng" dirty="0"/>
              <a:t>Interruption due to UL carrier RRC reconfiguration</a:t>
            </a:r>
            <a:endParaRPr lang="en-US" sz="1500" u="sng" dirty="0"/>
          </a:p>
          <a:p>
            <a:pPr lvl="1"/>
            <a:r>
              <a:rPr lang="en-GB" dirty="0"/>
              <a:t>FFS:</a:t>
            </a:r>
          </a:p>
          <a:p>
            <a:pPr lvl="2"/>
            <a:r>
              <a:rPr lang="en-GB" dirty="0"/>
              <a:t>Option 1: For IBM type UE, the existing interruption and delay requirements for UL carrier RRC reconfiguration in Rel-16 can be applied in Rel-17 (Huawei, Qualcomm, Ericsson)</a:t>
            </a:r>
          </a:p>
          <a:p>
            <a:pPr lvl="2"/>
            <a:r>
              <a:rPr lang="en-GB" dirty="0"/>
              <a:t>Option 2: Not in the scope of UL CA.</a:t>
            </a:r>
            <a:endParaRPr lang="en-US" dirty="0"/>
          </a:p>
          <a:p>
            <a:endParaRPr lang="en-US" sz="2400" u="sng" dirty="0"/>
          </a:p>
          <a:p>
            <a:r>
              <a:rPr lang="en-US" sz="2400" u="sng" dirty="0"/>
              <a:t>Issue 2-2-2: </a:t>
            </a:r>
            <a:r>
              <a:rPr lang="en-GB" sz="2400" u="sng" dirty="0"/>
              <a:t>DL interruption at UE Tx switching between two uplink carriers</a:t>
            </a:r>
            <a:endParaRPr lang="en-US" sz="2400" u="sng" dirty="0"/>
          </a:p>
          <a:p>
            <a:pPr lvl="1"/>
            <a:r>
              <a:rPr lang="en-GB" dirty="0"/>
              <a:t>FFS:</a:t>
            </a:r>
          </a:p>
          <a:p>
            <a:pPr lvl="2"/>
            <a:r>
              <a:rPr lang="en-GB" dirty="0"/>
              <a:t>Option 1: The Rel-16 interruption requirement for UE switching between two uplink carriers can be applied in Rel-17 since it is only applicable in FR1. There is no impact due to introducing FR2 inter-band UL CA. (Huawei, Ericsson)</a:t>
            </a:r>
          </a:p>
          <a:p>
            <a:pPr lvl="2"/>
            <a:r>
              <a:rPr lang="en-GB" dirty="0"/>
              <a:t>Option 2: Come back next meeting. </a:t>
            </a:r>
            <a:endParaRPr lang="en-US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1A62E78-AD92-4B2D-A78C-B997607366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en-US" sz="3200" dirty="0"/>
              <a:t>Topic #2 Inter-band UL CA enhancements</a:t>
            </a:r>
            <a:br>
              <a:rPr lang="en-US" sz="3200" dirty="0"/>
            </a:br>
            <a:r>
              <a:rPr lang="en-US" sz="3200" dirty="0"/>
              <a:t>Sub-topic 2-2 RRM requirements for IBM</a:t>
            </a:r>
          </a:p>
        </p:txBody>
      </p:sp>
    </p:spTree>
    <p:extLst>
      <p:ext uri="{BB962C8B-B14F-4D97-AF65-F5344CB8AC3E}">
        <p14:creationId xmlns:p14="http://schemas.microsoft.com/office/powerpoint/2010/main" val="85967597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33DBF6-3C7F-48A3-B6E8-424C92A926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4"/>
            <a:ext cx="10765971" cy="4803775"/>
          </a:xfrm>
        </p:spPr>
        <p:txBody>
          <a:bodyPr>
            <a:normAutofit/>
          </a:bodyPr>
          <a:lstStyle/>
          <a:p>
            <a:r>
              <a:rPr lang="en-GB" sz="2400" u="sng" dirty="0"/>
              <a:t>Issue 2-2-3: </a:t>
            </a:r>
            <a:r>
              <a:rPr lang="en-US" sz="2400" u="sng" dirty="0"/>
              <a:t>DL Interruption at NR SRS carrier based switching</a:t>
            </a:r>
            <a:endParaRPr lang="en-US" sz="1500" u="sng" dirty="0"/>
          </a:p>
          <a:p>
            <a:pPr lvl="1"/>
            <a:r>
              <a:rPr lang="en-GB" dirty="0"/>
              <a:t>FFS:</a:t>
            </a:r>
          </a:p>
          <a:p>
            <a:pPr lvl="2"/>
            <a:r>
              <a:rPr lang="en-GB" dirty="0"/>
              <a:t>Option 1: RAN4 investigates the interruption requirements for NR SRS carrier based switching applicable for inter-band SRS carrier switching in FR2 (Huawei)</a:t>
            </a:r>
            <a:endParaRPr lang="en-US" dirty="0"/>
          </a:p>
          <a:p>
            <a:pPr lvl="2"/>
            <a:r>
              <a:rPr lang="en-GB" dirty="0"/>
              <a:t>Option 2: </a:t>
            </a:r>
            <a:r>
              <a:rPr lang="en-US" dirty="0"/>
              <a:t>Needs to consult with RF session (Qualcomm, Nokia)</a:t>
            </a:r>
          </a:p>
          <a:p>
            <a:pPr lvl="2"/>
            <a:r>
              <a:rPr lang="en-GB" dirty="0"/>
              <a:t>Option 3: Need further discussion (Ericsson)</a:t>
            </a:r>
            <a:endParaRPr lang="en-US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1A62E78-AD92-4B2D-A78C-B997607366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en-US" sz="3200" dirty="0"/>
              <a:t>Topic #2 Inter-band UL CA enhancements</a:t>
            </a:r>
            <a:br>
              <a:rPr lang="en-US" sz="3200" dirty="0"/>
            </a:br>
            <a:r>
              <a:rPr lang="en-US" sz="3200" dirty="0"/>
              <a:t>Sub-topic 2-2 RRM requirements for IBM</a:t>
            </a:r>
          </a:p>
        </p:txBody>
      </p:sp>
    </p:spTree>
    <p:extLst>
      <p:ext uri="{BB962C8B-B14F-4D97-AF65-F5344CB8AC3E}">
        <p14:creationId xmlns:p14="http://schemas.microsoft.com/office/powerpoint/2010/main" val="312856554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33DBF6-3C7F-48A3-B6E8-424C92A926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4"/>
            <a:ext cx="10765971" cy="4803775"/>
          </a:xfrm>
        </p:spPr>
        <p:txBody>
          <a:bodyPr>
            <a:normAutofit/>
          </a:bodyPr>
          <a:lstStyle/>
          <a:p>
            <a:r>
              <a:rPr lang="en-GB" sz="2400" u="sng" dirty="0"/>
              <a:t>Issue 3-1-1: General</a:t>
            </a:r>
            <a:endParaRPr lang="en-US" sz="1500" u="sng" dirty="0"/>
          </a:p>
          <a:p>
            <a:pPr lvl="1"/>
            <a:r>
              <a:rPr lang="en-GB" dirty="0"/>
              <a:t>FFS:</a:t>
            </a:r>
          </a:p>
          <a:p>
            <a:pPr lvl="2"/>
            <a:r>
              <a:rPr lang="en-GB" dirty="0"/>
              <a:t>Option 1: RAN4 further discuss whether uplink gaps are captured in RRM specs or in RF specs (Vivo)</a:t>
            </a:r>
          </a:p>
          <a:p>
            <a:pPr lvl="2"/>
            <a:r>
              <a:rPr lang="en-GB" dirty="0"/>
              <a:t>Option 2: This can be discussed later if introduced. (Qualcomm)</a:t>
            </a:r>
            <a:endParaRPr lang="en-US" dirty="0"/>
          </a:p>
          <a:p>
            <a:pPr lvl="2"/>
            <a:r>
              <a:rPr lang="en-GB" dirty="0"/>
              <a:t>Option 3: This should be firstly discussed in RF session (Intel, MTK, Ericsson, Huawei, Apple, Vivo)</a:t>
            </a:r>
            <a:endParaRPr lang="en-US" dirty="0"/>
          </a:p>
          <a:p>
            <a:pPr lvl="2"/>
            <a:r>
              <a:rPr lang="en-GB" dirty="0"/>
              <a:t>Option 4: This depends on which type of gaps RAN4 decide to introduce (Nokia) </a:t>
            </a:r>
            <a:endParaRPr lang="en-US" dirty="0"/>
          </a:p>
          <a:p>
            <a:pPr lvl="2"/>
            <a:endParaRPr lang="en-US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1A62E78-AD92-4B2D-A78C-B997607366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en-US" sz="3200" dirty="0"/>
              <a:t>Topic #3 UL gaps for self-calibration and monitoring</a:t>
            </a:r>
            <a:br>
              <a:rPr lang="en-US" sz="3200" dirty="0"/>
            </a:br>
            <a:r>
              <a:rPr lang="en-US" sz="3200" dirty="0"/>
              <a:t>Sub-topic 3-1 General</a:t>
            </a:r>
          </a:p>
        </p:txBody>
      </p:sp>
    </p:spTree>
    <p:extLst>
      <p:ext uri="{BB962C8B-B14F-4D97-AF65-F5344CB8AC3E}">
        <p14:creationId xmlns:p14="http://schemas.microsoft.com/office/powerpoint/2010/main" val="121089035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33DBF6-3C7F-48A3-B6E8-424C92A926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4"/>
            <a:ext cx="10765971" cy="4803775"/>
          </a:xfrm>
        </p:spPr>
        <p:txBody>
          <a:bodyPr>
            <a:normAutofit/>
          </a:bodyPr>
          <a:lstStyle/>
          <a:p>
            <a:r>
              <a:rPr lang="en-GB" sz="2400" u="sng" dirty="0"/>
              <a:t>Issue 3-2-1: </a:t>
            </a:r>
            <a:r>
              <a:rPr lang="en-US" sz="2400" u="sng" dirty="0"/>
              <a:t>UL gaps for PA calibration</a:t>
            </a:r>
            <a:endParaRPr lang="en-US" sz="1500" u="sng" dirty="0"/>
          </a:p>
          <a:p>
            <a:pPr lvl="1"/>
            <a:r>
              <a:rPr lang="en-GB" dirty="0">
                <a:solidFill>
                  <a:srgbClr val="00B050"/>
                </a:solidFill>
              </a:rPr>
              <a:t>Agreements:</a:t>
            </a:r>
          </a:p>
          <a:p>
            <a:pPr lvl="2"/>
            <a:r>
              <a:rPr lang="en-GB" dirty="0">
                <a:solidFill>
                  <a:srgbClr val="00B050"/>
                </a:solidFill>
              </a:rPr>
              <a:t>Wait for input from RF session how frequent UL gaps for PA calibration is needed</a:t>
            </a:r>
            <a:endParaRPr lang="en-US" dirty="0">
              <a:solidFill>
                <a:srgbClr val="00B050"/>
              </a:solidFill>
            </a:endParaRPr>
          </a:p>
          <a:p>
            <a:pPr lvl="2"/>
            <a:endParaRPr lang="en-US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1A62E78-AD92-4B2D-A78C-B997607366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en-US" sz="3200" dirty="0"/>
              <a:t>Topic #3 UL gaps for self-calibration and monitoring</a:t>
            </a:r>
            <a:br>
              <a:rPr lang="en-US" sz="3200" dirty="0"/>
            </a:br>
            <a:r>
              <a:rPr lang="en-US" sz="3200" dirty="0"/>
              <a:t>Sub-topic 3-2 UL gaps for PA calibration</a:t>
            </a:r>
          </a:p>
        </p:txBody>
      </p:sp>
    </p:spTree>
    <p:extLst>
      <p:ext uri="{BB962C8B-B14F-4D97-AF65-F5344CB8AC3E}">
        <p14:creationId xmlns:p14="http://schemas.microsoft.com/office/powerpoint/2010/main" val="13906165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33DBF6-3C7F-48A3-B6E8-424C92A926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4"/>
            <a:ext cx="10765971" cy="4803775"/>
          </a:xfrm>
        </p:spPr>
        <p:txBody>
          <a:bodyPr>
            <a:normAutofit/>
          </a:bodyPr>
          <a:lstStyle/>
          <a:p>
            <a:r>
              <a:rPr lang="en-GB" sz="2400" u="sng" dirty="0"/>
              <a:t>Issue 3-3-1: </a:t>
            </a:r>
            <a:r>
              <a:rPr lang="en-US" sz="2400" u="sng" dirty="0"/>
              <a:t>Network configured UL gaps</a:t>
            </a:r>
            <a:endParaRPr lang="en-US" sz="1500" u="sng" dirty="0"/>
          </a:p>
          <a:p>
            <a:pPr lvl="1"/>
            <a:r>
              <a:rPr lang="en-GB" dirty="0"/>
              <a:t>FFS:</a:t>
            </a:r>
          </a:p>
          <a:p>
            <a:pPr lvl="2"/>
            <a:r>
              <a:rPr lang="en-GB" dirty="0"/>
              <a:t>Option 1: RAN4 would first agree on introduction of configurable UL gaps before detailed design is started (Nokia)</a:t>
            </a:r>
            <a:endParaRPr lang="en-US" dirty="0"/>
          </a:p>
          <a:p>
            <a:pPr lvl="3"/>
            <a:r>
              <a:rPr lang="en-GB" dirty="0"/>
              <a:t>Option 1a: RAN4 need to agree on UL gap length and periodicity in order to define UL GP (Nokia)</a:t>
            </a:r>
            <a:endParaRPr lang="en-US" dirty="0"/>
          </a:p>
          <a:p>
            <a:pPr lvl="2"/>
            <a:r>
              <a:rPr lang="en-GB" dirty="0"/>
              <a:t>Option 2: RAN4 needs to investigate the pattern design of network configured UL gaps used for self-calibration and monitoring. (Huawei)</a:t>
            </a:r>
            <a:endParaRPr lang="en-US" dirty="0"/>
          </a:p>
          <a:p>
            <a:pPr lvl="2"/>
            <a:r>
              <a:rPr lang="en-GB" dirty="0"/>
              <a:t>Option 3: RAN4 study whether the network configured UL gaps is per-UE UL gap or per-FR UL gap. (Huawei)</a:t>
            </a:r>
            <a:endParaRPr lang="en-US" dirty="0"/>
          </a:p>
          <a:p>
            <a:pPr lvl="2"/>
            <a:r>
              <a:rPr lang="en-GB" dirty="0"/>
              <a:t>Option 4: RAN4 study whether to define the applicability for UL gap pattern configurations. (Huawei)</a:t>
            </a:r>
            <a:endParaRPr lang="en-US" dirty="0"/>
          </a:p>
          <a:p>
            <a:pPr lvl="2"/>
            <a:r>
              <a:rPr lang="en-GB" dirty="0"/>
              <a:t>Option 5: For network configured UL gap, RAN4 needs to define the scheduling restriction requirements during gap duration.(Huawei)</a:t>
            </a:r>
            <a:endParaRPr lang="en-US" dirty="0"/>
          </a:p>
          <a:p>
            <a:pPr lvl="2"/>
            <a:r>
              <a:rPr lang="en-GB" dirty="0"/>
              <a:t>Option 6: Wait for RF session agreements (Qualcomm, Intel, MTK, Ericsson, Huawei)</a:t>
            </a:r>
            <a:endParaRPr lang="en-US" dirty="0"/>
          </a:p>
          <a:p>
            <a:pPr lvl="2"/>
            <a:endParaRPr lang="en-US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1A62E78-AD92-4B2D-A78C-B997607366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en-US" sz="3200" dirty="0"/>
              <a:t>Topic #3 UL gaps for self-calibration and monitoring</a:t>
            </a:r>
            <a:br>
              <a:rPr lang="en-US" sz="3200" dirty="0"/>
            </a:br>
            <a:r>
              <a:rPr lang="en-US" sz="3200" dirty="0"/>
              <a:t>Sub-topic 3-3 UL gaps for proximity detection</a:t>
            </a:r>
          </a:p>
        </p:txBody>
      </p:sp>
    </p:spTree>
    <p:extLst>
      <p:ext uri="{BB962C8B-B14F-4D97-AF65-F5344CB8AC3E}">
        <p14:creationId xmlns:p14="http://schemas.microsoft.com/office/powerpoint/2010/main" val="34823570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33DBF6-3C7F-48A3-B6E8-424C92A926A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400" u="sng" dirty="0"/>
              <a:t>Issue 1-1-1: Deployment scenarios assumption for CBM 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GB" sz="2200" dirty="0">
                <a:solidFill>
                  <a:srgbClr val="00B050"/>
                </a:solidFill>
              </a:rPr>
              <a:t>Agreements (in GTW): </a:t>
            </a:r>
          </a:p>
          <a:p>
            <a:pPr lvl="2"/>
            <a:r>
              <a:rPr lang="en-US" dirty="0">
                <a:solidFill>
                  <a:srgbClr val="00B050"/>
                </a:solidFill>
              </a:rPr>
              <a:t>Define MRTD and RRM requirements for CBM capable UEs based on co-located deployment scenarios only. </a:t>
            </a:r>
          </a:p>
          <a:p>
            <a:pPr lvl="3"/>
            <a:r>
              <a:rPr lang="en-US" sz="2000" dirty="0">
                <a:solidFill>
                  <a:srgbClr val="00B050"/>
                </a:solidFill>
              </a:rPr>
              <a:t>There are no deployment restrictions (Non-co-located/co-located) for network to configure inter-band DL CA for CBM UEs.</a:t>
            </a:r>
          </a:p>
          <a:p>
            <a:pPr lvl="3"/>
            <a:r>
              <a:rPr lang="en-US" sz="2000" dirty="0">
                <a:solidFill>
                  <a:srgbClr val="00B050"/>
                </a:solidFill>
              </a:rPr>
              <a:t>Note: this does not imply that MRTD requirements will be defined based on intra-band CA assumptions</a:t>
            </a:r>
          </a:p>
          <a:p>
            <a:endParaRPr lang="en-US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1A62E78-AD92-4B2D-A78C-B997607366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en-US" sz="3200" dirty="0"/>
              <a:t>Topic #1 Inter-band DL CA enhancements</a:t>
            </a:r>
            <a:br>
              <a:rPr lang="en-US" sz="3200" dirty="0"/>
            </a:br>
            <a:r>
              <a:rPr lang="en-US" sz="3200" dirty="0"/>
              <a:t>Sub-topic 1-1 Deployment and UE assumptions</a:t>
            </a:r>
          </a:p>
        </p:txBody>
      </p:sp>
    </p:spTree>
    <p:extLst>
      <p:ext uri="{BB962C8B-B14F-4D97-AF65-F5344CB8AC3E}">
        <p14:creationId xmlns:p14="http://schemas.microsoft.com/office/powerpoint/2010/main" val="26476238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33DBF6-3C7F-48A3-B6E8-424C92A926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4"/>
            <a:ext cx="10765971" cy="4803775"/>
          </a:xfrm>
        </p:spPr>
        <p:txBody>
          <a:bodyPr>
            <a:normAutofit/>
          </a:bodyPr>
          <a:lstStyle/>
          <a:p>
            <a:r>
              <a:rPr lang="en-GB" sz="2400" u="sng" dirty="0"/>
              <a:t>Issue 3-3-2: </a:t>
            </a:r>
            <a:r>
              <a:rPr lang="en-US" sz="2400" u="sng" dirty="0"/>
              <a:t>UE specific UL gaps</a:t>
            </a:r>
            <a:endParaRPr lang="en-US" sz="1500" u="sng" dirty="0"/>
          </a:p>
          <a:p>
            <a:pPr lvl="1"/>
            <a:r>
              <a:rPr lang="en-GB" dirty="0"/>
              <a:t>FFS:</a:t>
            </a:r>
          </a:p>
          <a:p>
            <a:pPr lvl="2"/>
            <a:r>
              <a:rPr lang="en-GB" dirty="0"/>
              <a:t>Option 1: For UE specific UL gap, RAN4 study the conditions allowing UE self-calibration with autonomous UL gaps.(Huawei)</a:t>
            </a:r>
            <a:endParaRPr lang="en-US" dirty="0"/>
          </a:p>
          <a:p>
            <a:pPr lvl="2"/>
            <a:r>
              <a:rPr lang="en-GB" dirty="0"/>
              <a:t>Option 2: For UE specific UL gap, interruption requirements, including interruption length and interruption rate, to allow UE self-calibration with autonomous UL gaps. (Huawei)</a:t>
            </a:r>
            <a:endParaRPr lang="en-US" dirty="0"/>
          </a:p>
          <a:p>
            <a:pPr lvl="2"/>
            <a:endParaRPr lang="en-US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1A62E78-AD92-4B2D-A78C-B997607366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en-US" sz="3200" dirty="0"/>
              <a:t>Topic #3 UL gaps for self-calibration and monitoring</a:t>
            </a:r>
            <a:br>
              <a:rPr lang="en-US" sz="3200" dirty="0"/>
            </a:br>
            <a:r>
              <a:rPr lang="en-US" sz="3200" dirty="0"/>
              <a:t>Sub-topic 3-3 UL gaps for proximity detection</a:t>
            </a:r>
          </a:p>
        </p:txBody>
      </p:sp>
    </p:spTree>
    <p:extLst>
      <p:ext uri="{BB962C8B-B14F-4D97-AF65-F5344CB8AC3E}">
        <p14:creationId xmlns:p14="http://schemas.microsoft.com/office/powerpoint/2010/main" val="26846444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33DBF6-3C7F-48A3-B6E8-424C92A926A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400" u="sng" dirty="0"/>
              <a:t>Issue 1-1-2: UE assumption for IBM </a:t>
            </a:r>
          </a:p>
          <a:p>
            <a:pPr lvl="1"/>
            <a:r>
              <a:rPr lang="en-US" altLang="zh-CN" sz="2200" dirty="0">
                <a:solidFill>
                  <a:srgbClr val="00B050"/>
                </a:solidFill>
              </a:rPr>
              <a:t>Agreements:</a:t>
            </a:r>
          </a:p>
          <a:p>
            <a:pPr lvl="2"/>
            <a:r>
              <a:rPr lang="en-GB" dirty="0">
                <a:solidFill>
                  <a:srgbClr val="00B050"/>
                </a:solidFill>
              </a:rPr>
              <a:t>No further discussion is needed for inter-band IBM UE in RRM session. </a:t>
            </a:r>
            <a:r>
              <a:rPr lang="en-GB" dirty="0"/>
              <a:t> </a:t>
            </a:r>
            <a:endParaRPr lang="en-GB" u="sng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1A62E78-AD92-4B2D-A78C-B997607366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en-US" sz="3200" dirty="0"/>
              <a:t>Topic #1 Inter-band DL CA enhancements</a:t>
            </a:r>
            <a:br>
              <a:rPr lang="en-US" sz="3200" dirty="0"/>
            </a:br>
            <a:r>
              <a:rPr lang="en-US" sz="3200" dirty="0"/>
              <a:t>Sub-topic 1-1 Deployment and UE assumptions</a:t>
            </a:r>
          </a:p>
        </p:txBody>
      </p:sp>
    </p:spTree>
    <p:extLst>
      <p:ext uri="{BB962C8B-B14F-4D97-AF65-F5344CB8AC3E}">
        <p14:creationId xmlns:p14="http://schemas.microsoft.com/office/powerpoint/2010/main" val="16453672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33DBF6-3C7F-48A3-B6E8-424C92A926A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400" u="sng" dirty="0"/>
              <a:t>Issue 1-2-1: MRTD value for FR2 inter-band CA  </a:t>
            </a:r>
            <a:endParaRPr lang="en-US" sz="2400" u="sng" dirty="0"/>
          </a:p>
          <a:p>
            <a:pPr lvl="1">
              <a:lnSpc>
                <a:spcPct val="100000"/>
              </a:lnSpc>
            </a:pPr>
            <a:r>
              <a:rPr lang="en-US" sz="2200" dirty="0">
                <a:solidFill>
                  <a:srgbClr val="00B050"/>
                </a:solidFill>
              </a:rPr>
              <a:t>Agreements (in GTW):</a:t>
            </a:r>
          </a:p>
          <a:p>
            <a:pPr lvl="2"/>
            <a:r>
              <a:rPr lang="en-US" dirty="0">
                <a:solidFill>
                  <a:srgbClr val="00B050"/>
                </a:solidFill>
              </a:rPr>
              <a:t>Candidate options</a:t>
            </a:r>
          </a:p>
          <a:p>
            <a:pPr lvl="3"/>
            <a:r>
              <a:rPr lang="en-US" dirty="0">
                <a:solidFill>
                  <a:srgbClr val="00B050"/>
                </a:solidFill>
              </a:rPr>
              <a:t>Option 1: Do not define any requirements for CBM UEs for FR2 inter-band CA</a:t>
            </a:r>
          </a:p>
          <a:p>
            <a:pPr lvl="3"/>
            <a:r>
              <a:rPr lang="en-US" dirty="0">
                <a:solidFill>
                  <a:srgbClr val="00B050"/>
                </a:solidFill>
              </a:rPr>
              <a:t>Option 2: Introduce UE capability to support MRTD = 260ns and MRTD = 3us (Intel, NEC)</a:t>
            </a:r>
          </a:p>
          <a:p>
            <a:pPr lvl="3"/>
            <a:r>
              <a:rPr lang="en-US" dirty="0">
                <a:solidFill>
                  <a:srgbClr val="00B050"/>
                </a:solidFill>
              </a:rPr>
              <a:t>Option 3: MRTD = 260ns (Vivo, Apple, Intel, OPPO, Xiaomi, Qualcomm, LG, MTK)</a:t>
            </a:r>
          </a:p>
          <a:p>
            <a:pPr lvl="3"/>
            <a:r>
              <a:rPr lang="en-US" dirty="0">
                <a:solidFill>
                  <a:srgbClr val="00B050"/>
                </a:solidFill>
              </a:rPr>
              <a:t>Option 4: MRTD = 3us (NEC, Ericsson, Nokia, Huawei, Docomo, Softbank, AT&amp;T, Verizon, ZTE)</a:t>
            </a:r>
          </a:p>
          <a:p>
            <a:pPr lvl="3"/>
            <a:r>
              <a:rPr lang="en-US" dirty="0">
                <a:solidFill>
                  <a:srgbClr val="00B050"/>
                </a:solidFill>
              </a:rPr>
              <a:t>Other options are not precluded</a:t>
            </a:r>
          </a:p>
          <a:p>
            <a:pPr lvl="2"/>
            <a:r>
              <a:rPr lang="en-US" dirty="0">
                <a:solidFill>
                  <a:srgbClr val="00B050"/>
                </a:solidFill>
              </a:rPr>
              <a:t>Note 1: Decision shall be made in RAN4 #99-e</a:t>
            </a:r>
          </a:p>
          <a:p>
            <a:pPr lvl="2"/>
            <a:r>
              <a:rPr lang="en-US" dirty="0">
                <a:solidFill>
                  <a:srgbClr val="00B050"/>
                </a:solidFill>
              </a:rPr>
              <a:t>Note 2: Companies are encouraged to bring further analysis on achievable MRTD from the network and UE perspectives and the possible impact on the implementation and performance</a:t>
            </a:r>
            <a:endParaRPr lang="en-US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1A62E78-AD92-4B2D-A78C-B997607366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en-US" sz="3200" dirty="0"/>
              <a:t>Topic #1 Inter-band DL CA enhancements</a:t>
            </a:r>
            <a:br>
              <a:rPr lang="en-US" sz="3200" dirty="0"/>
            </a:br>
            <a:r>
              <a:rPr lang="en-US" sz="3200" dirty="0"/>
              <a:t>Sub-topic 1-2 MRTD for CBM</a:t>
            </a:r>
          </a:p>
        </p:txBody>
      </p:sp>
    </p:spTree>
    <p:extLst>
      <p:ext uri="{BB962C8B-B14F-4D97-AF65-F5344CB8AC3E}">
        <p14:creationId xmlns:p14="http://schemas.microsoft.com/office/powerpoint/2010/main" val="6819984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33DBF6-3C7F-48A3-B6E8-424C92A926A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sz="2400" u="sng" dirty="0"/>
              <a:t>Issue 1-2-2: Symbol level alignment assumption</a:t>
            </a:r>
            <a:endParaRPr lang="en-US" sz="2400" u="sng" dirty="0"/>
          </a:p>
          <a:p>
            <a:pPr lvl="1">
              <a:lnSpc>
                <a:spcPct val="100000"/>
              </a:lnSpc>
            </a:pPr>
            <a:r>
              <a:rPr lang="en-US" sz="2200" dirty="0">
                <a:solidFill>
                  <a:srgbClr val="00B050"/>
                </a:solidFill>
              </a:rPr>
              <a:t>Agreements: </a:t>
            </a:r>
          </a:p>
          <a:p>
            <a:pPr lvl="2" hangingPunct="0"/>
            <a:r>
              <a:rPr lang="en-GB" dirty="0">
                <a:solidFill>
                  <a:srgbClr val="00B050"/>
                </a:solidFill>
              </a:rPr>
              <a:t>We come back to this issue once MRTD value in Issue 1-2-1 is agreed if needed.</a:t>
            </a:r>
            <a:endParaRPr lang="en-US" dirty="0">
              <a:solidFill>
                <a:srgbClr val="00B050"/>
              </a:solidFill>
            </a:endParaRPr>
          </a:p>
          <a:p>
            <a:pPr hangingPunct="0">
              <a:lnSpc>
                <a:spcPct val="110000"/>
              </a:lnSpc>
            </a:pPr>
            <a:r>
              <a:rPr lang="en-GB" sz="2400" u="sng" dirty="0"/>
              <a:t>Issue 1-2-3: How to derive MRTD for FR2 inter-band CA?</a:t>
            </a:r>
          </a:p>
          <a:p>
            <a:pPr lvl="1">
              <a:lnSpc>
                <a:spcPct val="110000"/>
              </a:lnSpc>
            </a:pPr>
            <a:r>
              <a:rPr lang="en-GB" sz="2000" dirty="0"/>
              <a:t>Option 1: MRTD = TAE + </a:t>
            </a:r>
            <a:r>
              <a:rPr lang="en-GB" sz="2000" dirty="0" err="1"/>
              <a:t>Δ_propagation_time</a:t>
            </a:r>
            <a:r>
              <a:rPr lang="en-GB" sz="2000" dirty="0"/>
              <a:t> (Ericsson, NEC, Nokia, Huawei, Docomo)</a:t>
            </a:r>
            <a:endParaRPr lang="en-US" sz="2000" dirty="0"/>
          </a:p>
          <a:p>
            <a:pPr lvl="2"/>
            <a:r>
              <a:rPr lang="en-GB" dirty="0"/>
              <a:t>Option 1a: Any change in MRTD should not impact already defined BS TAE of 3 µs for FR2 inter-band CA; i.e. keep Rel-15 values for BS TAE unchanged. </a:t>
            </a:r>
            <a:endParaRPr lang="en-US" dirty="0"/>
          </a:p>
          <a:p>
            <a:pPr lvl="1"/>
            <a:r>
              <a:rPr lang="en-GB" sz="2000" dirty="0"/>
              <a:t>Option 2: MRTD requirements for CBM UEs should not rely on FR2 inter-band TAE requirement as it was defined for Non-co-located deployments. (Intel, Qualcomm, LG, MTK, OPPO, Apple, Xiaomi, vivo)</a:t>
            </a:r>
            <a:endParaRPr lang="en-US" sz="2000" dirty="0"/>
          </a:p>
          <a:p>
            <a:pPr lvl="2"/>
            <a:r>
              <a:rPr lang="en-GB" dirty="0"/>
              <a:t>Option 2a: T</a:t>
            </a:r>
            <a:r>
              <a:rPr lang="en-US" dirty="0"/>
              <a:t>he </a:t>
            </a:r>
            <a:r>
              <a:rPr lang="en-GB" dirty="0"/>
              <a:t>requirement</a:t>
            </a:r>
            <a:r>
              <a:rPr lang="en-US" dirty="0"/>
              <a:t> shall be based on “BS type 1-0” for which TAE requirement is 260ns (Qualcomm)</a:t>
            </a:r>
          </a:p>
          <a:p>
            <a:pPr hangingPunct="0"/>
            <a:endParaRPr lang="en-US" sz="2400" dirty="0"/>
          </a:p>
          <a:p>
            <a:pPr marL="914400" lvl="2" indent="0" hangingPunct="0">
              <a:buNone/>
            </a:pPr>
            <a:endParaRPr lang="en-GB" dirty="0">
              <a:solidFill>
                <a:srgbClr val="00B050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1A62E78-AD92-4B2D-A78C-B997607366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en-US" sz="3200" dirty="0"/>
              <a:t>Topic #1 Inter-band DL CA enhancements</a:t>
            </a:r>
            <a:br>
              <a:rPr lang="en-US" sz="3200" dirty="0"/>
            </a:br>
            <a:r>
              <a:rPr lang="en-US" sz="3200" dirty="0"/>
              <a:t>Sub-topic 1-2 MRTD for CBM</a:t>
            </a:r>
          </a:p>
        </p:txBody>
      </p:sp>
    </p:spTree>
    <p:extLst>
      <p:ext uri="{BB962C8B-B14F-4D97-AF65-F5344CB8AC3E}">
        <p14:creationId xmlns:p14="http://schemas.microsoft.com/office/powerpoint/2010/main" val="24052600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33DBF6-3C7F-48A3-B6E8-424C92A926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803775"/>
          </a:xfrm>
        </p:spPr>
        <p:txBody>
          <a:bodyPr>
            <a:normAutofit fontScale="62500" lnSpcReduction="20000"/>
          </a:bodyPr>
          <a:lstStyle/>
          <a:p>
            <a:r>
              <a:rPr lang="en-GB" sz="3800" u="sng" dirty="0"/>
              <a:t>Issue 1-2-4: Performance degradation due to Rx beam switching  </a:t>
            </a:r>
            <a:endParaRPr lang="en-US" sz="3800" dirty="0"/>
          </a:p>
          <a:p>
            <a:pPr marL="0" indent="0">
              <a:buNone/>
            </a:pPr>
            <a:r>
              <a:rPr lang="en-US" sz="3200" dirty="0"/>
              <a:t>   </a:t>
            </a:r>
            <a:r>
              <a:rPr lang="en-GB" sz="3200" dirty="0"/>
              <a:t>FFS:</a:t>
            </a:r>
          </a:p>
          <a:p>
            <a:pPr lvl="1"/>
            <a:r>
              <a:rPr lang="en-GB" dirty="0"/>
              <a:t>Option 1: UE can switch RX beams without major performance degradation even if MRTD is larger than CP length (Ericsson, NEC, Nokia, Huawei)</a:t>
            </a:r>
            <a:endParaRPr lang="en-US" dirty="0"/>
          </a:p>
          <a:p>
            <a:pPr lvl="1"/>
            <a:r>
              <a:rPr lang="en-GB" dirty="0"/>
              <a:t>Option 1a: UE can switch RX beams (for example if it can switch during start of UL to DL transition) without major performance degradation (NEC)</a:t>
            </a:r>
            <a:endParaRPr lang="en-US" dirty="0"/>
          </a:p>
          <a:p>
            <a:pPr lvl="1"/>
            <a:r>
              <a:rPr lang="en-GB" dirty="0"/>
              <a:t>Option 1b: A beam switch could be performed safe within the DL2UL guard if properly performed (Ericsson, Nokia, Huawei)</a:t>
            </a:r>
            <a:endParaRPr lang="en-US" dirty="0"/>
          </a:p>
          <a:p>
            <a:pPr lvl="1"/>
            <a:r>
              <a:rPr lang="en-GB" dirty="0"/>
              <a:t>Option 2: Any timing impacts should be identified and should need to be accounted in the UE requirements (Nokia, Qualcomm, LG, MTK, OPPO, Xiaomi, vivo).</a:t>
            </a:r>
            <a:endParaRPr lang="en-US" dirty="0"/>
          </a:p>
          <a:p>
            <a:pPr lvl="1"/>
            <a:r>
              <a:rPr lang="en-GB" dirty="0"/>
              <a:t>Option 2a: If MRTD larger than CP length is defined for inter-band DL CA based on CBM, demodulation performance degradation should be noted due to Rx beam switch. If MRTD less than CP length is defined for inter-band DL CA based on CBM, reuse Rel-16 FR2 intra-band non-contiguous MRTD of 260ns (LG, OPPO)</a:t>
            </a:r>
            <a:endParaRPr lang="en-US" dirty="0"/>
          </a:p>
          <a:p>
            <a:pPr lvl="1"/>
            <a:r>
              <a:rPr lang="en-GB" dirty="0"/>
              <a:t>Option 2b: For CBM UEs in FR2 inter-band CA, if MRTD is larger than CP length with respect to serving cell numerology, serving cell(s) shouldn’t expect the UE to be able to receive/detect PDCCH(s) on search spaces including at least the first or last OFDM symbol of slot in a band where beam management reference resource(s) it not configured. FFS on multiple numerologies. FFS on further scheduling restrictions on PDCCH and/or PDSCH. (Qualcomm)</a:t>
            </a:r>
            <a:endParaRPr lang="en-US" dirty="0"/>
          </a:p>
          <a:p>
            <a:pPr lvl="1"/>
            <a:r>
              <a:rPr lang="en-GB" dirty="0"/>
              <a:t>Option 2c: When the MRTD is larger than CP, the demodulation performance can be significantly degraded at any DL symbol(s) due to the unpredictable UE Rx beam switching. (Xiaomi, Intel, OPPO, Xiaomi)</a:t>
            </a:r>
            <a:endParaRPr lang="en-US" dirty="0"/>
          </a:p>
          <a:p>
            <a:pPr lvl="1"/>
            <a:r>
              <a:rPr lang="en-GB" dirty="0"/>
              <a:t>Option 3: No additional scheduling restriction requirements are needed for Rx beam switching of intra-frequency measurement and layer 1 measurements, if the existing scheduling restriction requirements applied for FR2 intra-band CA are extended to FR2 inter-band CA with CBM type UE. (Huawei)</a:t>
            </a:r>
            <a:endParaRPr lang="en-US" dirty="0"/>
          </a:p>
          <a:p>
            <a:pPr hangingPunct="0"/>
            <a:endParaRPr lang="en-US" sz="2400" dirty="0"/>
          </a:p>
          <a:p>
            <a:pPr marL="914400" lvl="2" indent="0" hangingPunct="0">
              <a:buNone/>
            </a:pPr>
            <a:endParaRPr lang="en-GB" dirty="0">
              <a:solidFill>
                <a:srgbClr val="00B050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1A62E78-AD92-4B2D-A78C-B997607366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en-US" sz="3200" dirty="0"/>
              <a:t>Topic #1 Inter-band DL CA enhancements</a:t>
            </a:r>
            <a:br>
              <a:rPr lang="en-US" sz="3200" dirty="0"/>
            </a:br>
            <a:r>
              <a:rPr lang="en-US" sz="3200" dirty="0"/>
              <a:t>Sub-topic 1-2 MRTD for CBM</a:t>
            </a:r>
          </a:p>
        </p:txBody>
      </p:sp>
    </p:spTree>
    <p:extLst>
      <p:ext uri="{BB962C8B-B14F-4D97-AF65-F5344CB8AC3E}">
        <p14:creationId xmlns:p14="http://schemas.microsoft.com/office/powerpoint/2010/main" val="6353242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33DBF6-3C7F-48A3-B6E8-424C92A926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803775"/>
          </a:xfrm>
        </p:spPr>
        <p:txBody>
          <a:bodyPr>
            <a:normAutofit/>
          </a:bodyPr>
          <a:lstStyle/>
          <a:p>
            <a:r>
              <a:rPr lang="en-GB" sz="2400" u="sng" dirty="0"/>
              <a:t>Issue 1-2-5: Reference signals for Rx beam switch</a:t>
            </a:r>
            <a:endParaRPr lang="en-US" sz="2400" u="sng" dirty="0"/>
          </a:p>
          <a:p>
            <a:pPr lvl="1" hangingPunct="0"/>
            <a:r>
              <a:rPr lang="en-GB" sz="2200" dirty="0">
                <a:solidFill>
                  <a:srgbClr val="00B050"/>
                </a:solidFill>
              </a:rPr>
              <a:t>Agreements: </a:t>
            </a:r>
          </a:p>
          <a:p>
            <a:pPr lvl="2" hangingPunct="0"/>
            <a:r>
              <a:rPr lang="en-GB" dirty="0">
                <a:solidFill>
                  <a:srgbClr val="00B050"/>
                </a:solidFill>
              </a:rPr>
              <a:t>UE beam management measurements should be based on CC configured with beam management RS.</a:t>
            </a:r>
            <a:endParaRPr lang="en-US" dirty="0">
              <a:solidFill>
                <a:srgbClr val="00B050"/>
              </a:solidFill>
            </a:endParaRPr>
          </a:p>
          <a:p>
            <a:pPr lvl="2" hangingPunct="0"/>
            <a:r>
              <a:rPr lang="en-GB" dirty="0">
                <a:solidFill>
                  <a:srgbClr val="00B050"/>
                </a:solidFill>
              </a:rPr>
              <a:t>The CBM UE in FR2 inter-band CA would only need to be configured with DL RS for BM in one CC. And this CC would be the CC with an UL BWP.</a:t>
            </a:r>
          </a:p>
          <a:p>
            <a:pPr marL="914400" lvl="2" indent="0" hangingPunct="0">
              <a:buNone/>
            </a:pPr>
            <a:endParaRPr lang="en-GB" dirty="0">
              <a:highlight>
                <a:srgbClr val="FFFF00"/>
              </a:highlight>
            </a:endParaRPr>
          </a:p>
          <a:p>
            <a:pPr hangingPunct="0"/>
            <a:r>
              <a:rPr lang="en-GB" sz="2400" u="sng" dirty="0"/>
              <a:t>Issue 1-2-6: Rx beam switch delay  </a:t>
            </a:r>
            <a:endParaRPr lang="en-US" sz="2400" u="sng" dirty="0"/>
          </a:p>
          <a:p>
            <a:pPr lvl="1" hangingPunct="0"/>
            <a:r>
              <a:rPr lang="en-GB" sz="2200" dirty="0">
                <a:solidFill>
                  <a:srgbClr val="00B050"/>
                </a:solidFill>
              </a:rPr>
              <a:t>Agreements: </a:t>
            </a:r>
          </a:p>
          <a:p>
            <a:pPr lvl="2" hangingPunct="0"/>
            <a:r>
              <a:rPr lang="en-GB" dirty="0">
                <a:solidFill>
                  <a:srgbClr val="00B050"/>
                </a:solidFill>
              </a:rPr>
              <a:t>This should be discussed in RF session </a:t>
            </a:r>
            <a:endParaRPr lang="en-US" dirty="0">
              <a:solidFill>
                <a:srgbClr val="00B050"/>
              </a:solidFill>
            </a:endParaRPr>
          </a:p>
          <a:p>
            <a:pPr lvl="2" hangingPunct="0"/>
            <a:endParaRPr lang="en-US" dirty="0">
              <a:highlight>
                <a:srgbClr val="FFFF00"/>
              </a:highlight>
            </a:endParaRPr>
          </a:p>
          <a:p>
            <a:pPr hangingPunct="0"/>
            <a:endParaRPr lang="en-US" sz="2400" dirty="0"/>
          </a:p>
          <a:p>
            <a:pPr marL="914400" lvl="2" indent="0" hangingPunct="0">
              <a:buNone/>
            </a:pPr>
            <a:endParaRPr lang="en-GB" dirty="0">
              <a:solidFill>
                <a:srgbClr val="00B050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1A62E78-AD92-4B2D-A78C-B997607366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en-US" sz="3200" dirty="0"/>
              <a:t>Topic #1 Inter-band DL CA enhancements</a:t>
            </a:r>
            <a:br>
              <a:rPr lang="en-US" sz="3200" dirty="0"/>
            </a:br>
            <a:r>
              <a:rPr lang="en-US" sz="3200" dirty="0"/>
              <a:t>Sub-topic 1-2 MRTD for CBM</a:t>
            </a:r>
          </a:p>
        </p:txBody>
      </p:sp>
    </p:spTree>
    <p:extLst>
      <p:ext uri="{BB962C8B-B14F-4D97-AF65-F5344CB8AC3E}">
        <p14:creationId xmlns:p14="http://schemas.microsoft.com/office/powerpoint/2010/main" val="41590143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33DBF6-3C7F-48A3-B6E8-424C92A926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803775"/>
          </a:xfrm>
        </p:spPr>
        <p:txBody>
          <a:bodyPr>
            <a:normAutofit/>
          </a:bodyPr>
          <a:lstStyle/>
          <a:p>
            <a:r>
              <a:rPr lang="en-GB" sz="2400" u="sng" dirty="0"/>
              <a:t>Issue 1-3-1: The MTTD value for FR2 inter-band CA with CBM </a:t>
            </a:r>
            <a:endParaRPr lang="en-US" sz="2400" u="sng" dirty="0"/>
          </a:p>
          <a:p>
            <a:pPr lvl="1" hangingPunct="0"/>
            <a:r>
              <a:rPr lang="en-GB" sz="2200" dirty="0">
                <a:solidFill>
                  <a:srgbClr val="00B050"/>
                </a:solidFill>
              </a:rPr>
              <a:t>Agreements:</a:t>
            </a:r>
          </a:p>
          <a:p>
            <a:pPr lvl="2" hangingPunct="0"/>
            <a:r>
              <a:rPr lang="en-GB" dirty="0">
                <a:solidFill>
                  <a:srgbClr val="00B050"/>
                </a:solidFill>
              </a:rPr>
              <a:t>It is not in the scope of Rel17 as it is related to CBM-based inter-band UL CA</a:t>
            </a:r>
            <a:endParaRPr lang="en-GB" dirty="0"/>
          </a:p>
          <a:p>
            <a:pPr hangingPunct="0"/>
            <a:endParaRPr lang="en-US" sz="2400" dirty="0"/>
          </a:p>
          <a:p>
            <a:pPr marL="914400" lvl="2" indent="0" hangingPunct="0">
              <a:buNone/>
            </a:pPr>
            <a:endParaRPr lang="en-GB" dirty="0">
              <a:solidFill>
                <a:srgbClr val="00B050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1A62E78-AD92-4B2D-A78C-B997607366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en-US" sz="3200" dirty="0"/>
              <a:t>Topic #1 Inter-band DL CA enhancements</a:t>
            </a:r>
            <a:br>
              <a:rPr lang="en-US" sz="3200" dirty="0"/>
            </a:br>
            <a:r>
              <a:rPr lang="en-US" sz="3200" dirty="0"/>
              <a:t>Sub-topic 1-3 MTTD for CBM</a:t>
            </a:r>
          </a:p>
        </p:txBody>
      </p:sp>
    </p:spTree>
    <p:extLst>
      <p:ext uri="{BB962C8B-B14F-4D97-AF65-F5344CB8AC3E}">
        <p14:creationId xmlns:p14="http://schemas.microsoft.com/office/powerpoint/2010/main" val="56668685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33DBF6-3C7F-48A3-B6E8-424C92A926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803775"/>
          </a:xfrm>
        </p:spPr>
        <p:txBody>
          <a:bodyPr>
            <a:normAutofit/>
          </a:bodyPr>
          <a:lstStyle/>
          <a:p>
            <a:r>
              <a:rPr lang="en-GB" sz="2400" u="sng" dirty="0"/>
              <a:t>Issue 1-4-1: RRM requirements baseline</a:t>
            </a:r>
            <a:endParaRPr lang="en-GB" sz="1800" dirty="0"/>
          </a:p>
          <a:p>
            <a:pPr lvl="1" hangingPunct="0"/>
            <a:r>
              <a:rPr lang="en-GB" sz="2200" dirty="0"/>
              <a:t>FFS: </a:t>
            </a:r>
          </a:p>
          <a:p>
            <a:pPr lvl="2"/>
            <a:r>
              <a:rPr lang="en-GB" dirty="0"/>
              <a:t>Option 1: Rel-15 RRM requirements can be re-used as baseline for Rel-17 FR2 inter-band CBM UE RRM requirements (Nokia)</a:t>
            </a:r>
            <a:endParaRPr lang="en-US" dirty="0"/>
          </a:p>
          <a:p>
            <a:pPr lvl="3"/>
            <a:r>
              <a:rPr lang="en-GB" dirty="0"/>
              <a:t>Option 1a: Rel-15 CA requirements are applicable for Rel-17 FR2 inter-band CA for CBM even if the SCS different between the bands (Nokia)</a:t>
            </a:r>
            <a:endParaRPr lang="en-US" dirty="0"/>
          </a:p>
          <a:p>
            <a:pPr lvl="2"/>
            <a:r>
              <a:rPr lang="en-GB" dirty="0"/>
              <a:t>Option 2: Clarification on “baseline” is needed. (Qualcomm, Intel, Ericsson, NEC)</a:t>
            </a:r>
            <a:endParaRPr lang="en-US" dirty="0"/>
          </a:p>
          <a:p>
            <a:pPr lvl="2"/>
            <a:r>
              <a:rPr lang="en-GB" dirty="0"/>
              <a:t>Option 3: It is not urgent to make such decision (Apple)</a:t>
            </a:r>
            <a:endParaRPr lang="en-US" dirty="0"/>
          </a:p>
          <a:p>
            <a:pPr lvl="2" hangingPunct="0"/>
            <a:endParaRPr lang="en-GB" dirty="0"/>
          </a:p>
          <a:p>
            <a:pPr hangingPunct="0"/>
            <a:endParaRPr lang="en-US" sz="2400" dirty="0"/>
          </a:p>
          <a:p>
            <a:pPr marL="914400" lvl="2" indent="0" hangingPunct="0">
              <a:buNone/>
            </a:pPr>
            <a:endParaRPr lang="en-GB" dirty="0">
              <a:solidFill>
                <a:srgbClr val="00B050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1A62E78-AD92-4B2D-A78C-B997607366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en-US" sz="3200" dirty="0"/>
              <a:t>Topic #1 Inter-band DL CA enhancements</a:t>
            </a:r>
            <a:br>
              <a:rPr lang="en-US" sz="3200" dirty="0"/>
            </a:br>
            <a:r>
              <a:rPr lang="en-US" sz="3200" dirty="0"/>
              <a:t>Sub-topic 1-4 RRM requirements for CBM</a:t>
            </a:r>
          </a:p>
        </p:txBody>
      </p:sp>
    </p:spTree>
    <p:extLst>
      <p:ext uri="{BB962C8B-B14F-4D97-AF65-F5344CB8AC3E}">
        <p14:creationId xmlns:p14="http://schemas.microsoft.com/office/powerpoint/2010/main" val="391206857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11345</TotalTime>
  <Words>2403</Words>
  <Application>Microsoft Office PowerPoint</Application>
  <PresentationFormat>Widescreen</PresentationFormat>
  <Paragraphs>160</Paragraphs>
  <Slides>20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4" baseType="lpstr">
      <vt:lpstr>Arial</vt:lpstr>
      <vt:lpstr>Calibri</vt:lpstr>
      <vt:lpstr>Calibri Light</vt:lpstr>
      <vt:lpstr>Office Theme</vt:lpstr>
      <vt:lpstr>WF on RRM requirements for FR2 Inter-band DL CA and UL CA</vt:lpstr>
      <vt:lpstr>Topic #1 Inter-band DL CA enhancements Sub-topic 1-1 Deployment and UE assumptions</vt:lpstr>
      <vt:lpstr>Topic #1 Inter-band DL CA enhancements Sub-topic 1-1 Deployment and UE assumptions</vt:lpstr>
      <vt:lpstr>Topic #1 Inter-band DL CA enhancements Sub-topic 1-2 MRTD for CBM</vt:lpstr>
      <vt:lpstr>Topic #1 Inter-band DL CA enhancements Sub-topic 1-2 MRTD for CBM</vt:lpstr>
      <vt:lpstr>Topic #1 Inter-band DL CA enhancements Sub-topic 1-2 MRTD for CBM</vt:lpstr>
      <vt:lpstr>Topic #1 Inter-band DL CA enhancements Sub-topic 1-2 MRTD for CBM</vt:lpstr>
      <vt:lpstr>Topic #1 Inter-band DL CA enhancements Sub-topic 1-3 MTTD for CBM</vt:lpstr>
      <vt:lpstr>Topic #1 Inter-band DL CA enhancements Sub-topic 1-4 RRM requirements for CBM</vt:lpstr>
      <vt:lpstr>Topic #1 Inter-band DL CA enhancements Sub-topic 1-4 RRM requirements for CBM</vt:lpstr>
      <vt:lpstr>Topic #1 Inter-band DL CA enhancements Sub-topic 1-4 RRM requirements for CBM</vt:lpstr>
      <vt:lpstr>Topic #1 Inter-band DL CA enhancements Sub-topic 1-4 RRM requirements for CBM</vt:lpstr>
      <vt:lpstr>Topic #1 Inter-band DL CA enhancements Sub-topic 1-4 RRM requirements for CBM</vt:lpstr>
      <vt:lpstr>Topic #2 Inter-band UL CA enhancements Sub-topic 2-1 RRM requirements for CBM</vt:lpstr>
      <vt:lpstr>Topic #2 Inter-band UL CA enhancements Sub-topic 2-2 RRM requirements for IBM</vt:lpstr>
      <vt:lpstr>Topic #2 Inter-band UL CA enhancements Sub-topic 2-2 RRM requirements for IBM</vt:lpstr>
      <vt:lpstr>Topic #3 UL gaps for self-calibration and monitoring Sub-topic 3-1 General</vt:lpstr>
      <vt:lpstr>Topic #3 UL gaps for self-calibration and monitoring Sub-topic 3-2 UL gaps for PA calibration</vt:lpstr>
      <vt:lpstr>Topic #3 UL gaps for self-calibration and monitoring Sub-topic 3-3 UL gaps for proximity detection</vt:lpstr>
      <vt:lpstr>Topic #3 UL gaps for self-calibration and monitoring Sub-topic 3-3 UL gaps for proximity detection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Test cases for MR-DC Idle mode CA measurements</dc:title>
  <dc:creator>Nokia</dc:creator>
  <cp:lastModifiedBy>NSB_RAN4#98bis</cp:lastModifiedBy>
  <cp:revision>105</cp:revision>
  <dcterms:created xsi:type="dcterms:W3CDTF">2020-11-10T12:49:21Z</dcterms:created>
  <dcterms:modified xsi:type="dcterms:W3CDTF">2021-04-20T00:16:37Z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1610951929</vt:lpwstr>
  </property>
</Properties>
</file>