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10" r:id="rId4"/>
    <p:sldId id="316" r:id="rId5"/>
    <p:sldId id="317" r:id="rId6"/>
    <p:sldId id="321" r:id="rId7"/>
    <p:sldId id="319" r:id="rId8"/>
    <p:sldId id="30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307" y="1122363"/>
            <a:ext cx="11160807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Way Forward on maintenance of </a:t>
            </a:r>
            <a:br>
              <a:rPr lang="en-US" sz="4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Direct SCell activation and SCell dormancy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#98bis-e</a:t>
            </a:r>
          </a:p>
          <a:p>
            <a:r>
              <a:rPr lang="sv-SE" b="1" dirty="0"/>
              <a:t>Electronic Meeting, April 12 – 20, 2021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R4-2105738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Background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DE76DE-FD78-44DC-A603-9EFD032CB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sv-SE" sz="2000" dirty="0"/>
              <a:t>Companies provided contributions in the following areas to RAN4#98bis-e: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sv-SE" sz="2000" dirty="0"/>
              <a:t>Core requirement maintenance for Direct SCell activation</a:t>
            </a:r>
          </a:p>
          <a:p>
            <a:pPr lvl="1">
              <a:buFont typeface="Calibri" panose="020F0502020204030204" pitchFamily="34" charset="0"/>
              <a:buChar char="─"/>
            </a:pPr>
            <a:r>
              <a:rPr lang="sv-SE" sz="2000" dirty="0"/>
              <a:t>Performance requirement maintenance for SCell dormancy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sz="2000" dirty="0"/>
              <a:t>Agreements pertaining to above contributions are captured in the present WF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sz="2000" dirty="0"/>
              <a:t>Further background can be found in R4-2105807 or revision thereof.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7850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RAN4#98bis-e					(1/5)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For branching of delay requirements, the following shall replace condition on </a:t>
            </a:r>
            <a:r>
              <a:rPr lang="en-US" sz="2000" dirty="0" err="1">
                <a:solidFill>
                  <a:schemeClr val="accent5">
                    <a:lumMod val="75000"/>
                  </a:schemeClr>
                </a:solidFill>
              </a:rPr>
              <a:t>measCycleSCell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 for known SCell in FR1:</a:t>
            </a:r>
            <a:r>
              <a:rPr lang="en-GB" sz="2000" baseline="30000" dirty="0"/>
              <a:t>[Issue 1-1-1, 1-1-2]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err="1"/>
              <a:t>T</a:t>
            </a:r>
            <a:r>
              <a:rPr lang="en-GB" sz="1800" baseline="-25000" dirty="0" err="1"/>
              <a:t>FirstSSB</a:t>
            </a:r>
            <a:r>
              <a:rPr lang="en-GB" sz="1800" dirty="0"/>
              <a:t>+ 5ms, if the measurement period is at most [1280]</a:t>
            </a:r>
            <a:r>
              <a:rPr lang="en-GB" sz="1800" dirty="0" err="1"/>
              <a:t>ms</a:t>
            </a:r>
            <a:r>
              <a:rPr lang="en-GB" sz="1800" dirty="0"/>
              <a:t>,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err="1"/>
              <a:t>T</a:t>
            </a:r>
            <a:r>
              <a:rPr lang="en-GB" sz="1800" baseline="-25000" dirty="0" err="1"/>
              <a:t>FirstSSB_MAX</a:t>
            </a:r>
            <a:r>
              <a:rPr lang="en-GB" sz="1800" baseline="-25000" dirty="0"/>
              <a:t> </a:t>
            </a:r>
            <a:r>
              <a:rPr lang="en-GB" sz="1800" dirty="0"/>
              <a:t>+ </a:t>
            </a:r>
            <a:r>
              <a:rPr lang="en-GB" sz="1800" dirty="0" err="1"/>
              <a:t>Trs</a:t>
            </a:r>
            <a:r>
              <a:rPr lang="en-GB" sz="1800" dirty="0"/>
              <a:t> + 5ms, if the measurement period is longer than [1280]</a:t>
            </a:r>
            <a:r>
              <a:rPr lang="en-GB" sz="1800" dirty="0" err="1"/>
              <a:t>ms</a:t>
            </a:r>
            <a:r>
              <a:rPr lang="en-GB" sz="1800" dirty="0"/>
              <a:t>.</a:t>
            </a:r>
          </a:p>
          <a:p>
            <a:pPr marL="457200" lvl="1" indent="0">
              <a:buNone/>
            </a:pPr>
            <a:endParaRPr lang="en-GB" sz="20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Implemented in draft CR R4-2105739 or revision thereof.</a:t>
            </a:r>
          </a:p>
        </p:txBody>
      </p:sp>
    </p:spTree>
    <p:extLst>
      <p:ext uri="{BB962C8B-B14F-4D97-AF65-F5344CB8AC3E}">
        <p14:creationId xmlns:p14="http://schemas.microsoft.com/office/powerpoint/2010/main" val="39002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RAN4#98bis-e					(2/5)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For definition of known SCell in FR1, the following shall apply:</a:t>
            </a:r>
            <a:r>
              <a:rPr lang="en-GB" sz="2000" baseline="30000" dirty="0"/>
              <a:t> [Issue 1-1-3]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1800" dirty="0"/>
              <a:t>The definition of know SCell in NR FR1 shall be based on the same definition in LTE:</a:t>
            </a:r>
          </a:p>
          <a:p>
            <a:pPr marL="1143000" lvl="3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The SCell is known provided the following conditions are met for the </a:t>
            </a:r>
            <a:r>
              <a:rPr lang="en-GB" dirty="0" err="1"/>
              <a:t>Scell</a:t>
            </a:r>
            <a:r>
              <a:rPr lang="en-GB" dirty="0"/>
              <a:t>:</a:t>
            </a:r>
            <a:endParaRPr lang="en-US" dirty="0"/>
          </a:p>
          <a:p>
            <a:pPr marL="1600200" lvl="4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During the last 5 seconds before the reception of the direct </a:t>
            </a:r>
            <a:r>
              <a:rPr lang="en-GB" dirty="0" err="1"/>
              <a:t>Scell</a:t>
            </a:r>
            <a:r>
              <a:rPr lang="en-GB" dirty="0"/>
              <a:t> configuration command:</a:t>
            </a:r>
          </a:p>
          <a:p>
            <a:pPr marL="1600200" lvl="4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the UE has sent a valid measurement report for the </a:t>
            </a:r>
            <a:r>
              <a:rPr lang="en-GB" dirty="0" err="1"/>
              <a:t>Scell</a:t>
            </a:r>
            <a:r>
              <a:rPr lang="en-GB" dirty="0"/>
              <a:t> being directly activated or directly hibernated, and</a:t>
            </a:r>
            <a:endParaRPr lang="en-US" dirty="0"/>
          </a:p>
          <a:p>
            <a:pPr marL="1600200" lvl="4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the </a:t>
            </a:r>
            <a:r>
              <a:rPr lang="en-GB" dirty="0" err="1"/>
              <a:t>Scell</a:t>
            </a:r>
            <a:r>
              <a:rPr lang="en-GB" dirty="0"/>
              <a:t> being directly activated or directly hibernated remains detectable according to the cell identification conditions specified in section 8.3.3.2,</a:t>
            </a:r>
            <a:endParaRPr lang="en-US" dirty="0"/>
          </a:p>
          <a:p>
            <a:pPr marL="1600200" lvl="4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 err="1"/>
              <a:t>Scell</a:t>
            </a:r>
            <a:r>
              <a:rPr lang="en-GB" dirty="0"/>
              <a:t> being directly activated or directly hibernated also remains detectable during the </a:t>
            </a:r>
            <a:r>
              <a:rPr lang="en-GB" dirty="0" err="1"/>
              <a:t>Scell</a:t>
            </a:r>
            <a:r>
              <a:rPr lang="en-GB" dirty="0"/>
              <a:t> activation delay according to the cell identification conditions specified in section 8.3.3.2</a:t>
            </a:r>
          </a:p>
          <a:p>
            <a:pPr marL="1143000" lvl="3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dirty="0"/>
              <a:t>Otherwise, the </a:t>
            </a:r>
            <a:r>
              <a:rPr lang="en-GB" dirty="0" err="1"/>
              <a:t>Scell</a:t>
            </a:r>
            <a:r>
              <a:rPr lang="en-GB" dirty="0"/>
              <a:t> is unknown.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800" dirty="0"/>
              <a:t>The wording shall be adapted to NR FR1.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1800" dirty="0"/>
              <a:t>The time during which conditions shall be fulfilled for cell to be considered to be known shall be left within brackets, e.g. [5] seconds.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Implemented in draft CR R4-2105740 or revision thereof.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3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RAN4#98bis-e					(3/5)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Regarding applicability of delay requirements, the following is to be added to the clause on Direct SCell addition:</a:t>
            </a:r>
            <a:r>
              <a:rPr lang="en-GB" sz="2000" baseline="30000" dirty="0"/>
              <a:t> [</a:t>
            </a:r>
            <a:r>
              <a:rPr lang="en-GB" sz="1800" baseline="30000" dirty="0"/>
              <a:t>Issue 1-2-1]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dirty="0"/>
              <a:t>“If the RRC reconfiguration message for direct SCell activation also configures PSCell addition or PSCell change, the direct SCell activation delay may be longer than the requirements defined in this clause.</a:t>
            </a:r>
            <a:endParaRPr lang="en-US" dirty="0"/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dirty="0"/>
              <a:t>”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Implemented in draft CR R4-2105741 or revision thereof.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13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RAN4#98bis-e					(4/5)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Performance requirement maintenance – SCell dormancy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For definition of Dormant BWP configuration, the following agreement was made:</a:t>
            </a:r>
            <a:r>
              <a:rPr lang="en-GB" sz="2000" baseline="30000" dirty="0"/>
              <a:t> </a:t>
            </a:r>
            <a:r>
              <a:rPr lang="en-GB" sz="1800" baseline="30000" dirty="0"/>
              <a:t>[Issue 2-1-1]</a:t>
            </a:r>
            <a:endParaRPr lang="en-US" sz="1800" dirty="0"/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dirty="0"/>
              <a:t>No need to introduce a new BWP configuration for dormant BWP. </a:t>
            </a:r>
            <a:br>
              <a:rPr lang="en-GB" dirty="0"/>
            </a:br>
            <a:r>
              <a:rPr lang="en-GB" dirty="0"/>
              <a:t>Existing BWP configurations can be reused.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sz="1800" dirty="0"/>
          </a:p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For definition of CORESET for testing of dormancy switching triggered after initial 3 OFDM symbols:</a:t>
            </a:r>
            <a:r>
              <a:rPr lang="en-GB" sz="2000" baseline="30000" dirty="0"/>
              <a:t> [Issue 2-1-3]</a:t>
            </a:r>
            <a:endParaRPr lang="en-US" sz="2000" baseline="30000" dirty="0">
              <a:solidFill>
                <a:schemeClr val="accent5">
                  <a:lumMod val="75000"/>
                </a:schemeClr>
              </a:solidFill>
            </a:endParaRPr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Introduce new CORESET RMC for 15kHz and 30kHz with PDCCH after the first 3 OFDM symbol.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Implemented in draft CR R4-2106996.</a:t>
            </a:r>
          </a:p>
        </p:txBody>
      </p:sp>
    </p:spTree>
    <p:extLst>
      <p:ext uri="{BB962C8B-B14F-4D97-AF65-F5344CB8AC3E}">
        <p14:creationId xmlns:p14="http://schemas.microsoft.com/office/powerpoint/2010/main" val="3822589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RAN4#98bis-e					(5/5)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Performance requirement maintenance – SCell dormancy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Regarding whether scheduling or non-scheduling DCI shall be specified in SCell dormancy test cases:</a:t>
            </a:r>
            <a:r>
              <a:rPr lang="en-GB" sz="2000" baseline="30000" dirty="0"/>
              <a:t> [</a:t>
            </a:r>
            <a:r>
              <a:rPr lang="en-GB" sz="1800" baseline="30000" dirty="0"/>
              <a:t>Issue 2-1-2]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Leave the choice of scheduling/non-scheduling DCI to RAN5</a:t>
            </a:r>
            <a:r>
              <a:rPr lang="sv-SE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71656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 RAN4#99-e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v-SE" dirty="0"/>
              <a:t>Companies to confirm value [1280]ms in delay requirement for direct SCell activation of known SCell in FR1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dirty="0"/>
              <a:t>Companies to confirm value [5]s in definition of known cell for direct SCell activation in FR1</a:t>
            </a: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GB" dirty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/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3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6544</TotalTime>
  <Words>660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Way Forward on maintenance of  Direct SCell activation and SCell dormancy</vt:lpstr>
      <vt:lpstr>Background</vt:lpstr>
      <vt:lpstr>Agreements in RAN4#98bis-e     (1/5) Core requirement maintenance – Direct SCell activation</vt:lpstr>
      <vt:lpstr>Agreements in RAN4#98bis-e     (2/5) Core requirement maintenance – Direct SCell activation</vt:lpstr>
      <vt:lpstr>Agreements in RAN4#98bis-e     (3/5) Core requirement maintenance – Direct SCell activation</vt:lpstr>
      <vt:lpstr>Agreements in RAN4#98bis-e     (4/5) Performance requirement maintenance – SCell dormancy</vt:lpstr>
      <vt:lpstr>Agreements in RAN4#98bis-e     (5/5) Performance requirement maintenance – SCell dormancy</vt:lpstr>
      <vt:lpstr>For RAN4#99-e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962</cp:revision>
  <dcterms:created xsi:type="dcterms:W3CDTF">2020-04-27T11:27:36Z</dcterms:created>
  <dcterms:modified xsi:type="dcterms:W3CDTF">2021-04-19T17:09:03Z</dcterms:modified>
</cp:coreProperties>
</file>