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3" r:id="rId5"/>
    <p:sldId id="264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732291-9F87-44F6-93B2-8944B028007D}" v="1" dt="2021-04-19T22:45:53.217"/>
    <p1510:client id="{4BD6730C-2B56-4E65-9614-6389D91C98B7}" v="1" dt="2021-04-19T16:55:15.847"/>
    <p1510:client id="{DBAEE415-79D0-4B2A-99FA-358C06112087}" v="2" dt="2021-04-19T21:13:01.4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0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ne Fong" userId="a2c2c12d-c299-4047-827b-a408ad4b8e52" providerId="ADAL" clId="{38732291-9F87-44F6-93B2-8944B028007D}"/>
    <pc:docChg chg="custSel modSld">
      <pc:chgData name="Gene Fong" userId="a2c2c12d-c299-4047-827b-a408ad4b8e52" providerId="ADAL" clId="{38732291-9F87-44F6-93B2-8944B028007D}" dt="2021-04-19T23:24:37.302" v="184" actId="20577"/>
      <pc:docMkLst>
        <pc:docMk/>
      </pc:docMkLst>
      <pc:sldChg chg="modSp mod">
        <pc:chgData name="Gene Fong" userId="a2c2c12d-c299-4047-827b-a408ad4b8e52" providerId="ADAL" clId="{38732291-9F87-44F6-93B2-8944B028007D}" dt="2021-04-19T23:24:37.302" v="184" actId="20577"/>
        <pc:sldMkLst>
          <pc:docMk/>
          <pc:sldMk cId="2341414610" sldId="256"/>
        </pc:sldMkLst>
        <pc:spChg chg="mod">
          <ac:chgData name="Gene Fong" userId="a2c2c12d-c299-4047-827b-a408ad4b8e52" providerId="ADAL" clId="{38732291-9F87-44F6-93B2-8944B028007D}" dt="2021-04-19T23:24:37.302" v="184" actId="20577"/>
          <ac:spMkLst>
            <pc:docMk/>
            <pc:sldMk cId="2341414610" sldId="256"/>
            <ac:spMk id="3" creationId="{8677E230-623E-4B23-8128-061E597F1AF1}"/>
          </ac:spMkLst>
        </pc:spChg>
      </pc:sldChg>
      <pc:sldChg chg="modSp mod">
        <pc:chgData name="Gene Fong" userId="a2c2c12d-c299-4047-827b-a408ad4b8e52" providerId="ADAL" clId="{38732291-9F87-44F6-93B2-8944B028007D}" dt="2021-04-19T22:46:04.491" v="29" actId="20577"/>
        <pc:sldMkLst>
          <pc:docMk/>
          <pc:sldMk cId="3107714670" sldId="263"/>
        </pc:sldMkLst>
        <pc:spChg chg="mod">
          <ac:chgData name="Gene Fong" userId="a2c2c12d-c299-4047-827b-a408ad4b8e52" providerId="ADAL" clId="{38732291-9F87-44F6-93B2-8944B028007D}" dt="2021-04-19T22:46:04.491" v="29" actId="20577"/>
          <ac:spMkLst>
            <pc:docMk/>
            <pc:sldMk cId="3107714670" sldId="263"/>
            <ac:spMk id="3" creationId="{3A5DC8D5-51D3-4647-9D6B-C650DC3C01FF}"/>
          </ac:spMkLst>
        </pc:spChg>
      </pc:sldChg>
      <pc:sldChg chg="modSp mod">
        <pc:chgData name="Gene Fong" userId="a2c2c12d-c299-4047-827b-a408ad4b8e52" providerId="ADAL" clId="{38732291-9F87-44F6-93B2-8944B028007D}" dt="2021-04-19T22:47:41.493" v="145" actId="20577"/>
        <pc:sldMkLst>
          <pc:docMk/>
          <pc:sldMk cId="785471862" sldId="264"/>
        </pc:sldMkLst>
        <pc:spChg chg="mod">
          <ac:chgData name="Gene Fong" userId="a2c2c12d-c299-4047-827b-a408ad4b8e52" providerId="ADAL" clId="{38732291-9F87-44F6-93B2-8944B028007D}" dt="2021-04-19T22:47:41.493" v="145" actId="20577"/>
          <ac:spMkLst>
            <pc:docMk/>
            <pc:sldMk cId="785471862" sldId="264"/>
            <ac:spMk id="3" creationId="{B3168136-5ABF-426D-A69B-80D672AA198A}"/>
          </ac:spMkLst>
        </pc:spChg>
      </pc:sldChg>
    </pc:docChg>
  </pc:docChgLst>
  <pc:docChgLst>
    <pc:chgData name="Gene Fong" userId="a2c2c12d-c299-4047-827b-a408ad4b8e52" providerId="ADAL" clId="{DBAEE415-79D0-4B2A-99FA-358C06112087}"/>
    <pc:docChg chg="custSel modSld">
      <pc:chgData name="Gene Fong" userId="a2c2c12d-c299-4047-827b-a408ad4b8e52" providerId="ADAL" clId="{DBAEE415-79D0-4B2A-99FA-358C06112087}" dt="2021-04-19T21:13:01.453" v="508" actId="207"/>
      <pc:docMkLst>
        <pc:docMk/>
      </pc:docMkLst>
      <pc:sldChg chg="modSp mod">
        <pc:chgData name="Gene Fong" userId="a2c2c12d-c299-4047-827b-a408ad4b8e52" providerId="ADAL" clId="{DBAEE415-79D0-4B2A-99FA-358C06112087}" dt="2021-04-19T21:10:10.699" v="500" actId="20577"/>
        <pc:sldMkLst>
          <pc:docMk/>
          <pc:sldMk cId="2582592161" sldId="260"/>
        </pc:sldMkLst>
        <pc:spChg chg="mod">
          <ac:chgData name="Gene Fong" userId="a2c2c12d-c299-4047-827b-a408ad4b8e52" providerId="ADAL" clId="{DBAEE415-79D0-4B2A-99FA-358C06112087}" dt="2021-04-19T21:10:10.699" v="500" actId="20577"/>
          <ac:spMkLst>
            <pc:docMk/>
            <pc:sldMk cId="2582592161" sldId="260"/>
            <ac:spMk id="3" creationId="{02D8F89A-95AB-45BB-9951-C05DA4585DB5}"/>
          </ac:spMkLst>
        </pc:spChg>
      </pc:sldChg>
      <pc:sldChg chg="modSp mod">
        <pc:chgData name="Gene Fong" userId="a2c2c12d-c299-4047-827b-a408ad4b8e52" providerId="ADAL" clId="{DBAEE415-79D0-4B2A-99FA-358C06112087}" dt="2021-04-19T21:12:42.330" v="507" actId="1076"/>
        <pc:sldMkLst>
          <pc:docMk/>
          <pc:sldMk cId="3107714670" sldId="263"/>
        </pc:sldMkLst>
        <pc:spChg chg="mod">
          <ac:chgData name="Gene Fong" userId="a2c2c12d-c299-4047-827b-a408ad4b8e52" providerId="ADAL" clId="{DBAEE415-79D0-4B2A-99FA-358C06112087}" dt="2021-04-19T21:12:35.924" v="505" actId="1076"/>
          <ac:spMkLst>
            <pc:docMk/>
            <pc:sldMk cId="3107714670" sldId="263"/>
            <ac:spMk id="3" creationId="{3A5DC8D5-51D3-4647-9D6B-C650DC3C01FF}"/>
          </ac:spMkLst>
        </pc:spChg>
        <pc:picChg chg="mod">
          <ac:chgData name="Gene Fong" userId="a2c2c12d-c299-4047-827b-a408ad4b8e52" providerId="ADAL" clId="{DBAEE415-79D0-4B2A-99FA-358C06112087}" dt="2021-04-19T21:12:38.662" v="506" actId="1076"/>
          <ac:picMkLst>
            <pc:docMk/>
            <pc:sldMk cId="3107714670" sldId="263"/>
            <ac:picMk id="4" creationId="{0CA90055-6A70-4B52-9B5A-F40D1F65FC2B}"/>
          </ac:picMkLst>
        </pc:picChg>
        <pc:picChg chg="mod">
          <ac:chgData name="Gene Fong" userId="a2c2c12d-c299-4047-827b-a408ad4b8e52" providerId="ADAL" clId="{DBAEE415-79D0-4B2A-99FA-358C06112087}" dt="2021-04-19T21:12:42.330" v="507" actId="1076"/>
          <ac:picMkLst>
            <pc:docMk/>
            <pc:sldMk cId="3107714670" sldId="263"/>
            <ac:picMk id="6" creationId="{015372F2-D8D9-4B26-9AA4-B094AF73BABD}"/>
          </ac:picMkLst>
        </pc:picChg>
      </pc:sldChg>
      <pc:sldChg chg="modSp">
        <pc:chgData name="Gene Fong" userId="a2c2c12d-c299-4047-827b-a408ad4b8e52" providerId="ADAL" clId="{DBAEE415-79D0-4B2A-99FA-358C06112087}" dt="2021-04-19T21:13:01.453" v="508" actId="207"/>
        <pc:sldMkLst>
          <pc:docMk/>
          <pc:sldMk cId="785471862" sldId="264"/>
        </pc:sldMkLst>
        <pc:spChg chg="mod">
          <ac:chgData name="Gene Fong" userId="a2c2c12d-c299-4047-827b-a408ad4b8e52" providerId="ADAL" clId="{DBAEE415-79D0-4B2A-99FA-358C06112087}" dt="2021-04-19T21:13:01.453" v="508" actId="207"/>
          <ac:spMkLst>
            <pc:docMk/>
            <pc:sldMk cId="785471862" sldId="264"/>
            <ac:spMk id="3" creationId="{B3168136-5ABF-426D-A69B-80D672AA198A}"/>
          </ac:spMkLst>
        </pc:spChg>
      </pc:sldChg>
    </pc:docChg>
  </pc:docChgLst>
  <pc:docChgLst>
    <pc:chgData name="Gene Fong" userId="a2c2c12d-c299-4047-827b-a408ad4b8e52" providerId="ADAL" clId="{E863EAD6-45AD-4785-A2BD-13EB0ABA392F}"/>
    <pc:docChg chg="modSld">
      <pc:chgData name="Gene Fong" userId="a2c2c12d-c299-4047-827b-a408ad4b8e52" providerId="ADAL" clId="{E863EAD6-45AD-4785-A2BD-13EB0ABA392F}" dt="2021-04-19T23:46:29.613" v="3" actId="20577"/>
      <pc:docMkLst>
        <pc:docMk/>
      </pc:docMkLst>
      <pc:sldChg chg="modSp mod">
        <pc:chgData name="Gene Fong" userId="a2c2c12d-c299-4047-827b-a408ad4b8e52" providerId="ADAL" clId="{E863EAD6-45AD-4785-A2BD-13EB0ABA392F}" dt="2021-04-19T23:46:29.613" v="3" actId="20577"/>
        <pc:sldMkLst>
          <pc:docMk/>
          <pc:sldMk cId="2341414610" sldId="256"/>
        </pc:sldMkLst>
        <pc:spChg chg="mod">
          <ac:chgData name="Gene Fong" userId="a2c2c12d-c299-4047-827b-a408ad4b8e52" providerId="ADAL" clId="{E863EAD6-45AD-4785-A2BD-13EB0ABA392F}" dt="2021-04-19T23:46:29.613" v="3" actId="20577"/>
          <ac:spMkLst>
            <pc:docMk/>
            <pc:sldMk cId="2341414610" sldId="256"/>
            <ac:spMk id="4" creationId="{5BB3C6A5-B872-4979-A917-7B860739811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199"/>
            <a:ext cx="9144000" cy="2832101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WF</a:t>
            </a:r>
            <a:r>
              <a:rPr lang="en-US" dirty="0"/>
              <a:t> on frequency arrangements for further study and corresponding UE filter configurations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343525"/>
            <a:ext cx="9144000" cy="990110"/>
          </a:xfrm>
        </p:spPr>
        <p:txBody>
          <a:bodyPr/>
          <a:lstStyle/>
          <a:p>
            <a:r>
              <a:rPr lang="en-US" dirty="0"/>
              <a:t>Qualcomm Incorporated, Ericsson, Huawei, </a:t>
            </a:r>
            <a:r>
              <a:rPr lang="en-US" dirty="0" err="1"/>
              <a:t>SparkNZ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805333" y="474133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/>
              <a:t>R4-2105422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1" y="428916"/>
            <a:ext cx="3164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err="1"/>
              <a:t>98bis</a:t>
            </a:r>
            <a:r>
              <a:rPr lang="en-US" b="1" dirty="0"/>
              <a:t>-e</a:t>
            </a:r>
          </a:p>
          <a:p>
            <a:r>
              <a:rPr lang="en-US" b="1" dirty="0"/>
              <a:t>April 12</a:t>
            </a:r>
            <a:r>
              <a:rPr lang="en-US" b="1" baseline="30000" dirty="0"/>
              <a:t>th</a:t>
            </a:r>
            <a:r>
              <a:rPr lang="en-US" b="1" dirty="0"/>
              <a:t> ‒ 20</a:t>
            </a:r>
            <a:r>
              <a:rPr lang="en-US" b="1" baseline="30000" dirty="0"/>
              <a:t>th</a:t>
            </a:r>
            <a:r>
              <a:rPr lang="en-US" b="1" dirty="0"/>
              <a:t>, 2021</a:t>
            </a:r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AA18D1-ACF9-4850-A370-B83FE7570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configuration for </a:t>
            </a:r>
            <a:r>
              <a:rPr lang="en-US" dirty="0" err="1"/>
              <a:t>B1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8F89A-95AB-45BB-9951-C05DA4585D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 683 – 703 MHz UL / 612 – 652 MHz DL. Tx/Rx separation gap is </a:t>
            </a:r>
            <a:r>
              <a:rPr lang="en-US" dirty="0" err="1"/>
              <a:t>11MHz</a:t>
            </a:r>
            <a:endParaRPr lang="en-US" dirty="0"/>
          </a:p>
          <a:p>
            <a:pPr lvl="1"/>
            <a:r>
              <a:rPr lang="en-US" dirty="0"/>
              <a:t>Full-band filter is preferred by most companies</a:t>
            </a:r>
          </a:p>
          <a:p>
            <a:pPr lvl="1"/>
            <a:r>
              <a:rPr lang="en-US" b="1" dirty="0">
                <a:solidFill>
                  <a:schemeClr val="accent1"/>
                </a:solidFill>
              </a:rPr>
              <a:t>Full band filter is judged to be technically feasible</a:t>
            </a:r>
            <a:r>
              <a:rPr lang="en-US" dirty="0"/>
              <a:t> [1], [2] but the </a:t>
            </a:r>
            <a:r>
              <a:rPr lang="en-US" dirty="0">
                <a:solidFill>
                  <a:schemeClr val="accent2"/>
                </a:solidFill>
              </a:rPr>
              <a:t>blocking to DTV channel 36 may be worse than that of Band 71</a:t>
            </a:r>
          </a:p>
          <a:p>
            <a:r>
              <a:rPr lang="en-US" dirty="0"/>
              <a:t>Split-band preferred by some companies</a:t>
            </a:r>
          </a:p>
          <a:p>
            <a:pPr lvl="1"/>
            <a:r>
              <a:rPr lang="en-US" i="1" dirty="0"/>
              <a:t>Interested companies are invited to provide technical evaluation of </a:t>
            </a:r>
            <a:r>
              <a:rPr lang="en-US" i="1" dirty="0" err="1"/>
              <a:t>B1</a:t>
            </a:r>
            <a:r>
              <a:rPr lang="en-US" i="1" dirty="0"/>
              <a:t> split filter implementation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>
                <a:highlight>
                  <a:srgbClr val="00FF00"/>
                </a:highlight>
              </a:rPr>
              <a:t>WF -&gt; Full band filter for B1 is deemed to be technically feasible with possible degradation for the Rx blocking to </a:t>
            </a:r>
            <a:r>
              <a:rPr lang="en-US" dirty="0" err="1">
                <a:highlight>
                  <a:srgbClr val="00FF00"/>
                </a:highlight>
              </a:rPr>
              <a:t>Ch36</a:t>
            </a:r>
            <a:endParaRPr lang="en-US" dirty="0">
              <a:highlight>
                <a:srgbClr val="00FF00"/>
              </a:highlight>
            </a:endParaRPr>
          </a:p>
          <a:p>
            <a:pPr marL="457200" lvl="1" indent="0">
              <a:buNone/>
            </a:pPr>
            <a:r>
              <a:rPr lang="en-US" dirty="0"/>
              <a:t>A full band filter over the entire frequency range may exhibit higher worst case Tx and Rx insertion loss.  However, all 3GPP defined Band </a:t>
            </a:r>
            <a:r>
              <a:rPr lang="en-US" dirty="0" err="1"/>
              <a:t>n71</a:t>
            </a:r>
            <a:r>
              <a:rPr lang="en-US" dirty="0"/>
              <a:t> requirements (except Rx blocking to </a:t>
            </a:r>
            <a:r>
              <a:rPr lang="en-US" dirty="0" err="1"/>
              <a:t>Ch36</a:t>
            </a:r>
            <a:r>
              <a:rPr lang="en-US" dirty="0"/>
              <a:t>) are expected to be met.  The additional insertion loss may also be recovered using more advanced semiconductor processes and design techniques.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374318-80C1-46C7-AF82-553AC6D5C6D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991349" y="225287"/>
            <a:ext cx="4772025" cy="160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592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E8BF6-6744-46B3-8E9C-4AB82D43D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configuration for </a:t>
            </a:r>
            <a:r>
              <a:rPr lang="en-US" dirty="0" err="1"/>
              <a:t>B2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32C0B0-7DC3-480E-B7E4-DE43B91846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Split filter (35 MHz + 35 MHz)</a:t>
            </a:r>
          </a:p>
          <a:p>
            <a:pPr lvl="1"/>
            <a:r>
              <a:rPr lang="en-US" dirty="0"/>
              <a:t>663 – 698 MHz UL / 617 – 652 MHz DL (Band </a:t>
            </a:r>
            <a:r>
              <a:rPr lang="en-US" dirty="0" err="1"/>
              <a:t>n71</a:t>
            </a:r>
            <a:r>
              <a:rPr lang="en-US" dirty="0"/>
              <a:t> filter)  (Dup 1)</a:t>
            </a:r>
          </a:p>
          <a:p>
            <a:pPr lvl="1"/>
            <a:r>
              <a:rPr lang="en-US" dirty="0"/>
              <a:t>668 – 703 MHz UL / 622 – 657 MHz DL                                (Dup 2)</a:t>
            </a:r>
          </a:p>
          <a:p>
            <a:pPr lvl="1"/>
            <a:r>
              <a:rPr lang="en-US" b="1" dirty="0">
                <a:solidFill>
                  <a:schemeClr val="accent5"/>
                </a:solidFill>
              </a:rPr>
              <a:t>The split filter has been judged to be technical feasible </a:t>
            </a:r>
            <a:r>
              <a:rPr lang="en-US" dirty="0"/>
              <a:t>[2], [3]</a:t>
            </a:r>
          </a:p>
          <a:p>
            <a:pPr lvl="2"/>
            <a:r>
              <a:rPr lang="en-US" dirty="0"/>
              <a:t>Both filters must be newly designed (cannot reuse </a:t>
            </a:r>
            <a:r>
              <a:rPr lang="en-US" dirty="0" err="1"/>
              <a:t>n71</a:t>
            </a:r>
            <a:r>
              <a:rPr lang="en-US" dirty="0"/>
              <a:t> filter as-is) [2]</a:t>
            </a:r>
          </a:p>
          <a:p>
            <a:pPr lvl="2"/>
            <a:r>
              <a:rPr lang="en-US" dirty="0"/>
              <a:t>Some </a:t>
            </a:r>
            <a:r>
              <a:rPr lang="en-US" dirty="0" err="1"/>
              <a:t>REFSENS</a:t>
            </a:r>
            <a:r>
              <a:rPr lang="en-US" dirty="0"/>
              <a:t> degradation may happen for the frequency close to the low edge of Dup 2 Tx [2]</a:t>
            </a:r>
          </a:p>
          <a:p>
            <a:pPr lvl="2"/>
            <a:r>
              <a:rPr lang="en-US" dirty="0"/>
              <a:t>Degradation of the DL upper 5MHz band protection and blocking performance needs to be accommodated [3]</a:t>
            </a:r>
          </a:p>
          <a:p>
            <a:pPr lvl="1"/>
            <a:r>
              <a:rPr lang="en-US" dirty="0"/>
              <a:t>It is not precluded to discuss upper channel BW restriction to enable better performance - lower cost/size option with a smaller BW in the upper duplexer</a:t>
            </a:r>
          </a:p>
          <a:p>
            <a:r>
              <a:rPr lang="en-US" i="1" dirty="0"/>
              <a:t>Full band filter expected to be challenging – companies are invited to evaluate feasibility</a:t>
            </a:r>
          </a:p>
          <a:p>
            <a:pPr lvl="1"/>
            <a:r>
              <a:rPr lang="en-US" dirty="0"/>
              <a:t>Some companies indicated already that full band duplexer with 6 MHz gap may not be feasible with current filter implementation [2]</a:t>
            </a:r>
          </a:p>
          <a:p>
            <a:pPr marL="0" indent="0">
              <a:buNone/>
            </a:pPr>
            <a:r>
              <a:rPr lang="en-US" dirty="0">
                <a:highlight>
                  <a:srgbClr val="00FF00"/>
                </a:highlight>
              </a:rPr>
              <a:t>WF -&gt; Split band (35 MHz + 35 MHz) filter for B2 is deemed to be technically feasible with possible degradation to UE coexistence and blocking at the upper end of the DL band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EC1E0B-5F81-4B8B-8EA1-BAAC6F71CE0D}"/>
              </a:ext>
            </a:extLst>
          </p:cNvPr>
          <p:cNvPicPr/>
          <p:nvPr/>
        </p:nvPicPr>
        <p:blipFill rotWithShape="1">
          <a:blip r:embed="rId2"/>
          <a:srcRect t="63280"/>
          <a:stretch/>
        </p:blipFill>
        <p:spPr>
          <a:xfrm>
            <a:off x="6848475" y="190225"/>
            <a:ext cx="5343525" cy="167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076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14735-2AA1-43E3-BA4C-55D5E827C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configuration for </a:t>
            </a:r>
            <a:r>
              <a:rPr lang="en-US" dirty="0" err="1"/>
              <a:t>B2a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5DC8D5-51D3-4647-9D6B-C650DC3C01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1485045"/>
            <a:ext cx="10515600" cy="4754637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Option </a:t>
            </a:r>
            <a:r>
              <a:rPr lang="en-US" dirty="0" err="1"/>
              <a:t>B2a</a:t>
            </a:r>
            <a:r>
              <a:rPr lang="en-US" dirty="0"/>
              <a:t> consists of </a:t>
            </a:r>
            <a:r>
              <a:rPr lang="en-US" b="1" dirty="0">
                <a:solidFill>
                  <a:schemeClr val="accent6"/>
                </a:solidFill>
              </a:rPr>
              <a:t>two bands</a:t>
            </a:r>
            <a:r>
              <a:rPr lang="en-US" dirty="0"/>
              <a:t>, Band </a:t>
            </a:r>
            <a:r>
              <a:rPr lang="en-US" dirty="0" err="1"/>
              <a:t>n71</a:t>
            </a:r>
            <a:r>
              <a:rPr lang="en-US" dirty="0"/>
              <a:t> (as-is) and Band </a:t>
            </a:r>
            <a:r>
              <a:rPr lang="en-US" dirty="0" err="1"/>
              <a:t>nyyy</a:t>
            </a:r>
            <a:r>
              <a:rPr lang="en-US" dirty="0"/>
              <a:t> [4]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Technical evaluation of Band </a:t>
            </a:r>
            <a:r>
              <a:rPr lang="en-US" dirty="0" err="1"/>
              <a:t>nyyy</a:t>
            </a:r>
            <a:r>
              <a:rPr lang="en-US" dirty="0"/>
              <a:t> filter has not been presented, though it is expected to be largely similar to “split filter B2” option with perhaps slightly better performance due to narrower passband</a:t>
            </a:r>
          </a:p>
          <a:p>
            <a:r>
              <a:rPr lang="en-US" dirty="0"/>
              <a:t>All companies except for one preferred to focus on Option </a:t>
            </a:r>
            <a:r>
              <a:rPr lang="en-US" dirty="0" err="1"/>
              <a:t>B1</a:t>
            </a:r>
            <a:r>
              <a:rPr lang="en-US" dirty="0"/>
              <a:t> and </a:t>
            </a:r>
            <a:r>
              <a:rPr lang="en-US" dirty="0" err="1"/>
              <a:t>B2</a:t>
            </a:r>
            <a:r>
              <a:rPr lang="en-US" dirty="0"/>
              <a:t> according to the guidance provided by AWG [5]</a:t>
            </a:r>
          </a:p>
          <a:p>
            <a:pPr lvl="1"/>
            <a:r>
              <a:rPr lang="en-US" dirty="0"/>
              <a:t>“The two-band approach is not the current priority of AWG”</a:t>
            </a:r>
          </a:p>
          <a:p>
            <a:pPr marL="0" indent="0">
              <a:buNone/>
            </a:pPr>
            <a:r>
              <a:rPr lang="en-US" dirty="0" err="1">
                <a:highlight>
                  <a:srgbClr val="00FF00"/>
                </a:highlight>
              </a:rPr>
              <a:t>WF</a:t>
            </a:r>
            <a:r>
              <a:rPr lang="en-US" dirty="0">
                <a:highlight>
                  <a:srgbClr val="00FF00"/>
                </a:highlight>
              </a:rPr>
              <a:t> -&gt; Option </a:t>
            </a:r>
            <a:r>
              <a:rPr lang="en-US" dirty="0" err="1">
                <a:highlight>
                  <a:srgbClr val="00FF00"/>
                </a:highlight>
              </a:rPr>
              <a:t>B2a</a:t>
            </a:r>
            <a:r>
              <a:rPr lang="en-US" dirty="0">
                <a:highlight>
                  <a:srgbClr val="00FF00"/>
                </a:highlight>
              </a:rPr>
              <a:t> is deprioritized</a:t>
            </a:r>
          </a:p>
          <a:p>
            <a:pPr marL="0" indent="0">
              <a:buNone/>
            </a:pPr>
            <a:endParaRPr lang="en-US" dirty="0">
              <a:solidFill>
                <a:srgbClr val="7030A0"/>
              </a:solidFill>
              <a:highlight>
                <a:srgbClr val="FFFF00"/>
              </a:highlight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A90055-6A70-4B52-9B5A-F40D1F65FC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9022" y="2029492"/>
            <a:ext cx="6129528" cy="10988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5372F2-D8D9-4B26-9AA4-B094AF73BABD}"/>
              </a:ext>
            </a:extLst>
          </p:cNvPr>
          <p:cNvPicPr/>
          <p:nvPr/>
        </p:nvPicPr>
        <p:blipFill rotWithShape="1">
          <a:blip r:embed="rId3"/>
          <a:srcRect l="25894" t="84758"/>
          <a:stretch/>
        </p:blipFill>
        <p:spPr>
          <a:xfrm>
            <a:off x="3193891" y="3174659"/>
            <a:ext cx="5804217" cy="790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714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9E1497-88DF-4C4B-9A08-1A001F67E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Annex:  Optional filter configurations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68136-5ABF-426D-A69B-80D672AA19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additional filter configurations may also be considered for further evaluation </a:t>
            </a:r>
          </a:p>
          <a:p>
            <a:pPr lvl="1"/>
            <a:r>
              <a:rPr lang="en-US" dirty="0" err="1"/>
              <a:t>B1</a:t>
            </a:r>
            <a:r>
              <a:rPr lang="en-US" dirty="0"/>
              <a:t> (prioritized by AWG)</a:t>
            </a:r>
          </a:p>
          <a:p>
            <a:pPr lvl="2"/>
            <a:r>
              <a:rPr lang="en-US" dirty="0"/>
              <a:t>Split filter with 35 MHz + 35 MHz</a:t>
            </a:r>
          </a:p>
          <a:p>
            <a:pPr lvl="1"/>
            <a:r>
              <a:rPr lang="en-US" dirty="0" err="1"/>
              <a:t>B2</a:t>
            </a:r>
            <a:r>
              <a:rPr lang="en-US" dirty="0"/>
              <a:t> (prioritized by AWG)</a:t>
            </a:r>
          </a:p>
          <a:p>
            <a:pPr lvl="2"/>
            <a:r>
              <a:rPr lang="en-US" dirty="0"/>
              <a:t>Split filter with 35 MHz + 30 MHz</a:t>
            </a:r>
          </a:p>
          <a:p>
            <a:pPr lvl="2"/>
            <a:r>
              <a:rPr lang="en-US" dirty="0"/>
              <a:t>Split filter with 35 MHz + 25 MHz</a:t>
            </a:r>
          </a:p>
          <a:p>
            <a:pPr lvl="2"/>
            <a:r>
              <a:rPr lang="en-US" dirty="0"/>
              <a:t>Full band filter</a:t>
            </a:r>
          </a:p>
          <a:p>
            <a:pPr lvl="1"/>
            <a:r>
              <a:rPr lang="en-US" dirty="0"/>
              <a:t>B2a</a:t>
            </a:r>
          </a:p>
          <a:p>
            <a:pPr lvl="2"/>
            <a:r>
              <a:rPr lang="en-US" dirty="0"/>
              <a:t>Split filter with 35 MHz (Band </a:t>
            </a:r>
            <a:r>
              <a:rPr lang="en-US" dirty="0" err="1"/>
              <a:t>n71</a:t>
            </a:r>
            <a:r>
              <a:rPr lang="en-US" dirty="0"/>
              <a:t>) + 30 MHz (Band </a:t>
            </a:r>
            <a:r>
              <a:rPr lang="en-US" dirty="0" err="1"/>
              <a:t>nyyy</a:t>
            </a:r>
            <a:r>
              <a:rPr lang="en-US" dirty="0"/>
              <a:t>)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471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170D71-D183-4557-9D63-833BD7EC8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C59047-8E09-49B9-9BC1-D922FA45A4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[1] R4-2107348, “Filtering for extended 600 MHz band,” Qualcomm Incorporated</a:t>
            </a:r>
          </a:p>
          <a:p>
            <a:pPr marL="0" indent="0">
              <a:buNone/>
            </a:pPr>
            <a:r>
              <a:rPr lang="en-US" dirty="0"/>
              <a:t>[2] R4-2107301, “Feasibility analysis of </a:t>
            </a:r>
            <a:r>
              <a:rPr lang="en-US" dirty="0" err="1"/>
              <a:t>600MHz</a:t>
            </a:r>
            <a:r>
              <a:rPr lang="en-US" dirty="0"/>
              <a:t> duplexer,” Huawei, </a:t>
            </a:r>
            <a:r>
              <a:rPr lang="en-US" dirty="0" err="1"/>
              <a:t>HiSilicon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[3] R4-2104817, “Discussion on Extended </a:t>
            </a:r>
            <a:r>
              <a:rPr lang="en-US" dirty="0" err="1"/>
              <a:t>600MHz</a:t>
            </a:r>
            <a:r>
              <a:rPr lang="en-US" dirty="0"/>
              <a:t> Band Implementation Options,” Skyworks Solutions, Inc.</a:t>
            </a:r>
          </a:p>
          <a:p>
            <a:pPr marL="0" indent="0">
              <a:buNone/>
            </a:pPr>
            <a:r>
              <a:rPr lang="en-US" dirty="0"/>
              <a:t>[4] R4-2104891, “TP on band plan for 600 MHz,” Apple</a:t>
            </a:r>
          </a:p>
          <a:p>
            <a:pPr marL="0" indent="0">
              <a:buNone/>
            </a:pPr>
            <a:r>
              <a:rPr lang="en-US" dirty="0"/>
              <a:t>[5] R4-2105105, “FREQUENCY ARRANGEMENTS FOR </a:t>
            </a:r>
            <a:r>
              <a:rPr lang="en-US" dirty="0" err="1"/>
              <a:t>IMT</a:t>
            </a:r>
            <a:r>
              <a:rPr lang="en-US" dirty="0"/>
              <a:t> IN THE BAND 470 – 703 MHZ,” Reply LS from APT Wireless Group</a:t>
            </a:r>
          </a:p>
        </p:txBody>
      </p:sp>
    </p:spTree>
    <p:extLst>
      <p:ext uri="{BB962C8B-B14F-4D97-AF65-F5344CB8AC3E}">
        <p14:creationId xmlns:p14="http://schemas.microsoft.com/office/powerpoint/2010/main" val="20644520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</TotalTime>
  <Words>672</Words>
  <Application>Microsoft Office PowerPoint</Application>
  <PresentationFormat>Widescreen</PresentationFormat>
  <Paragraphs>56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frequency arrangements for further study and corresponding UE filter configurations</vt:lpstr>
      <vt:lpstr>Filter configuration for B1</vt:lpstr>
      <vt:lpstr>Filter configuration for B2</vt:lpstr>
      <vt:lpstr>Filter configuration for B2a</vt:lpstr>
      <vt:lpstr>Annex:  Optional filter configurations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Gene Fong</cp:lastModifiedBy>
  <cp:revision>43</cp:revision>
  <dcterms:created xsi:type="dcterms:W3CDTF">2018-08-21T06:09:04Z</dcterms:created>
  <dcterms:modified xsi:type="dcterms:W3CDTF">2021-04-19T23:46:31Z</dcterms:modified>
</cp:coreProperties>
</file>