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4" r:id="rId3"/>
    <p:sldId id="265" r:id="rId4"/>
    <p:sldId id="266" r:id="rId5"/>
    <p:sldId id="263"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Qualcomm" initials="QC" lastIdx="1" clrIdx="0">
    <p:extLst>
      <p:ext uri="{19B8F6BF-5375-455C-9EA6-DF929625EA0E}">
        <p15:presenceInfo xmlns:p15="http://schemas.microsoft.com/office/powerpoint/2012/main" userId="Qualcom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97" d="100"/>
          <a:sy n="97" d="100"/>
        </p:scale>
        <p:origin x="96" y="3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commentAuthors" Target="commentAuthor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1-04-16T15:49:32.897" idx="1">
    <p:pos x="2501" y="1503"/>
    <p:text>Fro 1024 operation, we would like to use Tx EVM and Rx EVM ranges that extend to 0.5%</p:text>
    <p:extLst>
      <p:ext uri="{C676402C-5697-4E1C-873F-D02D1690AC5C}">
        <p15:threadingInfo xmlns:p15="http://schemas.microsoft.com/office/powerpoint/2012/main" timeZoneBias="420"/>
      </p:ext>
    </p:extLst>
  </p:cm>
</p:cmLst>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a:p>
        </p:txBody>
      </p:sp>
      <p:sp>
        <p:nvSpPr>
          <p:cNvPr id="4" name="日期占位符 3"/>
          <p:cNvSpPr>
            <a:spLocks noGrp="1"/>
          </p:cNvSpPr>
          <p:nvPr>
            <p:ph type="dt" sz="half" idx="10"/>
          </p:nvPr>
        </p:nvSpPr>
        <p:spPr/>
        <p:txBody>
          <a:bodyPr/>
          <a:lstStyle/>
          <a:p>
            <a:fld id="{17E3E6CE-0EE0-42D5-9A9C-F9E69BCA18F8}" type="datetimeFigureOut">
              <a:rPr lang="en-US" smtClean="0"/>
              <a:t>4/20/2021</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0CD88216-F9C7-4358-B0B4-65C44AAE710D}" type="slidenum">
              <a:rPr lang="en-US" smtClean="0"/>
              <a:t>‹#›</a:t>
            </a:fld>
            <a:endParaRPr lang="en-US"/>
          </a:p>
        </p:txBody>
      </p:sp>
    </p:spTree>
    <p:extLst>
      <p:ext uri="{BB962C8B-B14F-4D97-AF65-F5344CB8AC3E}">
        <p14:creationId xmlns:p14="http://schemas.microsoft.com/office/powerpoint/2010/main" val="10024246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p:cNvSpPr>
            <a:spLocks noGrp="1"/>
          </p:cNvSpPr>
          <p:nvPr>
            <p:ph type="dt" sz="half" idx="10"/>
          </p:nvPr>
        </p:nvSpPr>
        <p:spPr/>
        <p:txBody>
          <a:bodyPr/>
          <a:lstStyle/>
          <a:p>
            <a:fld id="{17E3E6CE-0EE0-42D5-9A9C-F9E69BCA18F8}" type="datetimeFigureOut">
              <a:rPr lang="en-US" smtClean="0"/>
              <a:t>4/20/2021</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0CD88216-F9C7-4358-B0B4-65C44AAE710D}" type="slidenum">
              <a:rPr lang="en-US" smtClean="0"/>
              <a:t>‹#›</a:t>
            </a:fld>
            <a:endParaRPr lang="en-US"/>
          </a:p>
        </p:txBody>
      </p:sp>
    </p:spTree>
    <p:extLst>
      <p:ext uri="{BB962C8B-B14F-4D97-AF65-F5344CB8AC3E}">
        <p14:creationId xmlns:p14="http://schemas.microsoft.com/office/powerpoint/2010/main" val="17969724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p:cNvSpPr>
            <a:spLocks noGrp="1"/>
          </p:cNvSpPr>
          <p:nvPr>
            <p:ph type="dt" sz="half" idx="10"/>
          </p:nvPr>
        </p:nvSpPr>
        <p:spPr/>
        <p:txBody>
          <a:bodyPr/>
          <a:lstStyle/>
          <a:p>
            <a:fld id="{17E3E6CE-0EE0-42D5-9A9C-F9E69BCA18F8}" type="datetimeFigureOut">
              <a:rPr lang="en-US" smtClean="0"/>
              <a:t>4/20/2021</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0CD88216-F9C7-4358-B0B4-65C44AAE710D}" type="slidenum">
              <a:rPr lang="en-US" smtClean="0"/>
              <a:t>‹#›</a:t>
            </a:fld>
            <a:endParaRPr lang="en-US"/>
          </a:p>
        </p:txBody>
      </p:sp>
    </p:spTree>
    <p:extLst>
      <p:ext uri="{BB962C8B-B14F-4D97-AF65-F5344CB8AC3E}">
        <p14:creationId xmlns:p14="http://schemas.microsoft.com/office/powerpoint/2010/main" val="27533224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p:cNvSpPr>
            <a:spLocks noGrp="1"/>
          </p:cNvSpPr>
          <p:nvPr>
            <p:ph type="dt" sz="half" idx="10"/>
          </p:nvPr>
        </p:nvSpPr>
        <p:spPr/>
        <p:txBody>
          <a:bodyPr/>
          <a:lstStyle/>
          <a:p>
            <a:fld id="{17E3E6CE-0EE0-42D5-9A9C-F9E69BCA18F8}" type="datetimeFigureOut">
              <a:rPr lang="en-US" smtClean="0"/>
              <a:t>4/20/2021</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0CD88216-F9C7-4358-B0B4-65C44AAE710D}" type="slidenum">
              <a:rPr lang="en-US" smtClean="0"/>
              <a:t>‹#›</a:t>
            </a:fld>
            <a:endParaRPr lang="en-US"/>
          </a:p>
        </p:txBody>
      </p:sp>
    </p:spTree>
    <p:extLst>
      <p:ext uri="{BB962C8B-B14F-4D97-AF65-F5344CB8AC3E}">
        <p14:creationId xmlns:p14="http://schemas.microsoft.com/office/powerpoint/2010/main" val="27412620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17E3E6CE-0EE0-42D5-9A9C-F9E69BCA18F8}" type="datetimeFigureOut">
              <a:rPr lang="en-US" smtClean="0"/>
              <a:t>4/20/2021</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0CD88216-F9C7-4358-B0B4-65C44AAE710D}" type="slidenum">
              <a:rPr lang="en-US" smtClean="0"/>
              <a:t>‹#›</a:t>
            </a:fld>
            <a:endParaRPr lang="en-US"/>
          </a:p>
        </p:txBody>
      </p:sp>
    </p:spTree>
    <p:extLst>
      <p:ext uri="{BB962C8B-B14F-4D97-AF65-F5344CB8AC3E}">
        <p14:creationId xmlns:p14="http://schemas.microsoft.com/office/powerpoint/2010/main" val="33452664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日期占位符 4"/>
          <p:cNvSpPr>
            <a:spLocks noGrp="1"/>
          </p:cNvSpPr>
          <p:nvPr>
            <p:ph type="dt" sz="half" idx="10"/>
          </p:nvPr>
        </p:nvSpPr>
        <p:spPr/>
        <p:txBody>
          <a:bodyPr/>
          <a:lstStyle/>
          <a:p>
            <a:fld id="{17E3E6CE-0EE0-42D5-9A9C-F9E69BCA18F8}" type="datetimeFigureOut">
              <a:rPr lang="en-US" smtClean="0"/>
              <a:t>4/20/2021</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0CD88216-F9C7-4358-B0B4-65C44AAE710D}" type="slidenum">
              <a:rPr lang="en-US" smtClean="0"/>
              <a:t>‹#›</a:t>
            </a:fld>
            <a:endParaRPr lang="en-US"/>
          </a:p>
        </p:txBody>
      </p:sp>
    </p:spTree>
    <p:extLst>
      <p:ext uri="{BB962C8B-B14F-4D97-AF65-F5344CB8AC3E}">
        <p14:creationId xmlns:p14="http://schemas.microsoft.com/office/powerpoint/2010/main" val="37168934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日期占位符 6"/>
          <p:cNvSpPr>
            <a:spLocks noGrp="1"/>
          </p:cNvSpPr>
          <p:nvPr>
            <p:ph type="dt" sz="half" idx="10"/>
          </p:nvPr>
        </p:nvSpPr>
        <p:spPr/>
        <p:txBody>
          <a:bodyPr/>
          <a:lstStyle/>
          <a:p>
            <a:fld id="{17E3E6CE-0EE0-42D5-9A9C-F9E69BCA18F8}" type="datetimeFigureOut">
              <a:rPr lang="en-US" smtClean="0"/>
              <a:t>4/20/2021</a:t>
            </a:fld>
            <a:endParaRPr lang="en-US"/>
          </a:p>
        </p:txBody>
      </p:sp>
      <p:sp>
        <p:nvSpPr>
          <p:cNvPr id="8" name="页脚占位符 7"/>
          <p:cNvSpPr>
            <a:spLocks noGrp="1"/>
          </p:cNvSpPr>
          <p:nvPr>
            <p:ph type="ftr" sz="quarter" idx="11"/>
          </p:nvPr>
        </p:nvSpPr>
        <p:spPr/>
        <p:txBody>
          <a:bodyPr/>
          <a:lstStyle/>
          <a:p>
            <a:endParaRPr lang="en-US"/>
          </a:p>
        </p:txBody>
      </p:sp>
      <p:sp>
        <p:nvSpPr>
          <p:cNvPr id="9" name="灯片编号占位符 8"/>
          <p:cNvSpPr>
            <a:spLocks noGrp="1"/>
          </p:cNvSpPr>
          <p:nvPr>
            <p:ph type="sldNum" sz="quarter" idx="12"/>
          </p:nvPr>
        </p:nvSpPr>
        <p:spPr/>
        <p:txBody>
          <a:bodyPr/>
          <a:lstStyle/>
          <a:p>
            <a:fld id="{0CD88216-F9C7-4358-B0B4-65C44AAE710D}" type="slidenum">
              <a:rPr lang="en-US" smtClean="0"/>
              <a:t>‹#›</a:t>
            </a:fld>
            <a:endParaRPr lang="en-US"/>
          </a:p>
        </p:txBody>
      </p:sp>
    </p:spTree>
    <p:extLst>
      <p:ext uri="{BB962C8B-B14F-4D97-AF65-F5344CB8AC3E}">
        <p14:creationId xmlns:p14="http://schemas.microsoft.com/office/powerpoint/2010/main" val="26503696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日期占位符 2"/>
          <p:cNvSpPr>
            <a:spLocks noGrp="1"/>
          </p:cNvSpPr>
          <p:nvPr>
            <p:ph type="dt" sz="half" idx="10"/>
          </p:nvPr>
        </p:nvSpPr>
        <p:spPr/>
        <p:txBody>
          <a:bodyPr/>
          <a:lstStyle/>
          <a:p>
            <a:fld id="{17E3E6CE-0EE0-42D5-9A9C-F9E69BCA18F8}" type="datetimeFigureOut">
              <a:rPr lang="en-US" smtClean="0"/>
              <a:t>4/20/2021</a:t>
            </a:fld>
            <a:endParaRPr lang="en-US"/>
          </a:p>
        </p:txBody>
      </p:sp>
      <p:sp>
        <p:nvSpPr>
          <p:cNvPr id="4" name="页脚占位符 3"/>
          <p:cNvSpPr>
            <a:spLocks noGrp="1"/>
          </p:cNvSpPr>
          <p:nvPr>
            <p:ph type="ftr" sz="quarter" idx="11"/>
          </p:nvPr>
        </p:nvSpPr>
        <p:spPr/>
        <p:txBody>
          <a:bodyPr/>
          <a:lstStyle/>
          <a:p>
            <a:endParaRPr lang="en-US"/>
          </a:p>
        </p:txBody>
      </p:sp>
      <p:sp>
        <p:nvSpPr>
          <p:cNvPr id="5" name="灯片编号占位符 4"/>
          <p:cNvSpPr>
            <a:spLocks noGrp="1"/>
          </p:cNvSpPr>
          <p:nvPr>
            <p:ph type="sldNum" sz="quarter" idx="12"/>
          </p:nvPr>
        </p:nvSpPr>
        <p:spPr/>
        <p:txBody>
          <a:bodyPr/>
          <a:lstStyle/>
          <a:p>
            <a:fld id="{0CD88216-F9C7-4358-B0B4-65C44AAE710D}" type="slidenum">
              <a:rPr lang="en-US" smtClean="0"/>
              <a:t>‹#›</a:t>
            </a:fld>
            <a:endParaRPr lang="en-US"/>
          </a:p>
        </p:txBody>
      </p:sp>
    </p:spTree>
    <p:extLst>
      <p:ext uri="{BB962C8B-B14F-4D97-AF65-F5344CB8AC3E}">
        <p14:creationId xmlns:p14="http://schemas.microsoft.com/office/powerpoint/2010/main" val="11547491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7E3E6CE-0EE0-42D5-9A9C-F9E69BCA18F8}" type="datetimeFigureOut">
              <a:rPr lang="en-US" smtClean="0"/>
              <a:t>4/20/2021</a:t>
            </a:fld>
            <a:endParaRPr lang="en-US"/>
          </a:p>
        </p:txBody>
      </p:sp>
      <p:sp>
        <p:nvSpPr>
          <p:cNvPr id="3" name="页脚占位符 2"/>
          <p:cNvSpPr>
            <a:spLocks noGrp="1"/>
          </p:cNvSpPr>
          <p:nvPr>
            <p:ph type="ftr" sz="quarter" idx="11"/>
          </p:nvPr>
        </p:nvSpPr>
        <p:spPr/>
        <p:txBody>
          <a:bodyPr/>
          <a:lstStyle/>
          <a:p>
            <a:endParaRPr lang="en-US"/>
          </a:p>
        </p:txBody>
      </p:sp>
      <p:sp>
        <p:nvSpPr>
          <p:cNvPr id="4" name="灯片编号占位符 3"/>
          <p:cNvSpPr>
            <a:spLocks noGrp="1"/>
          </p:cNvSpPr>
          <p:nvPr>
            <p:ph type="sldNum" sz="quarter" idx="12"/>
          </p:nvPr>
        </p:nvSpPr>
        <p:spPr/>
        <p:txBody>
          <a:bodyPr/>
          <a:lstStyle/>
          <a:p>
            <a:fld id="{0CD88216-F9C7-4358-B0B4-65C44AAE710D}" type="slidenum">
              <a:rPr lang="en-US" smtClean="0"/>
              <a:t>‹#›</a:t>
            </a:fld>
            <a:endParaRPr lang="en-US"/>
          </a:p>
        </p:txBody>
      </p:sp>
    </p:spTree>
    <p:extLst>
      <p:ext uri="{BB962C8B-B14F-4D97-AF65-F5344CB8AC3E}">
        <p14:creationId xmlns:p14="http://schemas.microsoft.com/office/powerpoint/2010/main" val="33766698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7E3E6CE-0EE0-42D5-9A9C-F9E69BCA18F8}" type="datetimeFigureOut">
              <a:rPr lang="en-US" smtClean="0"/>
              <a:t>4/20/2021</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0CD88216-F9C7-4358-B0B4-65C44AAE710D}" type="slidenum">
              <a:rPr lang="en-US" smtClean="0"/>
              <a:t>‹#›</a:t>
            </a:fld>
            <a:endParaRPr lang="en-US"/>
          </a:p>
        </p:txBody>
      </p:sp>
    </p:spTree>
    <p:extLst>
      <p:ext uri="{BB962C8B-B14F-4D97-AF65-F5344CB8AC3E}">
        <p14:creationId xmlns:p14="http://schemas.microsoft.com/office/powerpoint/2010/main" val="18576131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7E3E6CE-0EE0-42D5-9A9C-F9E69BCA18F8}" type="datetimeFigureOut">
              <a:rPr lang="en-US" smtClean="0"/>
              <a:t>4/20/2021</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0CD88216-F9C7-4358-B0B4-65C44AAE710D}" type="slidenum">
              <a:rPr lang="en-US" smtClean="0"/>
              <a:t>‹#›</a:t>
            </a:fld>
            <a:endParaRPr lang="en-US"/>
          </a:p>
        </p:txBody>
      </p:sp>
    </p:spTree>
    <p:extLst>
      <p:ext uri="{BB962C8B-B14F-4D97-AF65-F5344CB8AC3E}">
        <p14:creationId xmlns:p14="http://schemas.microsoft.com/office/powerpoint/2010/main" val="36561651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E3E6CE-0EE0-42D5-9A9C-F9E69BCA18F8}" type="datetimeFigureOut">
              <a:rPr lang="en-US" smtClean="0"/>
              <a:t>4/20/2021</a:t>
            </a:fld>
            <a:endParaRPr 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D88216-F9C7-4358-B0B4-65C44AAE710D}" type="slidenum">
              <a:rPr lang="en-US" smtClean="0"/>
              <a:t>‹#›</a:t>
            </a:fld>
            <a:endParaRPr lang="en-US"/>
          </a:p>
        </p:txBody>
      </p:sp>
    </p:spTree>
    <p:extLst>
      <p:ext uri="{BB962C8B-B14F-4D97-AF65-F5344CB8AC3E}">
        <p14:creationId xmlns:p14="http://schemas.microsoft.com/office/powerpoint/2010/main" val="16741967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p:txBody>
          <a:bodyPr>
            <a:normAutofit/>
          </a:bodyPr>
          <a:lstStyle/>
          <a:p>
            <a:r>
              <a:rPr lang="en-US" altLang="zh-CN" sz="1800" dirty="0">
                <a:latin typeface="Arial" panose="020B0604020202020204" pitchFamily="34" charset="0"/>
                <a:cs typeface="Arial" panose="020B0604020202020204" pitchFamily="34" charset="0"/>
              </a:rPr>
              <a:t>Ericsson, [CATT, </a:t>
            </a:r>
            <a:r>
              <a:rPr lang="it-IT" altLang="zh-CN" sz="1800" dirty="0"/>
              <a:t>Huawei, HiSilicon, CMCC, China Unicom, </a:t>
            </a:r>
            <a:r>
              <a:rPr lang="en-US" altLang="zh-CN" sz="1800" dirty="0"/>
              <a:t>Nokia, Nokia Shanghai Bell, Qualcomm</a:t>
            </a:r>
            <a:r>
              <a:rPr lang="en-US" altLang="zh-CN" sz="1800" dirty="0">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p:txBody>
      </p:sp>
      <p:sp>
        <p:nvSpPr>
          <p:cNvPr id="4" name="副标题 2">
            <a:extLst>
              <a:ext uri="{FF2B5EF4-FFF2-40B4-BE49-F238E27FC236}">
                <a16:creationId xmlns:a16="http://schemas.microsoft.com/office/drawing/2014/main" id="{E90F7165-48C4-4B29-B290-2278E9D3EB52}"/>
              </a:ext>
            </a:extLst>
          </p:cNvPr>
          <p:cNvSpPr txBox="1">
            <a:spLocks/>
          </p:cNvSpPr>
          <p:nvPr/>
        </p:nvSpPr>
        <p:spPr>
          <a:xfrm>
            <a:off x="235132" y="140381"/>
            <a:ext cx="11617234" cy="117461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altLang="zh-CN" dirty="0">
                <a:latin typeface="Arial" panose="020B0604020202020204" pitchFamily="34" charset="0"/>
                <a:cs typeface="Arial" panose="020B0604020202020204" pitchFamily="34" charset="0"/>
              </a:rPr>
              <a:t>3GPP TSG-RAN WG4 Meeting #98-bis-e				   R4-2105416 Electronic Meeting, 12</a:t>
            </a:r>
            <a:r>
              <a:rPr lang="en-GB" altLang="zh-CN" baseline="30000" dirty="0">
                <a:latin typeface="Arial" panose="020B0604020202020204" pitchFamily="34" charset="0"/>
                <a:cs typeface="Arial" panose="020B0604020202020204" pitchFamily="34" charset="0"/>
              </a:rPr>
              <a:t>th</a:t>
            </a:r>
            <a:r>
              <a:rPr lang="en-GB" altLang="zh-CN" dirty="0">
                <a:latin typeface="Arial" panose="020B0604020202020204" pitchFamily="34" charset="0"/>
                <a:cs typeface="Arial" panose="020B0604020202020204" pitchFamily="34" charset="0"/>
              </a:rPr>
              <a:t> – 20</a:t>
            </a:r>
            <a:r>
              <a:rPr lang="en-GB" altLang="zh-CN" baseline="30000" dirty="0">
                <a:latin typeface="Arial" panose="020B0604020202020204" pitchFamily="34" charset="0"/>
                <a:cs typeface="Arial" panose="020B0604020202020204" pitchFamily="34" charset="0"/>
              </a:rPr>
              <a:t>th</a:t>
            </a:r>
            <a:r>
              <a:rPr lang="en-GB" altLang="zh-CN" dirty="0">
                <a:latin typeface="Arial" panose="020B0604020202020204" pitchFamily="34" charset="0"/>
                <a:cs typeface="Arial" panose="020B0604020202020204" pitchFamily="34" charset="0"/>
              </a:rPr>
              <a:t> of April, 2021</a:t>
            </a:r>
            <a:endParaRPr lang="zh-CN" altLang="zh-CN" dirty="0">
              <a:latin typeface="Arial" panose="020B0604020202020204" pitchFamily="34" charset="0"/>
              <a:cs typeface="Arial" panose="020B0604020202020204" pitchFamily="34" charset="0"/>
            </a:endParaRPr>
          </a:p>
        </p:txBody>
      </p:sp>
      <p:sp>
        <p:nvSpPr>
          <p:cNvPr id="8" name="Rectangle 4"/>
          <p:cNvSpPr>
            <a:spLocks noGrp="1" noChangeArrowheads="1"/>
          </p:cNvSpPr>
          <p:nvPr>
            <p:ph type="ctrTitle"/>
          </p:nvPr>
        </p:nvSpPr>
        <p:spPr bwMode="auto">
          <a:xfrm>
            <a:off x="1130366" y="1981491"/>
            <a:ext cx="945213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lvl="0" eaLnBrk="0" fontAlgn="base" hangingPunct="0">
              <a:lnSpc>
                <a:spcPct val="100000"/>
              </a:lnSpc>
              <a:spcAft>
                <a:spcPct val="0"/>
              </a:spcAft>
            </a:pPr>
            <a:r>
              <a:rPr lang="en-US" altLang="zh-CN" sz="3600" dirty="0">
                <a:latin typeface="Arial" panose="020B0604020202020204" pitchFamily="34" charset="0"/>
                <a:ea typeface="+mn-ea"/>
                <a:cs typeface="Arial" panose="020B0604020202020204" pitchFamily="34" charset="0"/>
              </a:rPr>
              <a:t>WF on UE RF requirements for DL 1024QAM</a:t>
            </a:r>
            <a:endParaRPr lang="en-GB" altLang="zh-CN" sz="3600" dirty="0">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3569040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5AAF62-14A5-47F3-86B3-215C0BBBC587}"/>
              </a:ext>
            </a:extLst>
          </p:cNvPr>
          <p:cNvSpPr>
            <a:spLocks noGrp="1"/>
          </p:cNvSpPr>
          <p:nvPr>
            <p:ph type="title"/>
          </p:nvPr>
        </p:nvSpPr>
        <p:spPr/>
        <p:txBody>
          <a:bodyPr/>
          <a:lstStyle/>
          <a:p>
            <a:r>
              <a:rPr lang="en-US" dirty="0"/>
              <a:t>EVM evaluation parameters</a:t>
            </a:r>
            <a:br>
              <a:rPr lang="en-US" dirty="0"/>
            </a:br>
            <a:endParaRPr lang="en-US" dirty="0"/>
          </a:p>
        </p:txBody>
      </p:sp>
      <p:sp>
        <p:nvSpPr>
          <p:cNvPr id="3" name="Content Placeholder 2">
            <a:extLst>
              <a:ext uri="{FF2B5EF4-FFF2-40B4-BE49-F238E27FC236}">
                <a16:creationId xmlns:a16="http://schemas.microsoft.com/office/drawing/2014/main" id="{D2B3A595-0782-41D3-B1AF-6B7E7509B058}"/>
              </a:ext>
            </a:extLst>
          </p:cNvPr>
          <p:cNvSpPr>
            <a:spLocks noGrp="1"/>
          </p:cNvSpPr>
          <p:nvPr>
            <p:ph idx="1"/>
          </p:nvPr>
        </p:nvSpPr>
        <p:spPr>
          <a:xfrm>
            <a:off x="838200" y="1189703"/>
            <a:ext cx="10515600" cy="4987260"/>
          </a:xfrm>
        </p:spPr>
        <p:txBody>
          <a:bodyPr>
            <a:normAutofit fontScale="62500" lnSpcReduction="20000"/>
          </a:bodyPr>
          <a:lstStyle/>
          <a:p>
            <a:r>
              <a:rPr lang="en-US" dirty="0"/>
              <a:t>Proceed with option 3: </a:t>
            </a:r>
            <a:r>
              <a:rPr lang="en-GB" dirty="0"/>
              <a:t>Further discuss and align link level simulation assumptions w.r.t parameters and their values</a:t>
            </a:r>
          </a:p>
          <a:p>
            <a:pPr lvl="1"/>
            <a:r>
              <a:rPr lang="en-GB" dirty="0"/>
              <a:t>Use parameters in R4-2104726 as a starting point</a:t>
            </a:r>
          </a:p>
          <a:p>
            <a:pPr lvl="1"/>
            <a:r>
              <a:rPr lang="en-GB" dirty="0"/>
              <a:t>Suggested modifications of R4-2104726 </a:t>
            </a:r>
          </a:p>
          <a:p>
            <a:pPr lvl="2"/>
            <a:r>
              <a:rPr lang="en-GB" dirty="0"/>
              <a:t>Rx EVM range </a:t>
            </a:r>
            <a:r>
              <a:rPr lang="en-GB" strike="sngStrike" dirty="0"/>
              <a:t>1%-2% </a:t>
            </a:r>
            <a:r>
              <a:rPr lang="en-GB" dirty="0">
                <a:solidFill>
                  <a:srgbClr val="FF0000"/>
                </a:solidFill>
              </a:rPr>
              <a:t>0.5%-2.0%</a:t>
            </a:r>
            <a:endParaRPr lang="en-GB" dirty="0"/>
          </a:p>
          <a:p>
            <a:pPr lvl="2"/>
            <a:r>
              <a:rPr lang="en-GB" dirty="0">
                <a:solidFill>
                  <a:srgbClr val="FF0000"/>
                </a:solidFill>
              </a:rPr>
              <a:t>Tx EVM range 0.5%-2.0%</a:t>
            </a:r>
          </a:p>
          <a:p>
            <a:pPr lvl="2"/>
            <a:r>
              <a:rPr lang="en-GB" dirty="0"/>
              <a:t>CBW=100MHz, SCS=30kHz, fc=4GHz (assuming TDD </a:t>
            </a:r>
            <a:r>
              <a:rPr lang="en-GB" dirty="0" err="1"/>
              <a:t>midband</a:t>
            </a:r>
            <a:r>
              <a:rPr lang="en-GB" dirty="0"/>
              <a:t>).</a:t>
            </a:r>
          </a:p>
          <a:p>
            <a:pPr lvl="2"/>
            <a:r>
              <a:rPr lang="en-GB" dirty="0"/>
              <a:t>CBW=50MHz, SCS=15kHz fc=2GHz (assuming FDD </a:t>
            </a:r>
            <a:r>
              <a:rPr lang="en-GB" dirty="0" err="1"/>
              <a:t>lowband</a:t>
            </a:r>
            <a:r>
              <a:rPr lang="en-GB" dirty="0"/>
              <a:t>). </a:t>
            </a:r>
          </a:p>
          <a:p>
            <a:pPr lvl="2"/>
            <a:r>
              <a:rPr lang="en-GB" dirty="0"/>
              <a:t>Precoding: Keep only random precoding (there is no big impact of follow PMI on performance for scenario with 2 Tx)</a:t>
            </a:r>
          </a:p>
          <a:p>
            <a:pPr lvl="2"/>
            <a:r>
              <a:rPr lang="en-GB" dirty="0"/>
              <a:t>HARQ: Maximum number of HARQ transmission = 4 with RV sequence {0,2,3,1}</a:t>
            </a:r>
          </a:p>
          <a:p>
            <a:pPr lvl="2"/>
            <a:r>
              <a:rPr lang="en-GB" dirty="0"/>
              <a:t>BS antenna configuration: We can keep only 2 Tx case</a:t>
            </a:r>
          </a:p>
          <a:p>
            <a:pPr lvl="2"/>
            <a:r>
              <a:rPr lang="en-GB" dirty="0"/>
              <a:t>UE antenna configuration: Probably we also can check performance for 2 Rx UE</a:t>
            </a:r>
          </a:p>
          <a:p>
            <a:pPr lvl="2"/>
            <a:r>
              <a:rPr lang="en-GB" dirty="0"/>
              <a:t>PDSCH configuration: Type A mapping, Start symbol 2, Duration 12 (for D slots)</a:t>
            </a:r>
          </a:p>
          <a:p>
            <a:pPr lvl="2"/>
            <a:r>
              <a:rPr lang="en-GB" dirty="0"/>
              <a:t>Other parameters not precluded</a:t>
            </a:r>
          </a:p>
          <a:p>
            <a:r>
              <a:rPr lang="en-GB" dirty="0"/>
              <a:t>Discussion (and possible agreement) on above bullets will be captured in the final version of the WF as an input to next meeting</a:t>
            </a:r>
          </a:p>
          <a:p>
            <a:r>
              <a:rPr lang="en-GB" dirty="0">
                <a:highlight>
                  <a:srgbClr val="FFFF00"/>
                </a:highlight>
              </a:rPr>
              <a:t>Moderator (after 2</a:t>
            </a:r>
            <a:r>
              <a:rPr lang="en-GB" baseline="30000" dirty="0">
                <a:highlight>
                  <a:srgbClr val="FFFF00"/>
                </a:highlight>
              </a:rPr>
              <a:t>nd</a:t>
            </a:r>
            <a:r>
              <a:rPr lang="en-GB" dirty="0">
                <a:highlight>
                  <a:srgbClr val="FFFF00"/>
                </a:highlight>
              </a:rPr>
              <a:t> round)</a:t>
            </a:r>
            <a:r>
              <a:rPr lang="en-GB" dirty="0"/>
              <a:t>: Suggests to continue the above discussion on Link level parameters at next meeting due to the ongoing parallel parameter discussion for the Base Station. No agreement at this stage. This is also reflected in the 2</a:t>
            </a:r>
            <a:r>
              <a:rPr lang="en-GB" baseline="30000" dirty="0"/>
              <a:t>nd</a:t>
            </a:r>
            <a:r>
              <a:rPr lang="en-GB" dirty="0"/>
              <a:t> round summary.</a:t>
            </a:r>
          </a:p>
          <a:p>
            <a:pPr lvl="1"/>
            <a:r>
              <a:rPr lang="en-GB" dirty="0"/>
              <a:t>The input above is kept in the WF as background information.</a:t>
            </a:r>
          </a:p>
          <a:p>
            <a:pPr lvl="1"/>
            <a:r>
              <a:rPr lang="en-GB" dirty="0"/>
              <a:t>It shall be noted that the BS side of the W.I. has agreed to use R4-2104726 as a basis (but use a wider bandwidth), captured in WF (R4-2106121)</a:t>
            </a:r>
          </a:p>
          <a:p>
            <a:pPr lvl="2"/>
            <a:endParaRPr lang="en-US" dirty="0"/>
          </a:p>
          <a:p>
            <a:pPr lvl="1"/>
            <a:endParaRPr lang="en-US" dirty="0"/>
          </a:p>
        </p:txBody>
      </p:sp>
    </p:spTree>
    <p:extLst>
      <p:ext uri="{BB962C8B-B14F-4D97-AF65-F5344CB8AC3E}">
        <p14:creationId xmlns:p14="http://schemas.microsoft.com/office/powerpoint/2010/main" val="21810717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55AAE-41A3-47C2-9A64-F3F8652B7F94}"/>
              </a:ext>
            </a:extLst>
          </p:cNvPr>
          <p:cNvSpPr>
            <a:spLocks noGrp="1"/>
          </p:cNvSpPr>
          <p:nvPr>
            <p:ph type="title"/>
          </p:nvPr>
        </p:nvSpPr>
        <p:spPr/>
        <p:txBody>
          <a:bodyPr/>
          <a:lstStyle/>
          <a:p>
            <a:r>
              <a:rPr lang="en-GB" dirty="0"/>
              <a:t>Maximum input level</a:t>
            </a:r>
            <a:endParaRPr lang="en-US" dirty="0"/>
          </a:p>
        </p:txBody>
      </p:sp>
      <p:sp>
        <p:nvSpPr>
          <p:cNvPr id="3" name="Content Placeholder 2">
            <a:extLst>
              <a:ext uri="{FF2B5EF4-FFF2-40B4-BE49-F238E27FC236}">
                <a16:creationId xmlns:a16="http://schemas.microsoft.com/office/drawing/2014/main" id="{B8777AEC-CAA8-4909-BEB6-89D1ED7FA887}"/>
              </a:ext>
            </a:extLst>
          </p:cNvPr>
          <p:cNvSpPr>
            <a:spLocks noGrp="1"/>
          </p:cNvSpPr>
          <p:nvPr>
            <p:ph idx="1"/>
          </p:nvPr>
        </p:nvSpPr>
        <p:spPr/>
        <p:txBody>
          <a:bodyPr/>
          <a:lstStyle/>
          <a:p>
            <a:r>
              <a:rPr lang="sv-SE" dirty="0" err="1">
                <a:highlight>
                  <a:srgbClr val="00FF00"/>
                </a:highlight>
              </a:rPr>
              <a:t>Agree</a:t>
            </a:r>
            <a:r>
              <a:rPr lang="sv-SE" dirty="0">
                <a:highlight>
                  <a:srgbClr val="00FF00"/>
                </a:highlight>
              </a:rPr>
              <a:t> on the </a:t>
            </a:r>
            <a:r>
              <a:rPr lang="sv-SE" dirty="0" err="1">
                <a:highlight>
                  <a:srgbClr val="00FF00"/>
                </a:highlight>
              </a:rPr>
              <a:t>proposal</a:t>
            </a:r>
            <a:r>
              <a:rPr lang="sv-SE" dirty="0">
                <a:highlight>
                  <a:srgbClr val="00FF00"/>
                </a:highlight>
              </a:rPr>
              <a:t> </a:t>
            </a:r>
            <a:r>
              <a:rPr lang="sv-SE" dirty="0" err="1">
                <a:highlight>
                  <a:srgbClr val="00FF00"/>
                </a:highlight>
              </a:rPr>
              <a:t>provided</a:t>
            </a:r>
            <a:r>
              <a:rPr lang="sv-SE" dirty="0"/>
              <a:t>:</a:t>
            </a:r>
            <a:endParaRPr lang="en-US" dirty="0"/>
          </a:p>
          <a:p>
            <a:pPr lvl="1"/>
            <a:r>
              <a:rPr lang="en-GB" dirty="0"/>
              <a:t>Use a 0dB relaxation for 1024QAM compared to 256QAM</a:t>
            </a:r>
            <a:endParaRPr lang="en-US" dirty="0"/>
          </a:p>
          <a:p>
            <a:pPr lvl="1"/>
            <a:r>
              <a:rPr lang="en-GB" dirty="0"/>
              <a:t>Introduce an appropriate note in the Maximum input tables in 38.101-1 referring to new RMCs defined in annex A (RMCs to be settled during performance part of the WI).</a:t>
            </a:r>
            <a:endParaRPr lang="en-US" dirty="0"/>
          </a:p>
          <a:p>
            <a:pPr lvl="1"/>
            <a:endParaRPr lang="en-US" dirty="0"/>
          </a:p>
        </p:txBody>
      </p:sp>
    </p:spTree>
    <p:extLst>
      <p:ext uri="{BB962C8B-B14F-4D97-AF65-F5344CB8AC3E}">
        <p14:creationId xmlns:p14="http://schemas.microsoft.com/office/powerpoint/2010/main" val="14944717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AD089B-002E-4914-BA2F-6673FC5A8B00}"/>
              </a:ext>
            </a:extLst>
          </p:cNvPr>
          <p:cNvSpPr>
            <a:spLocks noGrp="1"/>
          </p:cNvSpPr>
          <p:nvPr>
            <p:ph type="title"/>
          </p:nvPr>
        </p:nvSpPr>
        <p:spPr/>
        <p:txBody>
          <a:bodyPr/>
          <a:lstStyle/>
          <a:p>
            <a:r>
              <a:rPr lang="en-GB" dirty="0"/>
              <a:t>Work split for impacted TS</a:t>
            </a:r>
            <a:endParaRPr lang="en-US" dirty="0"/>
          </a:p>
        </p:txBody>
      </p:sp>
      <p:sp>
        <p:nvSpPr>
          <p:cNvPr id="3" name="Content Placeholder 2">
            <a:extLst>
              <a:ext uri="{FF2B5EF4-FFF2-40B4-BE49-F238E27FC236}">
                <a16:creationId xmlns:a16="http://schemas.microsoft.com/office/drawing/2014/main" id="{0DD8B5C4-1C20-4E46-BF24-810A236A783E}"/>
              </a:ext>
            </a:extLst>
          </p:cNvPr>
          <p:cNvSpPr>
            <a:spLocks noGrp="1"/>
          </p:cNvSpPr>
          <p:nvPr>
            <p:ph idx="1"/>
          </p:nvPr>
        </p:nvSpPr>
        <p:spPr>
          <a:xfrm>
            <a:off x="838200" y="1825625"/>
            <a:ext cx="6210300" cy="2225675"/>
          </a:xfrm>
        </p:spPr>
        <p:txBody>
          <a:bodyPr>
            <a:normAutofit fontScale="92500" lnSpcReduction="20000"/>
          </a:bodyPr>
          <a:lstStyle/>
          <a:p>
            <a:r>
              <a:rPr lang="sv-SE" dirty="0"/>
              <a:t>To be </a:t>
            </a:r>
            <a:r>
              <a:rPr lang="sv-SE" dirty="0" err="1"/>
              <a:t>settled</a:t>
            </a:r>
            <a:r>
              <a:rPr lang="sv-SE" dirty="0"/>
              <a:t> in 2nd round</a:t>
            </a:r>
          </a:p>
          <a:p>
            <a:r>
              <a:rPr lang="sv-SE" dirty="0">
                <a:highlight>
                  <a:srgbClr val="FFFF00"/>
                </a:highlight>
              </a:rPr>
              <a:t>No </a:t>
            </a:r>
            <a:r>
              <a:rPr lang="sv-SE" dirty="0" err="1">
                <a:highlight>
                  <a:srgbClr val="FFFF00"/>
                </a:highlight>
              </a:rPr>
              <a:t>agreement</a:t>
            </a:r>
            <a:r>
              <a:rPr lang="sv-SE" dirty="0">
                <a:highlight>
                  <a:srgbClr val="FFFF00"/>
                </a:highlight>
              </a:rPr>
              <a:t> </a:t>
            </a:r>
            <a:r>
              <a:rPr lang="sv-SE" dirty="0"/>
              <a:t>on </a:t>
            </a:r>
            <a:r>
              <a:rPr lang="sv-SE" dirty="0" err="1"/>
              <a:t>this</a:t>
            </a:r>
            <a:r>
              <a:rPr lang="sv-SE" dirty="0"/>
              <a:t> part </a:t>
            </a:r>
            <a:r>
              <a:rPr lang="sv-SE" dirty="0" err="1"/>
              <a:t>sine</a:t>
            </a:r>
            <a:r>
              <a:rPr lang="sv-SE" dirty="0"/>
              <a:t> no </a:t>
            </a:r>
            <a:r>
              <a:rPr lang="sv-SE" dirty="0" err="1"/>
              <a:t>one</a:t>
            </a:r>
            <a:r>
              <a:rPr lang="sv-SE" dirty="0"/>
              <a:t> </a:t>
            </a:r>
            <a:r>
              <a:rPr lang="sv-SE" dirty="0" err="1"/>
              <a:t>volunteerd</a:t>
            </a:r>
            <a:r>
              <a:rPr lang="sv-SE" dirty="0"/>
              <a:t> for TS38.101-1, to be </a:t>
            </a:r>
            <a:r>
              <a:rPr lang="sv-SE" dirty="0" err="1"/>
              <a:t>continued</a:t>
            </a:r>
            <a:r>
              <a:rPr lang="sv-SE" dirty="0"/>
              <a:t> at the </a:t>
            </a:r>
            <a:r>
              <a:rPr lang="sv-SE" dirty="0" err="1"/>
              <a:t>next</a:t>
            </a:r>
            <a:r>
              <a:rPr lang="sv-SE" dirty="0"/>
              <a:t> meeting:</a:t>
            </a:r>
          </a:p>
          <a:p>
            <a:pPr lvl="1"/>
            <a:r>
              <a:rPr lang="sv-SE" dirty="0"/>
              <a:t>As information the </a:t>
            </a:r>
            <a:r>
              <a:rPr lang="sv-SE" dirty="0" err="1"/>
              <a:t>rapporteurs</a:t>
            </a:r>
            <a:r>
              <a:rPr lang="sv-SE" dirty="0"/>
              <a:t> </a:t>
            </a:r>
            <a:r>
              <a:rPr lang="sv-SE" dirty="0" err="1"/>
              <a:t>suggested</a:t>
            </a:r>
            <a:r>
              <a:rPr lang="sv-SE" dirty="0"/>
              <a:t> the </a:t>
            </a:r>
            <a:r>
              <a:rPr lang="sv-SE" dirty="0" err="1"/>
              <a:t>shown</a:t>
            </a:r>
            <a:r>
              <a:rPr lang="sv-SE" dirty="0"/>
              <a:t> matrix (it has </a:t>
            </a:r>
            <a:r>
              <a:rPr lang="sv-SE" dirty="0" err="1"/>
              <a:t>been</a:t>
            </a:r>
            <a:r>
              <a:rPr lang="sv-SE" dirty="0"/>
              <a:t> </a:t>
            </a:r>
            <a:r>
              <a:rPr lang="sv-SE" dirty="0" err="1"/>
              <a:t>partly</a:t>
            </a:r>
            <a:r>
              <a:rPr lang="sv-SE" dirty="0"/>
              <a:t> </a:t>
            </a:r>
            <a:r>
              <a:rPr lang="sv-SE" dirty="0" err="1"/>
              <a:t>filled</a:t>
            </a:r>
            <a:r>
              <a:rPr lang="sv-SE" dirty="0"/>
              <a:t> for the BS </a:t>
            </a:r>
            <a:r>
              <a:rPr lang="sv-SE" dirty="0" err="1"/>
              <a:t>Specs</a:t>
            </a:r>
            <a:r>
              <a:rPr lang="sv-SE" dirty="0"/>
              <a:t>, </a:t>
            </a:r>
            <a:r>
              <a:rPr lang="sv-SE" dirty="0" err="1"/>
              <a:t>highlighted</a:t>
            </a:r>
            <a:r>
              <a:rPr lang="sv-SE" dirty="0"/>
              <a:t> in green):</a:t>
            </a:r>
            <a:endParaRPr lang="en-US" dirty="0"/>
          </a:p>
        </p:txBody>
      </p:sp>
      <p:graphicFrame>
        <p:nvGraphicFramePr>
          <p:cNvPr id="6" name="Table 5">
            <a:extLst>
              <a:ext uri="{FF2B5EF4-FFF2-40B4-BE49-F238E27FC236}">
                <a16:creationId xmlns:a16="http://schemas.microsoft.com/office/drawing/2014/main" id="{D22FE717-DB70-4D92-8EF5-6E219A8229FA}"/>
              </a:ext>
            </a:extLst>
          </p:cNvPr>
          <p:cNvGraphicFramePr>
            <a:graphicFrameLocks noGrp="1"/>
          </p:cNvGraphicFramePr>
          <p:nvPr>
            <p:extLst>
              <p:ext uri="{D42A27DB-BD31-4B8C-83A1-F6EECF244321}">
                <p14:modId xmlns:p14="http://schemas.microsoft.com/office/powerpoint/2010/main" val="3182595495"/>
              </p:ext>
            </p:extLst>
          </p:nvPr>
        </p:nvGraphicFramePr>
        <p:xfrm>
          <a:off x="7612380" y="2007394"/>
          <a:ext cx="3596640" cy="1676400"/>
        </p:xfrm>
        <a:graphic>
          <a:graphicData uri="http://schemas.openxmlformats.org/drawingml/2006/table">
            <a:tbl>
              <a:tblPr firstRow="1" firstCol="1" bandRow="1">
                <a:tableStyleId>{5C22544A-7EE6-4342-B048-85BDC9FD1C3A}</a:tableStyleId>
              </a:tblPr>
              <a:tblGrid>
                <a:gridCol w="1616710">
                  <a:extLst>
                    <a:ext uri="{9D8B030D-6E8A-4147-A177-3AD203B41FA5}">
                      <a16:colId xmlns:a16="http://schemas.microsoft.com/office/drawing/2014/main" val="1090488954"/>
                    </a:ext>
                  </a:extLst>
                </a:gridCol>
                <a:gridCol w="1979930">
                  <a:extLst>
                    <a:ext uri="{9D8B030D-6E8A-4147-A177-3AD203B41FA5}">
                      <a16:colId xmlns:a16="http://schemas.microsoft.com/office/drawing/2014/main" val="3417859171"/>
                    </a:ext>
                  </a:extLst>
                </a:gridCol>
              </a:tblGrid>
              <a:tr h="0">
                <a:tc>
                  <a:txBody>
                    <a:bodyPr/>
                    <a:lstStyle/>
                    <a:p>
                      <a:pPr algn="just"/>
                      <a:r>
                        <a:rPr lang="en-US" sz="1100">
                          <a:effectLst/>
                        </a:rPr>
                        <a:t>Spec number</a:t>
                      </a:r>
                      <a:endParaRPr lang="en-US" sz="1100">
                        <a:effectLst/>
                        <a:latin typeface="Yu Gothic" panose="020B0400000000000000" pitchFamily="34" charset="-128"/>
                        <a:ea typeface="Yu Gothic" panose="020B0400000000000000" pitchFamily="34" charset="-128"/>
                        <a:cs typeface="Calibri" panose="020F0502020204030204" pitchFamily="34" charset="0"/>
                      </a:endParaRPr>
                    </a:p>
                  </a:txBody>
                  <a:tcPr marL="68580" marR="68580" marT="0" marB="0"/>
                </a:tc>
                <a:tc>
                  <a:txBody>
                    <a:bodyPr/>
                    <a:lstStyle/>
                    <a:p>
                      <a:pPr algn="just"/>
                      <a:r>
                        <a:rPr lang="en-US" sz="1100">
                          <a:effectLst/>
                        </a:rPr>
                        <a:t>Responsible</a:t>
                      </a:r>
                      <a:endParaRPr lang="en-US" sz="1100">
                        <a:effectLst/>
                        <a:latin typeface="Yu Gothic" panose="020B0400000000000000" pitchFamily="34" charset="-128"/>
                        <a:ea typeface="Yu Gothic" panose="020B0400000000000000" pitchFamily="34" charset="-128"/>
                        <a:cs typeface="Calibri" panose="020F0502020204030204" pitchFamily="34" charset="0"/>
                      </a:endParaRPr>
                    </a:p>
                  </a:txBody>
                  <a:tcPr marL="68580" marR="68580" marT="0" marB="0"/>
                </a:tc>
                <a:extLst>
                  <a:ext uri="{0D108BD9-81ED-4DB2-BD59-A6C34878D82A}">
                    <a16:rowId xmlns:a16="http://schemas.microsoft.com/office/drawing/2014/main" val="1235784327"/>
                  </a:ext>
                </a:extLst>
              </a:tr>
              <a:tr h="0">
                <a:tc>
                  <a:txBody>
                    <a:bodyPr/>
                    <a:lstStyle/>
                    <a:p>
                      <a:pPr algn="just"/>
                      <a:r>
                        <a:rPr lang="en-US" sz="1100">
                          <a:effectLst/>
                        </a:rPr>
                        <a:t>38.101-1</a:t>
                      </a:r>
                      <a:endParaRPr lang="en-US" sz="1100">
                        <a:effectLst/>
                        <a:latin typeface="Yu Gothic" panose="020B0400000000000000" pitchFamily="34" charset="-128"/>
                        <a:ea typeface="Yu Gothic" panose="020B0400000000000000" pitchFamily="34" charset="-128"/>
                        <a:cs typeface="Calibri" panose="020F0502020204030204" pitchFamily="34" charset="0"/>
                      </a:endParaRPr>
                    </a:p>
                  </a:txBody>
                  <a:tcPr marL="68580" marR="68580" marT="0" marB="0"/>
                </a:tc>
                <a:tc>
                  <a:txBody>
                    <a:bodyPr/>
                    <a:lstStyle/>
                    <a:p>
                      <a:pPr algn="just"/>
                      <a:r>
                        <a:rPr lang="en-US" sz="1100">
                          <a:effectLst/>
                        </a:rPr>
                        <a:t>Huawei</a:t>
                      </a:r>
                      <a:endParaRPr lang="en-US" sz="1100">
                        <a:effectLst/>
                        <a:latin typeface="Yu Gothic" panose="020B0400000000000000" pitchFamily="34" charset="-128"/>
                        <a:ea typeface="Yu Gothic" panose="020B0400000000000000" pitchFamily="34" charset="-128"/>
                        <a:cs typeface="Calibri" panose="020F0502020204030204" pitchFamily="34" charset="0"/>
                      </a:endParaRPr>
                    </a:p>
                  </a:txBody>
                  <a:tcPr marL="68580" marR="68580" marT="0" marB="0"/>
                </a:tc>
                <a:extLst>
                  <a:ext uri="{0D108BD9-81ED-4DB2-BD59-A6C34878D82A}">
                    <a16:rowId xmlns:a16="http://schemas.microsoft.com/office/drawing/2014/main" val="2798669922"/>
                  </a:ext>
                </a:extLst>
              </a:tr>
              <a:tr h="0">
                <a:tc>
                  <a:txBody>
                    <a:bodyPr/>
                    <a:lstStyle/>
                    <a:p>
                      <a:pPr algn="just"/>
                      <a:r>
                        <a:rPr lang="en-US" sz="1100">
                          <a:effectLst/>
                          <a:highlight>
                            <a:srgbClr val="00FF00"/>
                          </a:highlight>
                        </a:rPr>
                        <a:t>38.104</a:t>
                      </a:r>
                      <a:endParaRPr lang="en-US" sz="1100">
                        <a:effectLst/>
                        <a:highlight>
                          <a:srgbClr val="00FF00"/>
                        </a:highlight>
                        <a:latin typeface="Yu Gothic" panose="020B0400000000000000" pitchFamily="34" charset="-128"/>
                        <a:ea typeface="Yu Gothic" panose="020B0400000000000000" pitchFamily="34" charset="-128"/>
                        <a:cs typeface="Calibri" panose="020F0502020204030204" pitchFamily="34" charset="0"/>
                      </a:endParaRPr>
                    </a:p>
                  </a:txBody>
                  <a:tcPr marL="68580" marR="68580" marT="0" marB="0"/>
                </a:tc>
                <a:tc>
                  <a:txBody>
                    <a:bodyPr/>
                    <a:lstStyle/>
                    <a:p>
                      <a:pPr algn="just"/>
                      <a:r>
                        <a:rPr lang="en-US" sz="1100">
                          <a:effectLst/>
                          <a:highlight>
                            <a:srgbClr val="00FF00"/>
                          </a:highlight>
                        </a:rPr>
                        <a:t>Huawei</a:t>
                      </a:r>
                      <a:endParaRPr lang="en-US" sz="1100">
                        <a:effectLst/>
                        <a:highlight>
                          <a:srgbClr val="00FF00"/>
                        </a:highlight>
                        <a:latin typeface="Yu Gothic" panose="020B0400000000000000" pitchFamily="34" charset="-128"/>
                        <a:ea typeface="Yu Gothic" panose="020B0400000000000000" pitchFamily="34" charset="-128"/>
                        <a:cs typeface="Calibri" panose="020F0502020204030204" pitchFamily="34" charset="0"/>
                      </a:endParaRPr>
                    </a:p>
                  </a:txBody>
                  <a:tcPr marL="68580" marR="68580" marT="0" marB="0"/>
                </a:tc>
                <a:extLst>
                  <a:ext uri="{0D108BD9-81ED-4DB2-BD59-A6C34878D82A}">
                    <a16:rowId xmlns:a16="http://schemas.microsoft.com/office/drawing/2014/main" val="1344509689"/>
                  </a:ext>
                </a:extLst>
              </a:tr>
              <a:tr h="0">
                <a:tc>
                  <a:txBody>
                    <a:bodyPr/>
                    <a:lstStyle/>
                    <a:p>
                      <a:pPr algn="just"/>
                      <a:r>
                        <a:rPr lang="en-US" sz="1100">
                          <a:effectLst/>
                          <a:highlight>
                            <a:srgbClr val="00FF00"/>
                          </a:highlight>
                        </a:rPr>
                        <a:t>38.141-1</a:t>
                      </a:r>
                      <a:endParaRPr lang="en-US" sz="1100">
                        <a:effectLst/>
                        <a:highlight>
                          <a:srgbClr val="00FF00"/>
                        </a:highlight>
                        <a:latin typeface="Yu Gothic" panose="020B0400000000000000" pitchFamily="34" charset="-128"/>
                        <a:ea typeface="Yu Gothic" panose="020B0400000000000000" pitchFamily="34" charset="-128"/>
                        <a:cs typeface="Calibri" panose="020F0502020204030204" pitchFamily="34" charset="0"/>
                      </a:endParaRPr>
                    </a:p>
                  </a:txBody>
                  <a:tcPr marL="68580" marR="68580" marT="0" marB="0"/>
                </a:tc>
                <a:tc>
                  <a:txBody>
                    <a:bodyPr/>
                    <a:lstStyle/>
                    <a:p>
                      <a:pPr algn="just"/>
                      <a:r>
                        <a:rPr lang="en-US" sz="1100">
                          <a:effectLst/>
                          <a:highlight>
                            <a:srgbClr val="00FF00"/>
                          </a:highlight>
                        </a:rPr>
                        <a:t>ZTE</a:t>
                      </a:r>
                      <a:endParaRPr lang="en-US" sz="1100">
                        <a:effectLst/>
                        <a:highlight>
                          <a:srgbClr val="00FF00"/>
                        </a:highlight>
                        <a:latin typeface="Yu Gothic" panose="020B0400000000000000" pitchFamily="34" charset="-128"/>
                        <a:ea typeface="Yu Gothic" panose="020B0400000000000000" pitchFamily="34" charset="-128"/>
                        <a:cs typeface="Calibri" panose="020F0502020204030204" pitchFamily="34" charset="0"/>
                      </a:endParaRPr>
                    </a:p>
                  </a:txBody>
                  <a:tcPr marL="68580" marR="68580" marT="0" marB="0"/>
                </a:tc>
                <a:extLst>
                  <a:ext uri="{0D108BD9-81ED-4DB2-BD59-A6C34878D82A}">
                    <a16:rowId xmlns:a16="http://schemas.microsoft.com/office/drawing/2014/main" val="1702622007"/>
                  </a:ext>
                </a:extLst>
              </a:tr>
              <a:tr h="0">
                <a:tc>
                  <a:txBody>
                    <a:bodyPr/>
                    <a:lstStyle/>
                    <a:p>
                      <a:pPr algn="just"/>
                      <a:r>
                        <a:rPr lang="en-US" sz="1100">
                          <a:effectLst/>
                          <a:highlight>
                            <a:srgbClr val="00FF00"/>
                          </a:highlight>
                        </a:rPr>
                        <a:t>38.141-2</a:t>
                      </a:r>
                      <a:endParaRPr lang="en-US" sz="1100">
                        <a:effectLst/>
                        <a:highlight>
                          <a:srgbClr val="00FF00"/>
                        </a:highlight>
                        <a:latin typeface="Yu Gothic" panose="020B0400000000000000" pitchFamily="34" charset="-128"/>
                        <a:ea typeface="Yu Gothic" panose="020B0400000000000000" pitchFamily="34" charset="-128"/>
                        <a:cs typeface="Calibri" panose="020F0502020204030204" pitchFamily="34" charset="0"/>
                      </a:endParaRPr>
                    </a:p>
                  </a:txBody>
                  <a:tcPr marL="68580" marR="68580" marT="0" marB="0"/>
                </a:tc>
                <a:tc>
                  <a:txBody>
                    <a:bodyPr/>
                    <a:lstStyle/>
                    <a:p>
                      <a:pPr algn="just"/>
                      <a:r>
                        <a:rPr lang="en-US" sz="1100" dirty="0">
                          <a:effectLst/>
                          <a:highlight>
                            <a:srgbClr val="00FF00"/>
                          </a:highlight>
                        </a:rPr>
                        <a:t>Ericsson</a:t>
                      </a:r>
                      <a:endParaRPr lang="en-US" sz="1100" dirty="0">
                        <a:effectLst/>
                        <a:highlight>
                          <a:srgbClr val="00FF00"/>
                        </a:highlight>
                        <a:latin typeface="Yu Gothic" panose="020B0400000000000000" pitchFamily="34" charset="-128"/>
                        <a:ea typeface="Yu Gothic" panose="020B0400000000000000" pitchFamily="34" charset="-128"/>
                        <a:cs typeface="Calibri" panose="020F0502020204030204" pitchFamily="34" charset="0"/>
                      </a:endParaRPr>
                    </a:p>
                  </a:txBody>
                  <a:tcPr marL="68580" marR="68580" marT="0" marB="0"/>
                </a:tc>
                <a:extLst>
                  <a:ext uri="{0D108BD9-81ED-4DB2-BD59-A6C34878D82A}">
                    <a16:rowId xmlns:a16="http://schemas.microsoft.com/office/drawing/2014/main" val="1749118947"/>
                  </a:ext>
                </a:extLst>
              </a:tr>
              <a:tr h="0">
                <a:tc>
                  <a:txBody>
                    <a:bodyPr/>
                    <a:lstStyle/>
                    <a:p>
                      <a:pPr algn="just"/>
                      <a:r>
                        <a:rPr lang="en-US" sz="1100">
                          <a:effectLst/>
                        </a:rPr>
                        <a:t>37.104</a:t>
                      </a:r>
                      <a:endParaRPr lang="en-US" sz="1100">
                        <a:effectLst/>
                        <a:latin typeface="Yu Gothic" panose="020B0400000000000000" pitchFamily="34" charset="-128"/>
                        <a:ea typeface="Yu Gothic" panose="020B0400000000000000" pitchFamily="34" charset="-128"/>
                        <a:cs typeface="Calibri" panose="020F0502020204030204" pitchFamily="34" charset="0"/>
                      </a:endParaRPr>
                    </a:p>
                  </a:txBody>
                  <a:tcPr marL="68580" marR="68580" marT="0" marB="0"/>
                </a:tc>
                <a:tc>
                  <a:txBody>
                    <a:bodyPr/>
                    <a:lstStyle/>
                    <a:p>
                      <a:pPr algn="just"/>
                      <a:r>
                        <a:rPr lang="en-US" sz="1100">
                          <a:effectLst/>
                        </a:rPr>
                        <a:t>CATT</a:t>
                      </a:r>
                      <a:endParaRPr lang="en-US" sz="1100">
                        <a:effectLst/>
                        <a:latin typeface="Yu Gothic" panose="020B0400000000000000" pitchFamily="34" charset="-128"/>
                        <a:ea typeface="Yu Gothic" panose="020B0400000000000000" pitchFamily="34" charset="-128"/>
                        <a:cs typeface="Calibri" panose="020F0502020204030204" pitchFamily="34" charset="0"/>
                      </a:endParaRPr>
                    </a:p>
                  </a:txBody>
                  <a:tcPr marL="68580" marR="68580" marT="0" marB="0"/>
                </a:tc>
                <a:extLst>
                  <a:ext uri="{0D108BD9-81ED-4DB2-BD59-A6C34878D82A}">
                    <a16:rowId xmlns:a16="http://schemas.microsoft.com/office/drawing/2014/main" val="259412888"/>
                  </a:ext>
                </a:extLst>
              </a:tr>
              <a:tr h="0">
                <a:tc>
                  <a:txBody>
                    <a:bodyPr/>
                    <a:lstStyle/>
                    <a:p>
                      <a:pPr algn="just"/>
                      <a:r>
                        <a:rPr lang="en-US" sz="1100">
                          <a:effectLst/>
                        </a:rPr>
                        <a:t>37.141</a:t>
                      </a:r>
                      <a:endParaRPr lang="en-US" sz="1100">
                        <a:effectLst/>
                        <a:latin typeface="Yu Gothic" panose="020B0400000000000000" pitchFamily="34" charset="-128"/>
                        <a:ea typeface="Yu Gothic" panose="020B0400000000000000" pitchFamily="34" charset="-128"/>
                        <a:cs typeface="Calibri" panose="020F0502020204030204" pitchFamily="34" charset="0"/>
                      </a:endParaRPr>
                    </a:p>
                  </a:txBody>
                  <a:tcPr marL="68580" marR="68580" marT="0" marB="0"/>
                </a:tc>
                <a:tc>
                  <a:txBody>
                    <a:bodyPr/>
                    <a:lstStyle/>
                    <a:p>
                      <a:pPr algn="just"/>
                      <a:r>
                        <a:rPr lang="en-US" sz="1100">
                          <a:effectLst/>
                        </a:rPr>
                        <a:t>ZTE</a:t>
                      </a:r>
                      <a:endParaRPr lang="en-US" sz="1100">
                        <a:effectLst/>
                        <a:latin typeface="Yu Gothic" panose="020B0400000000000000" pitchFamily="34" charset="-128"/>
                        <a:ea typeface="Yu Gothic" panose="020B0400000000000000" pitchFamily="34" charset="-128"/>
                        <a:cs typeface="Calibri" panose="020F0502020204030204" pitchFamily="34" charset="0"/>
                      </a:endParaRPr>
                    </a:p>
                  </a:txBody>
                  <a:tcPr marL="68580" marR="68580" marT="0" marB="0"/>
                </a:tc>
                <a:extLst>
                  <a:ext uri="{0D108BD9-81ED-4DB2-BD59-A6C34878D82A}">
                    <a16:rowId xmlns:a16="http://schemas.microsoft.com/office/drawing/2014/main" val="2311971901"/>
                  </a:ext>
                </a:extLst>
              </a:tr>
              <a:tr h="0">
                <a:tc>
                  <a:txBody>
                    <a:bodyPr/>
                    <a:lstStyle/>
                    <a:p>
                      <a:pPr algn="just"/>
                      <a:r>
                        <a:rPr lang="en-US" sz="1100">
                          <a:effectLst/>
                        </a:rPr>
                        <a:t>35.105</a:t>
                      </a:r>
                      <a:endParaRPr lang="en-US" sz="1100">
                        <a:effectLst/>
                        <a:latin typeface="Yu Gothic" panose="020B0400000000000000" pitchFamily="34" charset="-128"/>
                        <a:ea typeface="Yu Gothic" panose="020B0400000000000000" pitchFamily="34" charset="-128"/>
                        <a:cs typeface="Calibri" panose="020F0502020204030204" pitchFamily="34" charset="0"/>
                      </a:endParaRPr>
                    </a:p>
                  </a:txBody>
                  <a:tcPr marL="68580" marR="68580" marT="0" marB="0"/>
                </a:tc>
                <a:tc>
                  <a:txBody>
                    <a:bodyPr/>
                    <a:lstStyle/>
                    <a:p>
                      <a:pPr algn="just"/>
                      <a:r>
                        <a:rPr lang="en-US" sz="1100" dirty="0">
                          <a:effectLst/>
                        </a:rPr>
                        <a:t>CATT</a:t>
                      </a:r>
                      <a:endParaRPr lang="en-US" sz="1100" dirty="0">
                        <a:effectLst/>
                        <a:latin typeface="Yu Gothic" panose="020B0400000000000000" pitchFamily="34" charset="-128"/>
                        <a:ea typeface="Yu Gothic" panose="020B0400000000000000" pitchFamily="34" charset="-128"/>
                        <a:cs typeface="Calibri" panose="020F0502020204030204" pitchFamily="34" charset="0"/>
                      </a:endParaRPr>
                    </a:p>
                  </a:txBody>
                  <a:tcPr marL="68580" marR="68580" marT="0" marB="0"/>
                </a:tc>
                <a:extLst>
                  <a:ext uri="{0D108BD9-81ED-4DB2-BD59-A6C34878D82A}">
                    <a16:rowId xmlns:a16="http://schemas.microsoft.com/office/drawing/2014/main" val="1391766993"/>
                  </a:ext>
                </a:extLst>
              </a:tr>
              <a:tr h="0">
                <a:tc>
                  <a:txBody>
                    <a:bodyPr/>
                    <a:lstStyle/>
                    <a:p>
                      <a:pPr algn="just"/>
                      <a:r>
                        <a:rPr lang="en-US" sz="1100">
                          <a:effectLst/>
                          <a:highlight>
                            <a:srgbClr val="00FF00"/>
                          </a:highlight>
                        </a:rPr>
                        <a:t>37.145-1</a:t>
                      </a:r>
                      <a:endParaRPr lang="en-US" sz="1100">
                        <a:effectLst/>
                        <a:highlight>
                          <a:srgbClr val="00FF00"/>
                        </a:highlight>
                        <a:latin typeface="Yu Gothic" panose="020B0400000000000000" pitchFamily="34" charset="-128"/>
                        <a:ea typeface="Yu Gothic" panose="020B0400000000000000" pitchFamily="34" charset="-128"/>
                        <a:cs typeface="Calibri" panose="020F0502020204030204" pitchFamily="34" charset="0"/>
                      </a:endParaRPr>
                    </a:p>
                  </a:txBody>
                  <a:tcPr marL="68580" marR="68580" marT="0" marB="0"/>
                </a:tc>
                <a:tc>
                  <a:txBody>
                    <a:bodyPr/>
                    <a:lstStyle/>
                    <a:p>
                      <a:pPr algn="just"/>
                      <a:r>
                        <a:rPr lang="sv-SE" sz="1100" kern="1200" dirty="0">
                          <a:solidFill>
                            <a:schemeClr val="dk1"/>
                          </a:solidFill>
                          <a:effectLst/>
                          <a:highlight>
                            <a:srgbClr val="00FF00"/>
                          </a:highlight>
                          <a:latin typeface="+mn-lt"/>
                          <a:ea typeface="+mn-ea"/>
                          <a:cs typeface="+mn-cs"/>
                        </a:rPr>
                        <a:t>C</a:t>
                      </a:r>
                      <a:r>
                        <a:rPr lang="en-US" sz="1100" kern="1200" dirty="0">
                          <a:solidFill>
                            <a:schemeClr val="dk1"/>
                          </a:solidFill>
                          <a:effectLst/>
                          <a:highlight>
                            <a:srgbClr val="00FF00"/>
                          </a:highlight>
                          <a:latin typeface="+mn-lt"/>
                          <a:ea typeface="+mn-ea"/>
                          <a:cs typeface="+mn-cs"/>
                        </a:rPr>
                        <a:t>ATT</a:t>
                      </a:r>
                    </a:p>
                  </a:txBody>
                  <a:tcPr marL="68580" marR="68580" marT="0" marB="0"/>
                </a:tc>
                <a:extLst>
                  <a:ext uri="{0D108BD9-81ED-4DB2-BD59-A6C34878D82A}">
                    <a16:rowId xmlns:a16="http://schemas.microsoft.com/office/drawing/2014/main" val="3945607088"/>
                  </a:ext>
                </a:extLst>
              </a:tr>
              <a:tr h="0">
                <a:tc>
                  <a:txBody>
                    <a:bodyPr/>
                    <a:lstStyle/>
                    <a:p>
                      <a:pPr algn="just"/>
                      <a:r>
                        <a:rPr lang="en-US" sz="1100">
                          <a:effectLst/>
                          <a:highlight>
                            <a:srgbClr val="00FF00"/>
                          </a:highlight>
                        </a:rPr>
                        <a:t>37.145-2</a:t>
                      </a:r>
                      <a:endParaRPr lang="en-US" sz="1100">
                        <a:effectLst/>
                        <a:highlight>
                          <a:srgbClr val="00FF00"/>
                        </a:highlight>
                        <a:latin typeface="Yu Gothic" panose="020B0400000000000000" pitchFamily="34" charset="-128"/>
                        <a:ea typeface="Yu Gothic" panose="020B0400000000000000" pitchFamily="34" charset="-128"/>
                        <a:cs typeface="Calibri" panose="020F0502020204030204" pitchFamily="34" charset="0"/>
                      </a:endParaRPr>
                    </a:p>
                  </a:txBody>
                  <a:tcPr marL="68580" marR="68580" marT="0" marB="0"/>
                </a:tc>
                <a:tc>
                  <a:txBody>
                    <a:bodyPr/>
                    <a:lstStyle/>
                    <a:p>
                      <a:pPr algn="just"/>
                      <a:r>
                        <a:rPr lang="en-US" sz="1100" dirty="0">
                          <a:effectLst/>
                          <a:highlight>
                            <a:srgbClr val="00FF00"/>
                          </a:highlight>
                        </a:rPr>
                        <a:t>Nokia</a:t>
                      </a:r>
                      <a:endParaRPr lang="en-US" sz="1100" dirty="0">
                        <a:effectLst/>
                        <a:highlight>
                          <a:srgbClr val="00FF00"/>
                        </a:highlight>
                        <a:latin typeface="Yu Gothic" panose="020B0400000000000000" pitchFamily="34" charset="-128"/>
                        <a:ea typeface="Yu Gothic" panose="020B0400000000000000" pitchFamily="34" charset="-128"/>
                        <a:cs typeface="Calibri" panose="020F0502020204030204" pitchFamily="34" charset="0"/>
                      </a:endParaRPr>
                    </a:p>
                  </a:txBody>
                  <a:tcPr marL="68580" marR="68580" marT="0" marB="0"/>
                </a:tc>
                <a:extLst>
                  <a:ext uri="{0D108BD9-81ED-4DB2-BD59-A6C34878D82A}">
                    <a16:rowId xmlns:a16="http://schemas.microsoft.com/office/drawing/2014/main" val="1619697769"/>
                  </a:ext>
                </a:extLst>
              </a:tr>
            </a:tbl>
          </a:graphicData>
        </a:graphic>
      </p:graphicFrame>
    </p:spTree>
    <p:extLst>
      <p:ext uri="{BB962C8B-B14F-4D97-AF65-F5344CB8AC3E}">
        <p14:creationId xmlns:p14="http://schemas.microsoft.com/office/powerpoint/2010/main" val="25132879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Related papers</a:t>
            </a:r>
            <a:endParaRPr lang="zh-CN" altLang="en-US" dirty="0"/>
          </a:p>
        </p:txBody>
      </p:sp>
      <p:sp>
        <p:nvSpPr>
          <p:cNvPr id="3" name="内容占位符 2"/>
          <p:cNvSpPr>
            <a:spLocks noGrp="1"/>
          </p:cNvSpPr>
          <p:nvPr>
            <p:ph idx="1"/>
          </p:nvPr>
        </p:nvSpPr>
        <p:spPr/>
        <p:txBody>
          <a:bodyPr>
            <a:normAutofit fontScale="92500" lnSpcReduction="10000"/>
          </a:bodyPr>
          <a:lstStyle/>
          <a:p>
            <a:r>
              <a:rPr lang="en-US" altLang="zh-CN" dirty="0"/>
              <a:t>R4-2104726, CATT, “Link level simulation results for 1024QAM for NR FR1”</a:t>
            </a:r>
          </a:p>
          <a:p>
            <a:r>
              <a:rPr lang="en-US" altLang="zh-CN" strike="sngStrike" dirty="0">
                <a:highlight>
                  <a:srgbClr val="C0C0C0"/>
                </a:highlight>
              </a:rPr>
              <a:t>R4-2104727, CATT, “System level simulation results for 1024QAM for NR FR1” </a:t>
            </a:r>
            <a:r>
              <a:rPr lang="en-US" altLang="zh-CN" dirty="0"/>
              <a:t>(</a:t>
            </a:r>
            <a:r>
              <a:rPr lang="en-US" altLang="zh-CN" dirty="0" err="1"/>
              <a:t>Tdoc</a:t>
            </a:r>
            <a:r>
              <a:rPr lang="en-US" altLang="zh-CN" dirty="0"/>
              <a:t> not available and hence withdrawn)</a:t>
            </a:r>
          </a:p>
          <a:p>
            <a:r>
              <a:rPr lang="en-US" altLang="zh-CN" dirty="0"/>
              <a:t>R4-2106858, Ericsson, Nokia, Nokia Shanghai Bell, “</a:t>
            </a:r>
            <a:r>
              <a:rPr lang="nn-NO" altLang="zh-CN" dirty="0"/>
              <a:t>Work plan for DL 1024QAM for NR FR1</a:t>
            </a:r>
            <a:r>
              <a:rPr lang="en-US" altLang="zh-CN" dirty="0"/>
              <a:t>”</a:t>
            </a:r>
          </a:p>
          <a:p>
            <a:r>
              <a:rPr lang="en-US" altLang="zh-CN" dirty="0"/>
              <a:t>R4-2104729, CATT, “Discussion on UE RX RF requirements for 1024QAM for NR FR1”</a:t>
            </a:r>
          </a:p>
          <a:p>
            <a:r>
              <a:rPr lang="en-US" altLang="zh-CN" dirty="0"/>
              <a:t>R4-2106489, </a:t>
            </a:r>
            <a:r>
              <a:rPr lang="it-IT" altLang="zh-CN" dirty="0"/>
              <a:t>Huawei, HiSilicon, CMCC, China Unicom, </a:t>
            </a:r>
            <a:r>
              <a:rPr lang="en-US" altLang="zh-CN" dirty="0"/>
              <a:t>“RX EVM for support of 1024QAM”</a:t>
            </a:r>
          </a:p>
          <a:p>
            <a:r>
              <a:rPr lang="en-US" altLang="zh-CN" dirty="0"/>
              <a:t>R4-2106688, Ericsson, “UE Requirement Overview and Impact for 1024 QAM”</a:t>
            </a:r>
          </a:p>
          <a:p>
            <a:endParaRPr lang="zh-CN" altLang="en-US" dirty="0"/>
          </a:p>
        </p:txBody>
      </p:sp>
    </p:spTree>
    <p:extLst>
      <p:ext uri="{BB962C8B-B14F-4D97-AF65-F5344CB8AC3E}">
        <p14:creationId xmlns:p14="http://schemas.microsoft.com/office/powerpoint/2010/main" val="1253857662"/>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3878</TotalTime>
  <Words>578</Words>
  <Application>Microsoft Office PowerPoint</Application>
  <PresentationFormat>Widescreen</PresentationFormat>
  <Paragraphs>56</Paragraphs>
  <Slides>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Yu Gothic</vt:lpstr>
      <vt:lpstr>Arial</vt:lpstr>
      <vt:lpstr>Calibri</vt:lpstr>
      <vt:lpstr>Calibri Light</vt:lpstr>
      <vt:lpstr>Office 主题</vt:lpstr>
      <vt:lpstr>WF on UE RF requirements for DL 1024QAM</vt:lpstr>
      <vt:lpstr>EVM evaluation parameters </vt:lpstr>
      <vt:lpstr>Maximum input level</vt:lpstr>
      <vt:lpstr>Work split for impacted TS</vt:lpstr>
      <vt:lpstr>Related papers</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100MHz CBW in NR-U</dc:title>
  <dc:creator>Huawei</dc:creator>
  <cp:lastModifiedBy>Ericsson</cp:lastModifiedBy>
  <cp:revision>92</cp:revision>
  <dcterms:created xsi:type="dcterms:W3CDTF">2020-05-29T04:11:58Z</dcterms:created>
  <dcterms:modified xsi:type="dcterms:W3CDTF">2021-04-20T07:31:19Z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(3)L3fIaxrNxdstTZ/ODDeMYAyFsLyhHDv/xlFg1P/5TuHNpozcEf1dd45jiruaytIvzVVlZ++D
bD1KU4TNzfeGaS9W98g6fdW9J2pGgWQ2AN7SqdRDrRYREgUs+KhXkm8vEnB3BAtr8eZgpyVO
UOFigJvBpjTe3OULCk64tQNQWbTnVDabyB/3CL/JC2YUGg015ZR+m6o655Z9AdJ6bNJDOEy7
eGiDP6SpxR+t9nIu8J</vt:lpwstr>
  </property>
  <property fmtid="{D5CDD505-2E9C-101B-9397-08002B2CF9AE}" pid="3" name="_2015_ms_pID_7253431">
    <vt:lpwstr>dF/lxdReQBkV4XYCxdi7Airbe26EJsoGeJqaZ3fiZT4qf3vgcZ2svg
4s3ZDu+jYN8Zr1AE2OqzU6ODO/YxQVVJd2eAfpUfNvxE42AJb2S1AvFwbVaau+NKQz8W2Gon
Zr5u4q7P91hUkYVTc50sK3uv5r6QR/53Djbn94DkOLxGZiyBegOzXkoaTY7BBxtufmR3jrWQ
OewRzKjSx2Wv04FB36nVA1sgz6jlflpLKc8+</vt:lpwstr>
  </property>
  <property fmtid="{D5CDD505-2E9C-101B-9397-08002B2CF9AE}" pid="4" name="_2015_ms_pID_7253432">
    <vt:lpwstr>Xw==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1598272297</vt:lpwstr>
  </property>
</Properties>
</file>