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GB" sz="5400" b="1" dirty="0"/>
              <a:t>Way forward on PC2 NR V2X</a:t>
            </a:r>
            <a:endParaRPr lang="en-US" sz="5400" b="1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</a:t>
            </a:r>
            <a:r>
              <a:rPr lang="en-US" dirty="0" err="1"/>
              <a:t>HiSilicon</a:t>
            </a:r>
            <a:r>
              <a:rPr lang="en-US" dirty="0"/>
              <a:t>, LG Electronics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R4-2105407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5445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#98-</a:t>
            </a:r>
            <a:r>
              <a:rPr lang="en-US" altLang="zh-CN" b="1" dirty="0"/>
              <a:t>bis</a:t>
            </a:r>
            <a:r>
              <a:rPr lang="en-US" b="1" dirty="0"/>
              <a:t>-e</a:t>
            </a:r>
          </a:p>
          <a:p>
            <a:r>
              <a:rPr lang="en-GB" b="1" dirty="0"/>
              <a:t>Electronic Meeting, Apr. 12-Apr. 20, 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3-4-1: </a:t>
            </a:r>
            <a:r>
              <a:rPr lang="en-GB" sz="2400" b="1" dirty="0"/>
              <a:t>Whether need to update </a:t>
            </a:r>
            <a:r>
              <a:rPr lang="en-GB" sz="2400" b="1" dirty="0" err="1"/>
              <a:t>P</a:t>
            </a:r>
            <a:r>
              <a:rPr lang="en-GB" sz="2400" b="1" baseline="-25000" dirty="0" err="1"/>
              <a:t>EMAX,c</a:t>
            </a:r>
            <a:r>
              <a:rPr lang="en-GB" sz="2400" b="1" baseline="-25000" dirty="0"/>
              <a:t> </a:t>
            </a:r>
            <a:r>
              <a:rPr lang="en-GB" sz="2400" b="1" dirty="0"/>
              <a:t>for scenario of </a:t>
            </a:r>
            <a:r>
              <a:rPr lang="en-GB" sz="2400" b="1" dirty="0" err="1"/>
              <a:t>Uu</a:t>
            </a:r>
            <a:r>
              <a:rPr lang="en-GB" sz="2400" b="1" dirty="0"/>
              <a:t> and SL co-existence</a:t>
            </a:r>
            <a:endParaRPr lang="en-US" sz="2400" b="1" dirty="0"/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It is agreed to update P</a:t>
            </a:r>
            <a:r>
              <a:rPr lang="en-US" baseline="-25000" dirty="0"/>
              <a:t>EMAX,c</a:t>
            </a:r>
            <a:r>
              <a:rPr lang="en-US" dirty="0"/>
              <a:t> for scenario of </a:t>
            </a:r>
            <a:r>
              <a:rPr lang="en-US" dirty="0" err="1"/>
              <a:t>Uu</a:t>
            </a:r>
            <a:r>
              <a:rPr lang="en-US" dirty="0"/>
              <a:t> and SL co-existence. Detailed changes need further discussion. </a:t>
            </a:r>
          </a:p>
          <a:p>
            <a:endParaRPr lang="en-US" sz="2400" b="1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3026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3-4-2/3/4: Co-channel co-existence issues</a:t>
            </a:r>
          </a:p>
          <a:p>
            <a:r>
              <a:rPr lang="en-US" altLang="zh-CN" sz="2400" b="1" dirty="0"/>
              <a:t>Options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Continue the discussion of co-channel co-existence, but the scenarios and issues to be discussed need to be clarified.  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Co-channel co-existence is not in the scope of the WID. No need to have further discussion.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 </a:t>
            </a:r>
          </a:p>
          <a:p>
            <a:endParaRPr lang="en-US" sz="2400" b="1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46893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GB" dirty="0"/>
              <a:t>R4-2105209, Email discussion summary for [98-bis-e][136] NRSL_enh_Part_3, Huawei, HiSilicon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/>
              <a:t>The following issues related to </a:t>
            </a:r>
            <a:r>
              <a:rPr lang="en-US" altLang="zh-CN" dirty="0"/>
              <a:t>PC2 </a:t>
            </a:r>
            <a:r>
              <a:rPr lang="en-US" dirty="0"/>
              <a:t>NR V2X have been discussed in RAN4#98</a:t>
            </a:r>
            <a:r>
              <a:rPr lang="en-US" altLang="zh-CN" dirty="0"/>
              <a:t>-bis-</a:t>
            </a:r>
            <a:r>
              <a:rPr lang="en-US" dirty="0"/>
              <a:t>e meeting</a:t>
            </a:r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GB" dirty="0"/>
              <a:t>Topic #1: Issues related to PC2 HPUE for SL enhancements</a:t>
            </a:r>
            <a:endParaRPr lang="en-US" dirty="0"/>
          </a:p>
          <a:p>
            <a:pPr lvl="2" hangingPunct="0"/>
            <a:r>
              <a:rPr lang="en-GB" dirty="0"/>
              <a:t>Issue 1-1: Handling of SL-MIMO and </a:t>
            </a:r>
            <a:r>
              <a:rPr lang="en-GB" dirty="0" err="1"/>
              <a:t>TxD</a:t>
            </a:r>
            <a:r>
              <a:rPr lang="en-GB" dirty="0"/>
              <a:t> for NR V2X</a:t>
            </a:r>
            <a:endParaRPr lang="en-US" dirty="0"/>
          </a:p>
          <a:p>
            <a:pPr lvl="2" hangingPunct="0"/>
            <a:r>
              <a:rPr lang="en-GB" dirty="0"/>
              <a:t>Issue 1-2: NR V2X PC2 power class capability </a:t>
            </a:r>
            <a:endParaRPr lang="en-US" dirty="0"/>
          </a:p>
          <a:p>
            <a:pPr lvl="2" hangingPunct="0"/>
            <a:r>
              <a:rPr lang="en-GB" dirty="0"/>
              <a:t>Issue 1-3: Upper bound of power class for inter-band con-current HPUE and associated requirements </a:t>
            </a:r>
            <a:endParaRPr lang="en-US" dirty="0"/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GB" dirty="0"/>
              <a:t>Topic #2: MPR/A-MPR evaluation</a:t>
            </a:r>
            <a:endParaRPr lang="en-US" dirty="0"/>
          </a:p>
          <a:p>
            <a:pPr lvl="2" hangingPunct="0"/>
            <a:r>
              <a:rPr lang="en-GB" dirty="0"/>
              <a:t>Issue 2-1: MPR/A-MPR simulation results</a:t>
            </a:r>
            <a:endParaRPr lang="en-US" dirty="0"/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GB" dirty="0"/>
              <a:t>Topic #3: Co-existence study</a:t>
            </a:r>
            <a:endParaRPr lang="en-US" dirty="0"/>
          </a:p>
          <a:p>
            <a:pPr lvl="2" hangingPunct="0"/>
            <a:r>
              <a:rPr lang="en-GB" dirty="0"/>
              <a:t>Issue 3-1: Co-existence evaluation for </a:t>
            </a:r>
            <a:r>
              <a:rPr lang="en-GB" dirty="0" err="1"/>
              <a:t>Uu</a:t>
            </a:r>
            <a:r>
              <a:rPr lang="en-GB" dirty="0"/>
              <a:t> and SL</a:t>
            </a:r>
            <a:endParaRPr lang="en-US" dirty="0"/>
          </a:p>
          <a:p>
            <a:pPr lvl="2" hangingPunct="0"/>
            <a:r>
              <a:rPr lang="en-GB" dirty="0"/>
              <a:t>Issue 3-2: Co-existence evaluation for SL only</a:t>
            </a:r>
            <a:endParaRPr lang="en-US" dirty="0"/>
          </a:p>
          <a:p>
            <a:pPr lvl="2" hangingPunct="0"/>
            <a:r>
              <a:rPr lang="en-GB" dirty="0"/>
              <a:t>Issue 3-3: Co-existence study for n38 (SL) and adjacent band n7 (</a:t>
            </a:r>
            <a:r>
              <a:rPr lang="en-GB" dirty="0" err="1"/>
              <a:t>Uu</a:t>
            </a:r>
            <a:r>
              <a:rPr lang="en-GB" dirty="0"/>
              <a:t>)</a:t>
            </a:r>
            <a:endParaRPr lang="en-US" dirty="0"/>
          </a:p>
          <a:p>
            <a:pPr lvl="2" hangingPunct="0"/>
            <a:r>
              <a:rPr lang="en-GB" dirty="0"/>
              <a:t>Issue 3-4: Other co-existence issues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69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1-1: Handling of SL-MIMO and </a:t>
            </a:r>
            <a:r>
              <a:rPr lang="en-US" sz="2400" b="1" dirty="0" err="1"/>
              <a:t>TxD</a:t>
            </a:r>
            <a:r>
              <a:rPr lang="en-US" sz="2400" b="1" dirty="0"/>
              <a:t> for NR V2X</a:t>
            </a:r>
            <a:endParaRPr lang="en-US" sz="2400" dirty="0"/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It is agreed to define the SL-MIMO and NR SL with </a:t>
            </a:r>
            <a:r>
              <a:rPr lang="en-US" dirty="0" err="1"/>
              <a:t>TxD</a:t>
            </a:r>
            <a:r>
              <a:rPr lang="en-US" dirty="0"/>
              <a:t> requirements respectively under the V2X suffix E and use same set of MPR for SL-MIMO and </a:t>
            </a:r>
            <a:r>
              <a:rPr lang="en-US" dirty="0" err="1"/>
              <a:t>TxD</a:t>
            </a:r>
            <a:r>
              <a:rPr lang="en-US" dirty="0"/>
              <a:t>.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8117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GB" sz="2400" b="1" dirty="0"/>
              <a:t>Issue 1-2: </a:t>
            </a:r>
            <a:r>
              <a:rPr lang="en-US" sz="2400" b="1" dirty="0"/>
              <a:t>NR V2X PC2 power class capability</a:t>
            </a:r>
            <a:endParaRPr lang="en-US" sz="2400" dirty="0"/>
          </a:p>
          <a:p>
            <a:r>
              <a:rPr lang="en-US" altLang="zh-CN" sz="2400" b="1" dirty="0"/>
              <a:t>Options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Specific PC2 power class for NR V2X needs to be defined.  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No need to introduce Specific PC2 power class for NR V2X </a:t>
            </a:r>
          </a:p>
          <a:p>
            <a:endParaRPr lang="en-US" sz="2400" b="1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1456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GB" sz="2400" b="1" dirty="0"/>
              <a:t>Issue 1-3: </a:t>
            </a:r>
            <a:r>
              <a:rPr lang="en-US" sz="2400" b="1" dirty="0"/>
              <a:t>Upper bound of power class for inter-band con-current HPUE and associated requirements</a:t>
            </a:r>
            <a:endParaRPr lang="en-US" sz="2400" dirty="0"/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Power control for V2X SL and </a:t>
            </a:r>
            <a:r>
              <a:rPr lang="en-US" dirty="0" err="1">
                <a:solidFill>
                  <a:srgbClr val="FF0000"/>
                </a:solidFill>
                <a:highlight>
                  <a:srgbClr val="FFFF00"/>
                </a:highlight>
              </a:rPr>
              <a:t>Uu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 are separate therefore </a:t>
            </a:r>
            <a:r>
              <a:rPr lang="en-US" dirty="0"/>
              <a:t>No upper bound of power class is needed for inter-band con-current operation.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99730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en-GB" b="1" dirty="0">
                <a:solidFill>
                  <a:srgbClr val="FF0000"/>
                </a:solidFill>
              </a:rPr>
              <a:t>Issue 2-1 : MPR NR V2X</a:t>
            </a:r>
          </a:p>
          <a:p>
            <a:r>
              <a:rPr lang="en-US" altLang="zh-CN" sz="2400" b="1" dirty="0">
                <a:solidFill>
                  <a:srgbClr val="FF0000"/>
                </a:solidFill>
              </a:rPr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altLang="ko-KR" dirty="0">
                <a:solidFill>
                  <a:srgbClr val="FF0000"/>
                </a:solidFill>
              </a:rPr>
              <a:t>To be further discussed and encourage to provide MPR requirements from interested companies</a:t>
            </a:r>
          </a:p>
          <a:p>
            <a:endParaRPr lang="en-GB" sz="2400" b="1" dirty="0"/>
          </a:p>
          <a:p>
            <a:endParaRPr lang="en-GB" sz="2400" b="1" dirty="0"/>
          </a:p>
          <a:p>
            <a:pPr marL="228600" lvl="1">
              <a:spcBef>
                <a:spcPts val="1000"/>
              </a:spcBef>
            </a:pPr>
            <a:r>
              <a:rPr lang="en-GB" altLang="ko-KR" b="1" dirty="0"/>
              <a:t>Issue 2-2 : A-MPR NR V2X</a:t>
            </a:r>
            <a:endParaRPr lang="en-US" sz="2000" dirty="0"/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For A-MPR based on FCC regulation, it is agreed to further check the FCC regulation and corresponding A-MPR requirements for PC3. The issue will be discussed in Rel-16 TEI maintenance for PC3 firstly.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81840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3-1: Co-existence evaluation for </a:t>
            </a:r>
            <a:r>
              <a:rPr lang="en-US" sz="2400" b="1" dirty="0" err="1"/>
              <a:t>Uu</a:t>
            </a:r>
            <a:r>
              <a:rPr lang="en-US" sz="2400" b="1" dirty="0"/>
              <a:t> and SL </a:t>
            </a:r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It is agreed to conclude that with power control, </a:t>
            </a:r>
            <a:r>
              <a:rPr lang="en-US" dirty="0" err="1"/>
              <a:t>Uu</a:t>
            </a:r>
            <a:r>
              <a:rPr lang="en-US" dirty="0"/>
              <a:t> and SL can co-exist well in licensed band for PC2 V2X UE.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It is agreed to specify 31 </a:t>
            </a:r>
            <a:r>
              <a:rPr lang="en-US" dirty="0" err="1"/>
              <a:t>dBc</a:t>
            </a:r>
            <a:r>
              <a:rPr lang="en-US" dirty="0"/>
              <a:t> ACLR requirement for PC2 NR V2X UE based on co-existence study.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>
                <a:solidFill>
                  <a:srgbClr val="FF0000"/>
                </a:solidFill>
              </a:rPr>
              <a:t>For regulatory aspect to allow</a:t>
            </a:r>
            <a:r>
              <a:rPr lang="en-US" altLang="ko-KR" dirty="0">
                <a:solidFill>
                  <a:srgbClr val="FF0000"/>
                </a:solidFill>
              </a:rPr>
              <a:t> high power UE, RAN4 need to check the regional regulatory requirements to allow PC2 V2X UE in licensed bands.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0422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3-2: Co-existence evaluation for SL only</a:t>
            </a:r>
          </a:p>
          <a:p>
            <a:r>
              <a:rPr lang="en-US" altLang="zh-CN" sz="2400" b="1" dirty="0"/>
              <a:t>Agreement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It is agreed to conclude that PC2 NR V2X UE can co-exist well with NR V2X system.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43059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3-3: Co-existence study for n38 (SL) and adjacent band n7 (</a:t>
            </a:r>
            <a:r>
              <a:rPr lang="en-US" sz="2400" b="1" dirty="0" err="1"/>
              <a:t>Uu</a:t>
            </a:r>
            <a:r>
              <a:rPr lang="en-US" sz="2400" b="1" dirty="0"/>
              <a:t>)</a:t>
            </a:r>
          </a:p>
          <a:p>
            <a:r>
              <a:rPr lang="en-US" altLang="zh-CN" sz="2400" b="1" dirty="0"/>
              <a:t>Options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Study A-MPR for PC2 V2X UE in n38 to protect NR UE operating in n7 and LTE UE in B7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Study co-existence of PC2 V2X UE in n38 (SL) with n7 (</a:t>
            </a:r>
            <a:r>
              <a:rPr lang="en-US" dirty="0" err="1"/>
              <a:t>Uu</a:t>
            </a:r>
            <a:r>
              <a:rPr lang="en-US" dirty="0"/>
              <a:t>) once the PC2 NR </a:t>
            </a:r>
            <a:r>
              <a:rPr lang="en-US" dirty="0" err="1"/>
              <a:t>Uu</a:t>
            </a:r>
            <a:r>
              <a:rPr lang="en-US" dirty="0"/>
              <a:t> is supported in band n38.</a:t>
            </a:r>
          </a:p>
          <a:p>
            <a:endParaRPr lang="en-US" sz="2400" b="1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09485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7114</TotalTime>
  <Words>639</Words>
  <Application>Microsoft Office PowerPoint</Application>
  <PresentationFormat>Widescreen</PresentationFormat>
  <Paragraphs>77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맑은 고딕</vt:lpstr>
      <vt:lpstr>宋体</vt:lpstr>
      <vt:lpstr>Arial</vt:lpstr>
      <vt:lpstr>Calibri</vt:lpstr>
      <vt:lpstr>Calibri Light</vt:lpstr>
      <vt:lpstr>Office 主题</vt:lpstr>
      <vt:lpstr>Way forward on PC2 NR V2X</vt:lpstr>
      <vt:lpstr>Background</vt:lpstr>
      <vt:lpstr>WF</vt:lpstr>
      <vt:lpstr>WF</vt:lpstr>
      <vt:lpstr>WF</vt:lpstr>
      <vt:lpstr>WF</vt:lpstr>
      <vt:lpstr>WF</vt:lpstr>
      <vt:lpstr>WF</vt:lpstr>
      <vt:lpstr>WF</vt:lpstr>
      <vt:lpstr>WF</vt:lpstr>
      <vt:lpstr>WF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195</cp:revision>
  <dcterms:created xsi:type="dcterms:W3CDTF">2019-10-15T22:26:30Z</dcterms:created>
  <dcterms:modified xsi:type="dcterms:W3CDTF">2021-04-19T19:37:26Z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(3)AA+VtZM7sms09GHfW9Flda3d6+OojUViDZoj7jfSz3vYbF7ADh9WMdAMA6XusD7eC7C8K5pW
HAl6fnpX5qFSxs4yu9e8xH0jopP7j8s3aSlmx1XNz36PrWhMMM3F04y7kFYK200TtsyM1lfu
YjKxH6+V85O5AJ2xcmo34TqN7M/NgGWVuALOmjQ7c59ZqWObH3xaVrvZuMDAn4XVW/s+9N/d
TbPit+pf+xZylnZkTT</vt:lpwstr>
  </property>
  <property fmtid="{D5CDD505-2E9C-101B-9397-08002B2CF9AE}" pid="3" name="_2015_ms_pID_7253431">
    <vt:lpwstr>mxUGegUNbF956oGvHUA+v0QuDt0vJhGh1roqj6x/KqzHFHmsfE45+c
t8GXfU6G3KtDCNwdVBLJU8ei7FPOZaGvm/dmll5xWaiSN5FQBQytrAcVDfqqAyaqCRlfqLXG
8OUGiHjclWM9JLDRt0EN4Gv6Mfc74xYU2wy9NYbpYXE2ALBbyclLDKc0VZEWPGCfRzcXqQWc
n8wioEj8a12XDMZWQ5XzeaDqdHpep31C3DA8</vt:lpwstr>
  </property>
  <property fmtid="{D5CDD505-2E9C-101B-9397-08002B2CF9AE}" pid="4" name="_2015_ms_pID_7253432">
    <vt:lpwstr>zZDiO0xtWjpAB1LsSEeQT1g=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