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88" r:id="rId3"/>
    <p:sldId id="289" r:id="rId4"/>
    <p:sldId id="290" r:id="rId5"/>
    <p:sldId id="291" r:id="rId6"/>
    <p:sldId id="292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FDBED6C-6FA2-4F18-BAFF-2BEC0319DA16}" v="2" dt="2021-04-19T18:34:01.70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434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126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mant Iyer" userId="913335bb-3b58-4b6e-abaa-4eed84b2043c" providerId="ADAL" clId="{BFDBED6C-6FA2-4F18-BAFF-2BEC0319DA16}"/>
    <pc:docChg chg="modSld">
      <pc:chgData name="Sumant Iyer" userId="913335bb-3b58-4b6e-abaa-4eed84b2043c" providerId="ADAL" clId="{BFDBED6C-6FA2-4F18-BAFF-2BEC0319DA16}" dt="2021-04-19T18:34:01.709" v="21"/>
      <pc:docMkLst>
        <pc:docMk/>
      </pc:docMkLst>
      <pc:sldChg chg="modSp mod">
        <pc:chgData name="Sumant Iyer" userId="913335bb-3b58-4b6e-abaa-4eed84b2043c" providerId="ADAL" clId="{BFDBED6C-6FA2-4F18-BAFF-2BEC0319DA16}" dt="2021-04-19T18:33:05.973" v="3" actId="20577"/>
        <pc:sldMkLst>
          <pc:docMk/>
          <pc:sldMk cId="3622899217" sldId="256"/>
        </pc:sldMkLst>
        <pc:spChg chg="mod">
          <ac:chgData name="Sumant Iyer" userId="913335bb-3b58-4b6e-abaa-4eed84b2043c" providerId="ADAL" clId="{BFDBED6C-6FA2-4F18-BAFF-2BEC0319DA16}" dt="2021-04-19T18:33:05.973" v="3" actId="20577"/>
          <ac:spMkLst>
            <pc:docMk/>
            <pc:sldMk cId="3622899217" sldId="256"/>
            <ac:spMk id="4" creationId="{57A1449F-84DA-4840-8296-02278AAF9111}"/>
          </ac:spMkLst>
        </pc:spChg>
      </pc:sldChg>
      <pc:sldChg chg="modSp mod">
        <pc:chgData name="Sumant Iyer" userId="913335bb-3b58-4b6e-abaa-4eed84b2043c" providerId="ADAL" clId="{BFDBED6C-6FA2-4F18-BAFF-2BEC0319DA16}" dt="2021-04-19T18:33:42.306" v="19" actId="20577"/>
        <pc:sldMkLst>
          <pc:docMk/>
          <pc:sldMk cId="1005522919" sldId="289"/>
        </pc:sldMkLst>
        <pc:spChg chg="mod">
          <ac:chgData name="Sumant Iyer" userId="913335bb-3b58-4b6e-abaa-4eed84b2043c" providerId="ADAL" clId="{BFDBED6C-6FA2-4F18-BAFF-2BEC0319DA16}" dt="2021-04-19T18:33:42.306" v="19" actId="20577"/>
          <ac:spMkLst>
            <pc:docMk/>
            <pc:sldMk cId="1005522919" sldId="289"/>
            <ac:spMk id="3" creationId="{96427B14-A8E9-4D95-BB80-9F68249E754F}"/>
          </ac:spMkLst>
        </pc:spChg>
      </pc:sldChg>
      <pc:sldChg chg="modSp">
        <pc:chgData name="Sumant Iyer" userId="913335bb-3b58-4b6e-abaa-4eed84b2043c" providerId="ADAL" clId="{BFDBED6C-6FA2-4F18-BAFF-2BEC0319DA16}" dt="2021-04-19T18:33:55.016" v="20"/>
        <pc:sldMkLst>
          <pc:docMk/>
          <pc:sldMk cId="3442517460" sldId="290"/>
        </pc:sldMkLst>
        <pc:spChg chg="mod">
          <ac:chgData name="Sumant Iyer" userId="913335bb-3b58-4b6e-abaa-4eed84b2043c" providerId="ADAL" clId="{BFDBED6C-6FA2-4F18-BAFF-2BEC0319DA16}" dt="2021-04-19T18:33:55.016" v="20"/>
          <ac:spMkLst>
            <pc:docMk/>
            <pc:sldMk cId="3442517460" sldId="290"/>
            <ac:spMk id="3" creationId="{96427B14-A8E9-4D95-BB80-9F68249E754F}"/>
          </ac:spMkLst>
        </pc:spChg>
      </pc:sldChg>
      <pc:sldChg chg="modSp">
        <pc:chgData name="Sumant Iyer" userId="913335bb-3b58-4b6e-abaa-4eed84b2043c" providerId="ADAL" clId="{BFDBED6C-6FA2-4F18-BAFF-2BEC0319DA16}" dt="2021-04-19T18:34:01.709" v="21"/>
        <pc:sldMkLst>
          <pc:docMk/>
          <pc:sldMk cId="2006249245" sldId="292"/>
        </pc:sldMkLst>
        <pc:spChg chg="mod">
          <ac:chgData name="Sumant Iyer" userId="913335bb-3b58-4b6e-abaa-4eed84b2043c" providerId="ADAL" clId="{BFDBED6C-6FA2-4F18-BAFF-2BEC0319DA16}" dt="2021-04-19T18:34:01.709" v="21"/>
          <ac:spMkLst>
            <pc:docMk/>
            <pc:sldMk cId="2006249245" sldId="292"/>
            <ac:spMk id="3" creationId="{E0A326B9-FD49-41F2-B574-C969DB70A2D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F01CAD-7B1B-4C69-A6A1-1598671E5704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E77D00-8A30-4840-B4F6-1319F4931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637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65FE4-E3B5-48EF-A485-9C7BEA26B7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37D253-07D2-4EAD-A849-BB2ACD4DA9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1476FE-91FF-43DD-BB53-5186FF28D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2B9B5A-0AEB-4466-BE9E-2AB1FD6D8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BF2EB3-3F60-4E19-96DE-F740B82B55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448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0F9AD0-FD0E-4934-9ED2-035647D083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CBF70F-E93F-4F37-A3D7-3D040906E6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148DE2-A66E-4B31-BED7-FE6E22253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1C9F4C-548C-4452-BE00-08B23EB55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4AF22B-CF7C-42DE-8CE1-DA85E739A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67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A307E3D-A0A7-40C9-AD18-2B4D03F2E1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64A074-FE5D-4AF8-90BE-A0C8FD5301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C9621C-B824-4319-8731-B8D993B32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06CE1B-928D-4527-AD34-0D1C2B89D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117FF2-1D38-4F3E-B720-3C256D68F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1451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3537" y="1355082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736617"/>
            <a:ext cx="11432977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58689" y="6694753"/>
            <a:ext cx="6905518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</a:p>
        </p:txBody>
      </p:sp>
    </p:spTree>
    <p:extLst>
      <p:ext uri="{BB962C8B-B14F-4D97-AF65-F5344CB8AC3E}">
        <p14:creationId xmlns:p14="http://schemas.microsoft.com/office/powerpoint/2010/main" val="3160207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80D55-9DEA-444A-AADA-A39FC8DA4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2BB47-23B4-4564-8678-E8CEF9E360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6D458-6CE9-401A-8BC1-765A7CD3E6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F77200-E928-467B-82B7-0DA990D06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80C62F-25FA-450B-94E4-26BCD0629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524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71669-9DD8-41ED-8689-635DDE873A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CE0C90-8CC8-4AF8-BB1F-6E3E40D560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09E584-2CF0-4142-A801-7AC372B7C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279438-EDA7-47AB-8316-A1FAD45BF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41A9A8-BAE1-4F8D-9B93-B7122E81B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822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0A2E82-CDDC-4F82-8467-F03F777D8B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9850DA-931A-4ABB-814F-B8FFE85F39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BEC517-530A-4523-A27C-CD5A598AF8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344818-F31C-4802-B136-84DECFCEE9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35B4A5-B55E-4917-BB2E-DF1720ED2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0CB455-B740-4B06-BAC5-DD8820D42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753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BD701-AFAB-49CA-BEA7-00494C261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991412-DCDF-49F8-AD28-07C0F89AEE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86EA25-2010-4D9B-88E4-0E48E7B63D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08C48B9-1228-46CB-9956-52F61A0C3C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CE8EF04-265B-42E5-832B-41D9337E75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2A25030-33C6-4CD1-97F8-7207645DF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2F9A9F0-5FF3-4CFE-A10F-8A0671DA5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1DB859-8AAD-44A2-AF5B-FEE8D6898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513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F47304-07AB-4BB9-BC52-A3C412D09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8B6189-7FB4-4563-9D3A-DA7F81EB3C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657515-8AE8-452F-8AAC-458FAB9F3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573D95-1A8A-45FE-B732-E3BE3BF34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540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72087AE-6549-4683-8335-307CCF740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969AA3-BEB3-4DC2-9931-61FD16245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E5D71A-8A4F-4582-B0AD-9AE10470B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7347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0C1E33-CED6-4FEA-905C-05030C4C07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D069FC-7076-406C-81D2-9426617D03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599BE9-F22A-4FC6-8ECD-C1F6B47AE2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2EA17B-CDFA-4C4E-84D2-F7265CB0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4BAA32-EE07-46C6-93B0-99BEF0383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0C636A-99FA-42BA-913D-AAF4EFD1E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283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842FC5-5166-4897-AADA-7E6CFE7FB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E8478DE-CEA4-47E3-8196-C43116ED66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EE3B9-BC3D-4877-B326-3557359963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8F9E36-1668-4AD3-B053-FCF0D8CE6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05A4D3-4CE9-47FD-B41B-8A2DAE2BD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F6D4D5-C52F-4B57-B81E-307CF0BF1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877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F87719-22C6-42D0-ACB7-2E5A52BDA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C0280E-CC06-4A4F-B4EE-E530354E2D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F5E2AE-2F1B-445B-9347-CB4E0B5618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9D811-4FA3-4FD5-A7BB-B53DED4E56E8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047803-76D7-47BA-BB4C-D306A767CB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5D094B-D8F4-4DAE-8CBD-83B8CD85DF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463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RAN/WG4_Radio/TSGR4_98bis_e/Docs/R4-2104401.zip" TargetMode="External"/><Relationship Id="rId13" Type="http://schemas.openxmlformats.org/officeDocument/2006/relationships/hyperlink" Target="https://www.3gpp.org/ftp/TSG_RAN/WG4_Radio/TSGR4_98bis_e/Docs/R4-2106564.zip" TargetMode="External"/><Relationship Id="rId3" Type="http://schemas.openxmlformats.org/officeDocument/2006/relationships/hyperlink" Target="https://www.3gpp.org/ftp/TSG_RAN/WG4_Radio/TSGR4_98bis_e/Docs/R4-2104491.zip" TargetMode="External"/><Relationship Id="rId7" Type="http://schemas.openxmlformats.org/officeDocument/2006/relationships/hyperlink" Target="https://www.3gpp.org/ftp/TSG_RAN/WG4_Radio/TSGR4_98bis_e/Docs/R4-2106287.zip" TargetMode="External"/><Relationship Id="rId12" Type="http://schemas.openxmlformats.org/officeDocument/2006/relationships/hyperlink" Target="https://www.3gpp.org/ftp/TSG_RAN/WG4_Radio/TSGR4_98bis_e/Docs/R4-2105097.zip" TargetMode="External"/><Relationship Id="rId2" Type="http://schemas.openxmlformats.org/officeDocument/2006/relationships/hyperlink" Target="https://www.3gpp.org/ftp/TSG_RAN/WG4_Radio/TSGR4_98bis_e/Docs/R4-210520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RAN/WG4_Radio/TSGR4_98bis_e/Docs/R4-2107108.zip" TargetMode="External"/><Relationship Id="rId11" Type="http://schemas.openxmlformats.org/officeDocument/2006/relationships/hyperlink" Target="https://www.3gpp.org/ftp/TSG_RAN/WG4_Radio/TSGR4_98bis_e/Docs/R4-2104699.zip" TargetMode="External"/><Relationship Id="rId5" Type="http://schemas.openxmlformats.org/officeDocument/2006/relationships/hyperlink" Target="https://www.3gpp.org/ftp/TSG_RAN/WG4_Radio/TSGR4_98bis_e/Docs/R4-2106364.zip" TargetMode="External"/><Relationship Id="rId10" Type="http://schemas.openxmlformats.org/officeDocument/2006/relationships/hyperlink" Target="https://www.3gpp.org/ftp/TSG_RAN/WG4_Radio/TSGR4_98bis_e/Docs/R4-2104562.zip" TargetMode="External"/><Relationship Id="rId4" Type="http://schemas.openxmlformats.org/officeDocument/2006/relationships/hyperlink" Target="https://www.3gpp.org/ftp/TSG_RAN/WG4_Radio/TSGR4_98bis_e/Docs/R4-2105095.zip" TargetMode="External"/><Relationship Id="rId9" Type="http://schemas.openxmlformats.org/officeDocument/2006/relationships/hyperlink" Target="https://www.3gpp.org/ftp/TSG_RAN/WG4_Radio/TSGR4_98bis_e/Docs/R4-2104524.zip" TargetMode="External"/><Relationship Id="rId14" Type="http://schemas.openxmlformats.org/officeDocument/2006/relationships/hyperlink" Target="https://www.3gpp.org/ftp/TSG_RAN/WG4_Radio/TSGR4_98bis_e/Docs/R4-2107262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97B5F-1EB0-4A1D-B3CD-A3FFCE97A2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5481" y="223520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UE requirements for Inter-band CA configurations based on CBM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A1449F-84DA-4840-8296-02278AAF9111}"/>
              </a:ext>
            </a:extLst>
          </p:cNvPr>
          <p:cNvSpPr txBox="1"/>
          <p:nvPr/>
        </p:nvSpPr>
        <p:spPr>
          <a:xfrm>
            <a:off x="249382" y="711200"/>
            <a:ext cx="1167476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000" b="1" dirty="0">
                <a:cs typeface="Times New Roman" panose="02020603050405020304" pitchFamily="18" charset="0"/>
              </a:rPr>
              <a:t>RAN4#98-Bis-e	                                                                                                                                                   R4-2105392</a:t>
            </a:r>
          </a:p>
          <a:p>
            <a:pPr>
              <a:spcAft>
                <a:spcPts val="600"/>
              </a:spcAft>
            </a:pPr>
            <a:r>
              <a:rPr lang="en-US" sz="2000" b="1" dirty="0">
                <a:cs typeface="Times New Roman" panose="02020603050405020304" pitchFamily="18" charset="0"/>
              </a:rPr>
              <a:t>e-Meeting, Apr. 2021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F15336EB-1823-4EB4-9B67-1EEB6E157CB7}"/>
              </a:ext>
            </a:extLst>
          </p:cNvPr>
          <p:cNvSpPr txBox="1">
            <a:spLocks/>
          </p:cNvSpPr>
          <p:nvPr/>
        </p:nvSpPr>
        <p:spPr>
          <a:xfrm>
            <a:off x="480290" y="4809764"/>
            <a:ext cx="11212945" cy="8960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>
                <a:cs typeface="Times New Roman" panose="02020603050405020304" pitchFamily="18" charset="0"/>
              </a:rPr>
              <a:t>Qualcomm Incorporated</a:t>
            </a:r>
          </a:p>
        </p:txBody>
      </p:sp>
    </p:spTree>
    <p:extLst>
      <p:ext uri="{BB962C8B-B14F-4D97-AF65-F5344CB8AC3E}">
        <p14:creationId xmlns:p14="http://schemas.microsoft.com/office/powerpoint/2010/main" val="3622899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104601-0FC0-4634-94EA-1D4992EDB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Applicability of requirements for CBM 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910224-E461-4DC4-B45C-6F74A64772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346160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Reference architecture(s) for deriving CBM UE RF requirements is FFS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Beam management reference signal (BMRS) side condition for inter-band DL CA based on CBM test is FFS. Companies are encouraged to share analysis of degradation in spherical coverage as a function of frequency distance to BMRS.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44183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10032-5642-4DBB-B45D-26C3B70B5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REFSENS requirement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427B14-A8E9-4D95-BB80-9F68249E75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8734" y="1442447"/>
            <a:ext cx="10674531" cy="4940936"/>
          </a:xfrm>
        </p:spPr>
        <p:txBody>
          <a:bodyPr>
            <a:normAutofit/>
          </a:bodyPr>
          <a:lstStyle/>
          <a:p>
            <a:r>
              <a:rPr lang="en-US" b="1" dirty="0"/>
              <a:t>Option 1: </a:t>
            </a:r>
            <a:r>
              <a:rPr lang="en-US" dirty="0"/>
              <a:t>REFSENS relaxation structure of intra-band non-contiguous CA </a:t>
            </a:r>
            <a:r>
              <a:rPr lang="en-US" dirty="0">
                <a:solidFill>
                  <a:srgbClr val="0000FF"/>
                </a:solidFill>
              </a:rPr>
              <a:t>is a starting point </a:t>
            </a:r>
            <a:r>
              <a:rPr lang="en-US" dirty="0"/>
              <a:t>applied to inter-band CA within same </a:t>
            </a:r>
            <a:r>
              <a:rPr lang="en-US" dirty="0" err="1"/>
              <a:t>freq</a:t>
            </a:r>
            <a:r>
              <a:rPr lang="en-US" dirty="0"/>
              <a:t> group and same REFSENS relaxation is applied to both bands of a band combination within same </a:t>
            </a:r>
            <a:r>
              <a:rPr lang="en-US" dirty="0" err="1"/>
              <a:t>freq</a:t>
            </a:r>
            <a:r>
              <a:rPr lang="en-US" dirty="0"/>
              <a:t> group.</a:t>
            </a:r>
          </a:p>
          <a:p>
            <a:r>
              <a:rPr lang="en-US" b="1" dirty="0"/>
              <a:t>Option 2:</a:t>
            </a:r>
            <a:r>
              <a:rPr lang="en-US" dirty="0"/>
              <a:t> REFSENS relaxation structure is based on IBM </a:t>
            </a:r>
            <a:r>
              <a:rPr lang="en-US" dirty="0" err="1"/>
              <a:t>interband</a:t>
            </a:r>
            <a:r>
              <a:rPr lang="en-US" dirty="0"/>
              <a:t> CA</a:t>
            </a:r>
          </a:p>
          <a:p>
            <a:r>
              <a:rPr lang="en-US" dirty="0"/>
              <a:t>Agreement:</a:t>
            </a:r>
          </a:p>
          <a:p>
            <a:pPr lvl="1"/>
            <a:r>
              <a:rPr lang="en-US" dirty="0"/>
              <a:t>Discussion postponed until after decision on reference architecture(s)</a:t>
            </a:r>
          </a:p>
          <a:p>
            <a:pPr lvl="3"/>
            <a:endParaRPr lang="en-US" dirty="0">
              <a:solidFill>
                <a:srgbClr val="00B05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55229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10032-5642-4DBB-B45D-26C3B70B5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EIS spherical coverage requirement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427B14-A8E9-4D95-BB80-9F68249E75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Option 1: </a:t>
            </a:r>
            <a:r>
              <a:rPr lang="en-GB" dirty="0"/>
              <a:t>EIS spherical coverage requirements is not specified for CBM UE</a:t>
            </a:r>
            <a:r>
              <a:rPr lang="en-US" dirty="0"/>
              <a:t>.</a:t>
            </a:r>
          </a:p>
          <a:p>
            <a:r>
              <a:rPr lang="en-US" b="1" dirty="0"/>
              <a:t>Option 2:</a:t>
            </a:r>
            <a:r>
              <a:rPr lang="en-US" dirty="0"/>
              <a:t> </a:t>
            </a:r>
            <a:r>
              <a:rPr lang="en-GB" dirty="0"/>
              <a:t>EIS spherical coverage requirements is specified for CBM UE</a:t>
            </a:r>
            <a:endParaRPr lang="en-US" dirty="0"/>
          </a:p>
          <a:p>
            <a:r>
              <a:rPr lang="en-US" dirty="0"/>
              <a:t>Agreement:</a:t>
            </a:r>
          </a:p>
          <a:p>
            <a:pPr lvl="1"/>
            <a:r>
              <a:rPr lang="en-US" dirty="0"/>
              <a:t>Discussion postponed until after decision on reference architecture(s)</a:t>
            </a:r>
          </a:p>
          <a:p>
            <a:pPr lvl="1"/>
            <a:endParaRPr lang="en-US" dirty="0">
              <a:solidFill>
                <a:srgbClr val="00B050"/>
              </a:solidFill>
            </a:endParaRPr>
          </a:p>
          <a:p>
            <a:pPr marL="914400" lvl="2" indent="0">
              <a:buNone/>
            </a:pPr>
            <a:r>
              <a:rPr lang="en-US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25174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10032-5642-4DBB-B45D-26C3B70B5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Whether </a:t>
            </a:r>
            <a:r>
              <a:rPr lang="en-US" dirty="0" err="1"/>
              <a:t>Fs_inter</a:t>
            </a:r>
            <a:r>
              <a:rPr lang="en-US" dirty="0" err="1">
                <a:solidFill>
                  <a:srgbClr val="0000FF"/>
                </a:solidFill>
              </a:rPr>
              <a:t>_CBM</a:t>
            </a:r>
            <a:r>
              <a:rPr lang="en-US" dirty="0"/>
              <a:t> capability is needed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427B14-A8E9-4D95-BB80-9F68249E75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FFS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31813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684F4-F816-4859-8763-7F1A782ECD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PSD condition for EIS tests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A326B9-FD49-41F2-B574-C969DB70A2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Discussion postponed until after decision on reference architecture(s)</a:t>
            </a:r>
          </a:p>
        </p:txBody>
      </p:sp>
    </p:spTree>
    <p:extLst>
      <p:ext uri="{BB962C8B-B14F-4D97-AF65-F5344CB8AC3E}">
        <p14:creationId xmlns:p14="http://schemas.microsoft.com/office/powerpoint/2010/main" val="20062492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8E547E7-DD8F-4647-9EA9-CB2766C3C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References</a:t>
            </a: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4615AFBF-4FEC-4F16-8121-11349862945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6990041"/>
              </p:ext>
            </p:extLst>
          </p:nvPr>
        </p:nvGraphicFramePr>
        <p:xfrm>
          <a:off x="1308386" y="1675227"/>
          <a:ext cx="9575229" cy="4818121"/>
        </p:xfrm>
        <a:graphic>
          <a:graphicData uri="http://schemas.openxmlformats.org/drawingml/2006/table">
            <a:tbl>
              <a:tblPr firstRow="1" firstCol="1" bandRow="1"/>
              <a:tblGrid>
                <a:gridCol w="1597776">
                  <a:extLst>
                    <a:ext uri="{9D8B030D-6E8A-4147-A177-3AD203B41FA5}">
                      <a16:colId xmlns:a16="http://schemas.microsoft.com/office/drawing/2014/main" val="1952592891"/>
                    </a:ext>
                  </a:extLst>
                </a:gridCol>
                <a:gridCol w="5602464">
                  <a:extLst>
                    <a:ext uri="{9D8B030D-6E8A-4147-A177-3AD203B41FA5}">
                      <a16:colId xmlns:a16="http://schemas.microsoft.com/office/drawing/2014/main" val="4217905337"/>
                    </a:ext>
                  </a:extLst>
                </a:gridCol>
                <a:gridCol w="2374989">
                  <a:extLst>
                    <a:ext uri="{9D8B030D-6E8A-4147-A177-3AD203B41FA5}">
                      <a16:colId xmlns:a16="http://schemas.microsoft.com/office/drawing/2014/main" val="1798155872"/>
                    </a:ext>
                  </a:extLst>
                </a:gridCol>
              </a:tblGrid>
              <a:tr h="319328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 b="1" i="0" u="none" strike="noStrike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T-doc number</a:t>
                      </a:r>
                      <a:endParaRPr lang="en-GB" sz="2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 b="1" i="0" u="none" strike="noStrike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Title</a:t>
                      </a:r>
                      <a:endParaRPr lang="en-GB" sz="2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 b="1" i="0" u="none" strike="noStrike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Company</a:t>
                      </a:r>
                      <a:endParaRPr lang="en-GB" sz="2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8943064"/>
                  </a:ext>
                </a:extLst>
              </a:tr>
              <a:tr h="269453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3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hlinkClick r:id="rId2"/>
                        </a:rPr>
                        <a:t>R4-2105203</a:t>
                      </a:r>
                      <a:endParaRPr lang="en-GB" sz="2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300" b="0" i="0" u="none" strike="noStrike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Email discussion summary for [98-bis-e][130] NR_RF_FR2_req_enh2_Part_1</a:t>
                      </a:r>
                      <a:endParaRPr lang="en-GB" sz="2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300" b="0" i="0" u="none" strike="noStrike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Moderator (Nokia)</a:t>
                      </a:r>
                      <a:endParaRPr lang="en-GB" sz="2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8382225"/>
                  </a:ext>
                </a:extLst>
              </a:tr>
              <a:tr h="269453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3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hlinkClick r:id="rId3"/>
                        </a:rPr>
                        <a:t>R4-2104491</a:t>
                      </a:r>
                      <a:endParaRPr lang="en-GB" sz="2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300" b="0" i="0" u="none" strike="noStrike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Requirement framework for Inter-band CA with CBM</a:t>
                      </a:r>
                      <a:endParaRPr lang="en-GB" sz="2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300" b="0" i="0" u="none" strike="noStrike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Qualcomm Incorporated</a:t>
                      </a:r>
                      <a:endParaRPr lang="en-GB" sz="2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8568716"/>
                  </a:ext>
                </a:extLst>
              </a:tr>
              <a:tr h="269453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3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hlinkClick r:id="rId4"/>
                        </a:rPr>
                        <a:t>R4-2105095</a:t>
                      </a:r>
                      <a:endParaRPr lang="en-GB" sz="2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300" b="0" i="0" u="none" strike="noStrike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Applicability of CBM/IBM for different CA configurations</a:t>
                      </a:r>
                      <a:endParaRPr lang="en-GB" sz="2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300" b="0" i="0" u="none" strike="noStrike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Xiaomi</a:t>
                      </a:r>
                      <a:endParaRPr lang="en-GB" sz="2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6759733"/>
                  </a:ext>
                </a:extLst>
              </a:tr>
              <a:tr h="269453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3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hlinkClick r:id="rId5"/>
                        </a:rPr>
                        <a:t>R4-2106364</a:t>
                      </a:r>
                      <a:endParaRPr lang="en-GB" sz="2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300" b="0" i="0" u="none" strike="noStrike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Discussion on CBM&amp;IBM for FR2 Inter-band DL CA</a:t>
                      </a:r>
                      <a:endParaRPr lang="en-GB" sz="2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300" b="0" i="0" u="none" strike="noStrike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ZTE Corporation</a:t>
                      </a:r>
                      <a:endParaRPr lang="en-GB" sz="2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4050363"/>
                  </a:ext>
                </a:extLst>
              </a:tr>
              <a:tr h="269453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3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hlinkClick r:id="rId6"/>
                        </a:rPr>
                        <a:t>R4-2107108</a:t>
                      </a:r>
                      <a:endParaRPr lang="en-GB" sz="2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300" b="0" i="0" u="none" strike="noStrike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Discussion on FR2 inter-band DL CA with CBM and IBM</a:t>
                      </a:r>
                      <a:endParaRPr lang="en-GB" sz="2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300" b="0" i="0" u="none" strike="noStrike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Google Inc.</a:t>
                      </a:r>
                      <a:endParaRPr lang="en-GB" sz="2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9486797"/>
                  </a:ext>
                </a:extLst>
              </a:tr>
              <a:tr h="479812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3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hlinkClick r:id="rId7"/>
                        </a:rPr>
                        <a:t>R4-2106287</a:t>
                      </a:r>
                      <a:endParaRPr lang="en-GB" sz="2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300" b="0" i="0" u="none" strike="noStrike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Discussion on RF requirements for inter-band DL CA based on CBM and IBM</a:t>
                      </a:r>
                      <a:endParaRPr lang="en-GB" sz="2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300" b="0" i="0" u="none" strike="noStrike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LG Electronics Polska</a:t>
                      </a:r>
                      <a:endParaRPr lang="en-GB" sz="2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7538205"/>
                  </a:ext>
                </a:extLst>
              </a:tr>
              <a:tr h="479812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3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hlinkClick r:id="rId8"/>
                        </a:rPr>
                        <a:t>R4-2104401</a:t>
                      </a:r>
                      <a:endParaRPr lang="en-GB" sz="2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300" b="0" i="0" u="none" strike="noStrike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UE RF CBM requirements for CA configurations within same frequency group</a:t>
                      </a:r>
                      <a:endParaRPr lang="en-GB" sz="2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300" b="0" i="0" u="none" strike="noStrike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Nokia, Nokia Shanghai Bell</a:t>
                      </a:r>
                      <a:endParaRPr lang="en-GB" sz="2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424867"/>
                  </a:ext>
                </a:extLst>
              </a:tr>
              <a:tr h="269453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3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hlinkClick r:id="rId9"/>
                        </a:rPr>
                        <a:t>R4-2104524</a:t>
                      </a:r>
                      <a:endParaRPr lang="en-GB" sz="2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300" b="0" i="0" u="none" strike="noStrike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Discussion on EIS spherical coverage and Fs,inter for CBM</a:t>
                      </a:r>
                      <a:endParaRPr lang="en-GB" sz="2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300" b="0" i="0" u="none" strike="noStrike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vivo</a:t>
                      </a:r>
                      <a:endParaRPr lang="en-GB" sz="2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3517480"/>
                  </a:ext>
                </a:extLst>
              </a:tr>
              <a:tr h="479812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3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hlinkClick r:id="rId10"/>
                        </a:rPr>
                        <a:t>R4-2104562</a:t>
                      </a:r>
                      <a:endParaRPr lang="en-GB" sz="2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300" b="0" i="0" u="none" strike="noStrike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Introduce Fs_inter_CBM as UE capability for inter-band DL CA based on CBM</a:t>
                      </a:r>
                      <a:endParaRPr lang="en-GB" sz="2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300" b="0" i="0" u="none" strike="noStrike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MediaTek Beijing Inc.</a:t>
                      </a:r>
                      <a:endParaRPr lang="en-GB" sz="2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9727542"/>
                  </a:ext>
                </a:extLst>
              </a:tr>
              <a:tr h="269453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3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hlinkClick r:id="rId11"/>
                        </a:rPr>
                        <a:t>R4-2104699</a:t>
                      </a:r>
                      <a:endParaRPr lang="en-GB" sz="2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300" b="0" i="0" u="none" strike="noStrike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UE requirements for CA based on CBM</a:t>
                      </a:r>
                      <a:endParaRPr lang="en-GB" sz="2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300" b="0" i="0" u="none" strike="noStrike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Sony, Ericsson</a:t>
                      </a:r>
                      <a:endParaRPr lang="en-GB" sz="2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7432515"/>
                  </a:ext>
                </a:extLst>
              </a:tr>
              <a:tr h="479812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3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hlinkClick r:id="rId12"/>
                        </a:rPr>
                        <a:t>R4-2105097</a:t>
                      </a:r>
                      <a:endParaRPr lang="en-GB" sz="2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300" b="0" i="0" u="none" strike="noStrike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Rx requirements for inter-band DL CA within the same frequency groups based on CBM</a:t>
                      </a:r>
                      <a:endParaRPr lang="en-GB" sz="2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300" b="0" i="0" u="none" strike="noStrike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Xiaomi</a:t>
                      </a:r>
                      <a:endParaRPr lang="en-GB" sz="2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5697840"/>
                  </a:ext>
                </a:extLst>
              </a:tr>
              <a:tr h="269453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3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hlinkClick r:id="rId13"/>
                        </a:rPr>
                        <a:t>R4-2106564</a:t>
                      </a:r>
                      <a:endParaRPr lang="en-GB" sz="2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300" b="0" i="0" u="none" strike="noStrike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R17 FR2 Inter-band DL CA within same frequency group based on CBM</a:t>
                      </a:r>
                      <a:endParaRPr lang="en-GB" sz="2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300" b="0" i="0" u="none" strike="noStrike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OPPO</a:t>
                      </a:r>
                      <a:endParaRPr lang="en-GB" sz="2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3230634"/>
                  </a:ext>
                </a:extLst>
              </a:tr>
              <a:tr h="269453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3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hlinkClick r:id="rId14"/>
                        </a:rPr>
                        <a:t>R4-2107262</a:t>
                      </a:r>
                      <a:endParaRPr lang="en-GB" sz="2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300" b="0" i="0" u="none" strike="noStrike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inter-band CA DL CA with CBM</a:t>
                      </a:r>
                      <a:endParaRPr lang="en-GB" sz="2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300" b="0" i="0" u="none" strike="noStrike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Huawei, </a:t>
                      </a:r>
                      <a:r>
                        <a:rPr lang="en-GB" sz="1300" b="0" i="0" u="none" strike="noStrike" dirty="0" err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HiSilicon</a:t>
                      </a:r>
                      <a:endParaRPr lang="en-GB" sz="2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607" marR="110607" marT="1536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76523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79019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16648</TotalTime>
  <Words>417</Words>
  <Application>Microsoft Office PowerPoint</Application>
  <PresentationFormat>Widescreen</PresentationFormat>
  <Paragraphs>66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Calibre Regular</vt:lpstr>
      <vt:lpstr>Calibri</vt:lpstr>
      <vt:lpstr>Calibri Light</vt:lpstr>
      <vt:lpstr>Qualcomm Office Regular</vt:lpstr>
      <vt:lpstr>Qualcomm Regular</vt:lpstr>
      <vt:lpstr>Times New Roman</vt:lpstr>
      <vt:lpstr>Office Theme</vt:lpstr>
      <vt:lpstr>WF on UE requirements for Inter-band CA configurations based on CBM</vt:lpstr>
      <vt:lpstr>Applicability of requirements for CBM UEs</vt:lpstr>
      <vt:lpstr>REFSENS requirement</vt:lpstr>
      <vt:lpstr>EIS spherical coverage requirement</vt:lpstr>
      <vt:lpstr>Whether Fs_inter_CBM capability is needed</vt:lpstr>
      <vt:lpstr>PSD condition for EIS tests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FR2 Intraband CA Enchancement</dc:title>
  <dc:creator>Qualcomm</dc:creator>
  <cp:lastModifiedBy>Qualcomm</cp:lastModifiedBy>
  <cp:revision>54</cp:revision>
  <dcterms:created xsi:type="dcterms:W3CDTF">2019-07-09T22:24:24Z</dcterms:created>
  <dcterms:modified xsi:type="dcterms:W3CDTF">2021-04-19T18:34:03Z</dcterms:modified>
</cp:coreProperties>
</file>