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77" r:id="rId7"/>
    <p:sldId id="278" r:id="rId8"/>
    <p:sldId id="282" r:id="rId9"/>
    <p:sldId id="283" r:id="rId10"/>
    <p:sldId id="269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02" autoAdjust="0"/>
    <p:restoredTop sz="94660"/>
  </p:normalViewPr>
  <p:slideViewPr>
    <p:cSldViewPr snapToGrid="0">
      <p:cViewPr varScale="1">
        <p:scale>
          <a:sx n="94" d="100"/>
          <a:sy n="94" d="100"/>
        </p:scale>
        <p:origin x="-45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2021-04-20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5" y="2373087"/>
            <a:ext cx="11037057" cy="2049826"/>
          </a:xfrm>
        </p:spPr>
        <p:txBody>
          <a:bodyPr>
            <a:noAutofit/>
          </a:bodyPr>
          <a:lstStyle/>
          <a:p>
            <a:r>
              <a:rPr lang="en-CA" sz="4400" dirty="0"/>
              <a:t>Way forward on MPR and AMPR PC2 </a:t>
            </a:r>
            <a:r>
              <a:rPr lang="en-CA" sz="4400" dirty="0" smtClean="0"/>
              <a:t>requirements for </a:t>
            </a:r>
            <a:r>
              <a:rPr lang="en-CA" sz="4400" dirty="0"/>
              <a:t>intra-band UL contiguous 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Skyworks Solutions Inc.,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R4-2105388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#98bis-e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12 – 20 Apr.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Background: April 15 GTW agreements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923" y="1448475"/>
            <a:ext cx="10515600" cy="1235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dirty="0"/>
              <a:t>For BW class B contiguous allocation MPR</a:t>
            </a:r>
          </a:p>
          <a:p>
            <a:pPr marL="285750" indent="-285750"/>
            <a:r>
              <a:rPr lang="en-US" altLang="zh-CN" sz="2400" dirty="0"/>
              <a:t>Inner allocation: </a:t>
            </a:r>
            <a:r>
              <a:rPr lang="en-US" altLang="zh-CN" sz="2400" dirty="0">
                <a:highlight>
                  <a:srgbClr val="00FF00"/>
                </a:highlight>
              </a:rPr>
              <a:t>Take the average value </a:t>
            </a:r>
          </a:p>
          <a:p>
            <a:pPr marL="285750" indent="-285750"/>
            <a:r>
              <a:rPr lang="en-US" altLang="zh-CN" sz="2400" dirty="0"/>
              <a:t>Outer allocation: </a:t>
            </a:r>
            <a:r>
              <a:rPr lang="en-US" altLang="zh-CN" sz="2400" dirty="0">
                <a:highlight>
                  <a:srgbClr val="00FF00"/>
                </a:highlight>
              </a:rPr>
              <a:t>Take the average value (TBD for edge allocation)</a:t>
            </a:r>
          </a:p>
          <a:p>
            <a:pPr marL="0" indent="0">
              <a:buNone/>
            </a:pPr>
            <a:r>
              <a:rPr lang="en-CA" dirty="0"/>
              <a:t>For BW class C contiguous allocation MPR</a:t>
            </a:r>
          </a:p>
          <a:p>
            <a:pPr marL="285750" lvl="1" indent="-285750">
              <a:spcBef>
                <a:spcPts val="1000"/>
              </a:spcBef>
            </a:pPr>
            <a:r>
              <a:rPr lang="en-US" altLang="zh-CN" dirty="0"/>
              <a:t>Inner allocation: </a:t>
            </a:r>
            <a:r>
              <a:rPr lang="en-US" altLang="zh-CN" dirty="0">
                <a:highlight>
                  <a:srgbClr val="00FF00"/>
                </a:highlight>
              </a:rPr>
              <a:t>Take PC3 values ([7] for 256QAM)</a:t>
            </a:r>
          </a:p>
          <a:p>
            <a:pPr marL="285750" lvl="1" indent="-285750">
              <a:spcBef>
                <a:spcPts val="1000"/>
              </a:spcBef>
            </a:pPr>
            <a:r>
              <a:rPr lang="en-US" altLang="zh-CN" dirty="0"/>
              <a:t>Outer allocation: </a:t>
            </a:r>
            <a:r>
              <a:rPr lang="en-US" altLang="zh-CN" dirty="0">
                <a:highlight>
                  <a:srgbClr val="00FF00"/>
                </a:highlight>
              </a:rPr>
              <a:t>Take PC3 values ([7] for 256QAM)</a:t>
            </a:r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5"/>
            <a:ext cx="11547335" cy="1325563"/>
          </a:xfrm>
        </p:spPr>
        <p:txBody>
          <a:bodyPr/>
          <a:lstStyle/>
          <a:p>
            <a:r>
              <a:rPr lang="en-CA" dirty="0"/>
              <a:t>WF: PC2 BW class B contiguous allocation MPR</a:t>
            </a:r>
            <a:endParaRPr lang="x-none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24801"/>
              </p:ext>
            </p:extLst>
          </p:nvPr>
        </p:nvGraphicFramePr>
        <p:xfrm>
          <a:off x="608972" y="1722040"/>
          <a:ext cx="3105272" cy="36672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822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0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35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94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7090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Modulation</a:t>
                      </a: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MPR for bandwidth class B(dB)</a:t>
                      </a:r>
                      <a:endParaRPr lang="en-US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090">
                <a:tc gridSpan="2"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inner</a:t>
                      </a:r>
                      <a:endParaRPr lang="en-US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outer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179">
                <a:tc row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4.0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4.0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4.0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4.5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7090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CP-OFDM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5.0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3.0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5.0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5.0</a:t>
                      </a:r>
                      <a:r>
                        <a:rPr lang="en-US" sz="1400" baseline="30000" dirty="0">
                          <a:effectLst/>
                        </a:rPr>
                        <a:t>1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256QAM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6.5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87275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Note</a:t>
                      </a:r>
                      <a:r>
                        <a:rPr lang="en-CA" sz="1400" baseline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1: When 1 RB or 2 RB are allocated at the lower edge of lowest CC or upper edge of upper CC, MPR for outer is</a:t>
                      </a:r>
                      <a:r>
                        <a:rPr lang="en-CA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CA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[5.5]dB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3957006" y="1448475"/>
            <a:ext cx="7372518" cy="1235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/>
              <a:t>Management of Edge allocation failing because of WOLA and lower guard band for class B CA:</a:t>
            </a:r>
          </a:p>
          <a:p>
            <a:r>
              <a:rPr lang="en-CA" altLang="zh-CN" dirty="0"/>
              <a:t>Since it is a very corner case when there is only allocation in one CC this can be handled with the following note:</a:t>
            </a:r>
          </a:p>
          <a:p>
            <a:r>
              <a:rPr lang="en-CA" altLang="zh-CN" dirty="0"/>
              <a:t>Note 1: When 1RB or 2RB are allocated at the lower edge of lowest CC or upper edge of upper CC,  MPR for outer is 5.5dB</a:t>
            </a:r>
          </a:p>
          <a:p>
            <a:r>
              <a:rPr lang="en-CA" altLang="zh-CN" b="1" dirty="0"/>
              <a:t>WF: Table on the left is adopted for the specification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8337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05" y="365125"/>
            <a:ext cx="11547335" cy="1325563"/>
          </a:xfrm>
        </p:spPr>
        <p:txBody>
          <a:bodyPr/>
          <a:lstStyle/>
          <a:p>
            <a:r>
              <a:rPr lang="en-CA" dirty="0"/>
              <a:t>WF: PC2 BW class C contiguous allocation MPR</a:t>
            </a:r>
            <a:endParaRPr lang="x-none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538616"/>
              </p:ext>
            </p:extLst>
          </p:nvPr>
        </p:nvGraphicFramePr>
        <p:xfrm>
          <a:off x="608972" y="1722040"/>
          <a:ext cx="3105272" cy="27944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822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00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35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94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7090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Modulation</a:t>
                      </a: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MPR for bandwidth class C (dB)</a:t>
                      </a: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090">
                <a:tc gridSpan="2"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inner</a:t>
                      </a:r>
                      <a:endParaRPr lang="en-US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outer</a:t>
                      </a:r>
                      <a:endParaRPr lang="en-US" sz="1400" b="1" baseline="30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179">
                <a:tc row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[7]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7090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CP-OFDM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709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256QAM</a:t>
                      </a:r>
                      <a:endParaRPr lang="en-US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45" marR="5854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[7]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4062202" y="1448475"/>
            <a:ext cx="7267321" cy="1235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/>
              <a:t>Management of 256 QAM MPR:</a:t>
            </a:r>
          </a:p>
          <a:p>
            <a:r>
              <a:rPr lang="en-CA" altLang="zh-CN" dirty="0"/>
              <a:t>Since there is only open question only for inner 256QAM this is only limited by EVM</a:t>
            </a:r>
          </a:p>
          <a:p>
            <a:r>
              <a:rPr lang="en-CA" altLang="zh-CN" dirty="0"/>
              <a:t>Since EVM for CA is evaluated with only one CC allocated at the time, the 1CC MPR is enough to guarantee EVM (4.5dB for DFT-s-OFDM and 6.5dB). Note that Image leakage of 28dB would not allow to meet 256QAM EVM in most case.</a:t>
            </a:r>
          </a:p>
          <a:p>
            <a:r>
              <a:rPr lang="en-CA" altLang="zh-CN" b="1" dirty="0"/>
              <a:t>WF: Table on the left is adopted for the specification without square brackets</a:t>
            </a: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405224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235" y="365126"/>
            <a:ext cx="11676806" cy="703024"/>
          </a:xfrm>
        </p:spPr>
        <p:txBody>
          <a:bodyPr>
            <a:normAutofit fontScale="90000"/>
          </a:bodyPr>
          <a:lstStyle/>
          <a:p>
            <a:r>
              <a:rPr lang="en-CA" dirty="0"/>
              <a:t>WF: PC2 BW class B non-contiguous allocation MPR</a:t>
            </a:r>
            <a:endParaRPr lang="x-non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299405" y="2931544"/>
            <a:ext cx="11644439" cy="6176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2400" dirty="0"/>
              <a:t>For inner, Qualcomm WC input is linked to the merge of inner and outer1</a:t>
            </a:r>
          </a:p>
          <a:p>
            <a:pPr lvl="1"/>
            <a:r>
              <a:rPr lang="en-CA" altLang="zh-CN" sz="2000" b="1" dirty="0"/>
              <a:t>WF: To </a:t>
            </a:r>
            <a:r>
              <a:rPr lang="en-CA" altLang="zh-CN" sz="2000" b="1" dirty="0"/>
              <a:t>accommodate the issue, Note 1 is added allowing </a:t>
            </a:r>
            <a:r>
              <a:rPr lang="en-CA" altLang="zh-CN" sz="2000" b="1" dirty="0"/>
              <a:t>[4dB] </a:t>
            </a:r>
            <a:r>
              <a:rPr lang="en-CA" altLang="zh-CN" sz="2000" b="1" dirty="0"/>
              <a:t>MPR for total allocations BW </a:t>
            </a:r>
            <a:r>
              <a:rPr lang="en-CA" altLang="zh-CN" sz="2000" b="1" dirty="0"/>
              <a:t>&lt;[2MHz]</a:t>
            </a:r>
            <a:endParaRPr lang="en-CA" altLang="zh-CN" sz="2000" b="1" dirty="0"/>
          </a:p>
          <a:p>
            <a:r>
              <a:rPr lang="en-CA" altLang="zh-CN" sz="2400" dirty="0" smtClean="0"/>
              <a:t>For </a:t>
            </a:r>
            <a:r>
              <a:rPr lang="en-CA" altLang="zh-CN" sz="2400" dirty="0"/>
              <a:t>Outer 1and outer 2 since most inputs are within 0.5dB of the average in most cases, the average is proposed</a:t>
            </a:r>
          </a:p>
          <a:p>
            <a:r>
              <a:rPr lang="en-CA" altLang="zh-CN" sz="2400" b="1" dirty="0"/>
              <a:t>WF: values in the WF column for inner, outer 1 and outer 2 is adopted for the </a:t>
            </a:r>
            <a:r>
              <a:rPr lang="en-CA" altLang="zh-CN" sz="2400" b="1" dirty="0"/>
              <a:t>specification </a:t>
            </a:r>
            <a:r>
              <a:rPr lang="en-CA" altLang="zh-CN" sz="2400" b="1" dirty="0"/>
              <a:t>including Note 1</a:t>
            </a:r>
          </a:p>
        </p:txBody>
      </p:sp>
      <p:graphicFrame>
        <p:nvGraphicFramePr>
          <p:cNvPr id="6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88292"/>
              </p:ext>
            </p:extLst>
          </p:nvPr>
        </p:nvGraphicFramePr>
        <p:xfrm>
          <a:off x="486894" y="1121787"/>
          <a:ext cx="10449167" cy="17194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0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9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5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8163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751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8957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1942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4173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81635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53060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421323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421323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421323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67348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403075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</a:tblGrid>
              <a:tr h="189580">
                <a:tc grid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BW class B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Inner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Outer1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marL="0" algn="ctr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>
                          <a:effectLst/>
                        </a:rPr>
                        <a:t>Outer 2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ase" latinLnBrk="0" hangingPunct="0">
                        <a:spcAft>
                          <a:spcPts val="600"/>
                        </a:spcAft>
                      </a:pP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Modulation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b="1" dirty="0">
                          <a:effectLst/>
                          <a:highlight>
                            <a:srgbClr val="FFFF00"/>
                          </a:highlight>
                        </a:rPr>
                        <a:t>WF</a:t>
                      </a:r>
                      <a:endParaRPr lang="zh-CN" sz="1050" b="1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b="1" dirty="0">
                          <a:effectLst/>
                        </a:rPr>
                        <a:t>WF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dirty="0">
                          <a:effectLst/>
                        </a:rPr>
                        <a:t>WF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DFT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5.5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5.5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noStrike" baseline="3000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5.5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6.5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11.5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11.5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13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>
                          <a:effectLst/>
                        </a:rPr>
                        <a:t>13</a:t>
                      </a:r>
                      <a:endParaRPr lang="zh-CN" sz="11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/>
                        <a:cs typeface="+mn-cs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5.5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5.5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sngStrike" baseline="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5.5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6.5</a:t>
                      </a:r>
                      <a:endParaRPr lang="en-US" alt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6.5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4.5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4.5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4.5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4.5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6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6.5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6.5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CP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3.5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b="1" strike="noStrike" baseline="30000" dirty="0" smtClean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6.5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14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13.5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>
                          <a:effectLst/>
                        </a:rPr>
                        <a:t>14</a:t>
                      </a:r>
                      <a:endParaRPr lang="zh-CN" sz="11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Mincho"/>
                        <a:cs typeface="+mn-cs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kern="12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  <a:sym typeface="Wingdings" panose="05000000000000000000" pitchFamily="2" charset="2"/>
                        </a:rPr>
                        <a:t>14</a:t>
                      </a:r>
                      <a:endParaRPr lang="zh-CN" altLang="en-US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3.5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sngStrike" baseline="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</a:rPr>
                        <a:t>7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87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</a:rPr>
                        <a:t>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 7.5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b="1" strike="no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</a:t>
                      </a:r>
                      <a:endParaRPr lang="zh-CN" sz="1100" b="1" strike="noStrike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17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235" y="365126"/>
            <a:ext cx="11676806" cy="703024"/>
          </a:xfrm>
        </p:spPr>
        <p:txBody>
          <a:bodyPr>
            <a:normAutofit fontScale="90000"/>
          </a:bodyPr>
          <a:lstStyle/>
          <a:p>
            <a:r>
              <a:rPr lang="en-CA" dirty="0"/>
              <a:t>WF: PC2 BW class C non-contiguous allocation MPR</a:t>
            </a:r>
            <a:endParaRPr lang="x-non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 txBox="1">
            <a:spLocks/>
          </p:cNvSpPr>
          <p:nvPr/>
        </p:nvSpPr>
        <p:spPr>
          <a:xfrm>
            <a:off x="299405" y="2826769"/>
            <a:ext cx="11701083" cy="6176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2400" dirty="0"/>
              <a:t>For inner, Qualcomm WC input is linked to the merge of inner and outer1</a:t>
            </a:r>
          </a:p>
          <a:p>
            <a:pPr lvl="1"/>
            <a:r>
              <a:rPr lang="en-CA" altLang="zh-CN" sz="2000" b="1" dirty="0"/>
              <a:t>WF: To accommodate the issue, Note 1 is added allowing [4dB] MPR for total allocations BW &lt;[2MHz]</a:t>
            </a:r>
          </a:p>
          <a:p>
            <a:r>
              <a:rPr lang="en-CA" altLang="zh-CN" sz="2400" dirty="0" smtClean="0"/>
              <a:t>For </a:t>
            </a:r>
            <a:r>
              <a:rPr lang="en-CA" altLang="zh-CN" sz="2400" dirty="0"/>
              <a:t>Outer 1and outer 2 since all inputs are within 1dB of the average in most cases, the average is proposed</a:t>
            </a:r>
          </a:p>
          <a:p>
            <a:r>
              <a:rPr lang="en-CA" altLang="zh-CN" sz="2400" b="1" dirty="0"/>
              <a:t>WF: values in the WF column for inner, outer 1 and outer 2 is adopted for the </a:t>
            </a:r>
            <a:r>
              <a:rPr lang="en-CA" altLang="zh-CN" sz="2400" b="1" dirty="0" smtClean="0"/>
              <a:t>specification </a:t>
            </a:r>
            <a:r>
              <a:rPr lang="en-CA" altLang="zh-CN" sz="2400" b="1" dirty="0"/>
              <a:t>including Note </a:t>
            </a:r>
            <a:r>
              <a:rPr lang="en-CA" altLang="zh-CN" sz="2400" b="1" dirty="0"/>
              <a:t>1</a:t>
            </a:r>
            <a:endParaRPr lang="en-CA" altLang="zh-CN" sz="2400" b="1" dirty="0"/>
          </a:p>
        </p:txBody>
      </p:sp>
      <p:graphicFrame>
        <p:nvGraphicFramePr>
          <p:cNvPr id="6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18916"/>
              </p:ext>
            </p:extLst>
          </p:nvPr>
        </p:nvGraphicFramePr>
        <p:xfrm>
          <a:off x="701943" y="1107305"/>
          <a:ext cx="10387404" cy="17194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0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9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97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9751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8957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4671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53060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89573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83223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87985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418148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67348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421323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</a:tblGrid>
              <a:tr h="189580">
                <a:tc grid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BW class 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Inner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Outer1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marL="0" algn="ctr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>
                          <a:effectLst/>
                        </a:rPr>
                        <a:t>Outer 2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ase" latinLnBrk="0" hangingPunct="0">
                        <a:spcAft>
                          <a:spcPts val="600"/>
                        </a:spcAft>
                      </a:pP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Modulation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b="1" dirty="0">
                          <a:effectLst/>
                          <a:highlight>
                            <a:srgbClr val="FFFF00"/>
                          </a:highlight>
                        </a:rPr>
                        <a:t>WF</a:t>
                      </a:r>
                      <a:endParaRPr lang="zh-CN" sz="1050" b="1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b="1" dirty="0">
                          <a:effectLst/>
                        </a:rPr>
                        <a:t>WF</a:t>
                      </a:r>
                      <a:endParaRPr lang="zh-CN" sz="105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PC3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SKW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QC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HW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LGE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kern="1200" dirty="0" err="1">
                          <a:effectLst/>
                        </a:rPr>
                        <a:t>Avg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</a:rPr>
                        <a:t>WC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050" dirty="0">
                          <a:effectLst/>
                        </a:rPr>
                        <a:t>WF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DFT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3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noStrike" baseline="3000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6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8.5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b="1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13.5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16QAM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3.5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3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sngStrike" baseline="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6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6.5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6.5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8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7.5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CP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QPSK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3.5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3.5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100" b="1" strike="noStrike" baseline="30000" dirty="0" smtClean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7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8.5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8.5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14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14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14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/>
                        </a:rPr>
                        <a:t>14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14.5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strike="sngStrike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14</a:t>
                      </a:r>
                    </a:p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strike="noStrike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  <a:endParaRPr lang="zh-CN" sz="1100" strike="noStrike" dirty="0">
                        <a:solidFill>
                          <a:srgbClr val="7030A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Aft>
                          <a:spcPts val="600"/>
                        </a:spcAft>
                      </a:pPr>
                      <a:r>
                        <a:rPr lang="en-CA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14.5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</a:rPr>
                        <a:t>16QAM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3.5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strike="noStrike" baseline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3.5</a:t>
                      </a:r>
                      <a:r>
                        <a:rPr lang="en-CA" altLang="zh-CN" sz="1100" b="1" strike="noStrike" baseline="3000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  <a:endParaRPr lang="zh-CN" sz="1100" b="1" strike="sngStrike" baseline="0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64QAM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latin typeface="+mn-lt"/>
                        </a:rPr>
                        <a:t>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5.5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7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87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</a:rPr>
                        <a:t>256QAM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7.5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7.5</a:t>
                      </a:r>
                      <a:endParaRPr lang="zh-CN" sz="11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CA" altLang="zh-CN" sz="1100" b="1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</a:rPr>
                        <a:t>7.5</a:t>
                      </a:r>
                      <a:endParaRPr lang="zh-CN" sz="1100" b="1" dirty="0"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7.5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8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8.5</a:t>
                      </a:r>
                      <a:endParaRPr lang="zh-CN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5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R4-2104655 FR1 PC2 Contiguous UL CA Simulation Results, Nokia Corporation</a:t>
            </a:r>
            <a:r>
              <a:rPr lang="en-US" sz="2000" dirty="0"/>
              <a:t>, R4#98bis-e</a:t>
            </a:r>
          </a:p>
          <a:p>
            <a:pPr marL="0" indent="0">
              <a:buNone/>
            </a:pPr>
            <a:r>
              <a:rPr lang="en-CA" sz="2000" dirty="0"/>
              <a:t>[2] R4-2104994 MPR initial simulation results for NR intra-band contiguous CA according to candidate RF architectures, LG Electronics France</a:t>
            </a:r>
            <a:r>
              <a:rPr lang="en-US" sz="2000" dirty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[3] R4-2105088 Power capability and back-off for NC (and contiguous) intra-band CA, Ericsson</a:t>
            </a:r>
            <a:r>
              <a:rPr lang="en-US" sz="2000" dirty="0"/>
              <a:t>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[4] R4-2106304 PC2 Class C UL CA UE Architecture and MPR/A-MPR evaluation, Skyworks Solutions Inc.</a:t>
            </a:r>
            <a:r>
              <a:rPr lang="en-US" sz="2000" dirty="0"/>
              <a:t> , 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[5] R4-2107260 on HPUE intra-band contiguous CA MPR, </a:t>
            </a:r>
            <a:r>
              <a:rPr lang="en-CA" sz="2000" dirty="0" err="1"/>
              <a:t>HiSilicon</a:t>
            </a:r>
            <a:r>
              <a:rPr lang="en-CA" sz="2000" dirty="0"/>
              <a:t> Technologies Co. Ltd, </a:t>
            </a:r>
            <a:r>
              <a:rPr lang="en-US" sz="2000" dirty="0"/>
              <a:t>R4#98bis-e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[6] R4-2107370 HPUE MPR with 1PA architecture, Qualcomm Incorporated, </a:t>
            </a:r>
            <a:r>
              <a:rPr lang="en-US" sz="2000" dirty="0"/>
              <a:t>R4#98bis-e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6f846979-0e6f-42ff-8b87-e1893efeda9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3831</TotalTime>
  <Words>1025</Words>
  <Application>Microsoft Office PowerPoint</Application>
  <PresentationFormat>Custom</PresentationFormat>
  <Paragraphs>480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MPR and AMPR PC2 requirements for intra-band UL contiguous CA</vt:lpstr>
      <vt:lpstr>Background: April 15 GTW agreements</vt:lpstr>
      <vt:lpstr>WF: PC2 BW class B contiguous allocation MPR</vt:lpstr>
      <vt:lpstr>WF: PC2 BW class C contiguous allocation MPR</vt:lpstr>
      <vt:lpstr>WF: PC2 BW class B non-contiguous allocation MPR</vt:lpstr>
      <vt:lpstr>WF: PC2 BW class C non-contiguous allocation MPR</vt:lpstr>
      <vt:lpstr>References: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Skyworks</cp:lastModifiedBy>
  <cp:revision>206</cp:revision>
  <dcterms:created xsi:type="dcterms:W3CDTF">2020-03-02T22:32:10Z</dcterms:created>
  <dcterms:modified xsi:type="dcterms:W3CDTF">2021-04-19T22:32:31Z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1614909626</vt:lpwstr>
  </property>
  <property fmtid="{D5CDD505-2E9C-101B-9397-08002B2CF9AE}" pid="7" name="_2015_ms_pID_725343">
    <vt:lpwstr>(2)m8biF/FD7SaqjUCq9IVIa3jg/ZXaSVXgfmBet1VlgD2xbvwF31oCFSTG008WQYEJrOlzGzaQ
/qmVpVZYThcOaseZ6bBPtS1HDVl7OHTBuMcYMCw0T1577BW7xWqDkZ9EjsY+EWVqmIw7WW8Q
0Begu6IsSBsvRq0ZRy7UOG7swBuxJi2qv+PiivNCCsMgIbFOjG112mj4EI3VIGRyp7WXjvmx
L5vrphHfgXpLMriag0</vt:lpwstr>
  </property>
  <property fmtid="{D5CDD505-2E9C-101B-9397-08002B2CF9AE}" pid="8" name="_2015_ms_pID_7253431">
    <vt:lpwstr>16AMDo/k15PM+UvqpHjeSJrXLe1Bs2u3dCdrDwLM7sHbNPwVgabx4X
xIsmmHXZXNBYxHwjRnoAYoTYhr9tB/HjZpspIOBhsVyxTbqe+IJvpzaUbZCJsZSk2B2QiI6k
QGGV/CMnx1Bagb3qey8RiEn8YFZJWkPXbSMgNINh2mA4TpmkXsXW4zgQ1hXtLPoQilDejzMz
0Z4ZgWYBUzpGih4z</vt:lpwstr>
  </property>
</Properties>
</file>