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2"/>
  </p:notesMasterIdLst>
  <p:sldIdLst>
    <p:sldId id="256" r:id="rId2"/>
    <p:sldId id="267" r:id="rId3"/>
    <p:sldId id="301" r:id="rId4"/>
    <p:sldId id="290" r:id="rId5"/>
    <p:sldId id="296" r:id="rId6"/>
    <p:sldId id="281" r:id="rId7"/>
    <p:sldId id="297" r:id="rId8"/>
    <p:sldId id="265" r:id="rId9"/>
    <p:sldId id="298" r:id="rId10"/>
    <p:sldId id="29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75" autoAdjust="0"/>
    <p:restoredTop sz="89505" autoAdjust="0"/>
  </p:normalViewPr>
  <p:slideViewPr>
    <p:cSldViewPr snapToGrid="0">
      <p:cViewPr varScale="1">
        <p:scale>
          <a:sx n="92" d="100"/>
          <a:sy n="92" d="100"/>
        </p:scale>
        <p:origin x="159" y="5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2021/4/20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2</a:t>
            </a:fld>
            <a:endParaRPr lang="zh-CN" altLang="en-US"/>
          </a:p>
        </p:txBody>
      </p:sp>
    </p:spTree>
    <p:extLst>
      <p:ext uri="{BB962C8B-B14F-4D97-AF65-F5344CB8AC3E}">
        <p14:creationId xmlns:p14="http://schemas.microsoft.com/office/powerpoint/2010/main" val="443295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4/20/2021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4/20/2021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178" y="2272825"/>
            <a:ext cx="9358604" cy="2387600"/>
          </a:xfrm>
        </p:spPr>
        <p:txBody>
          <a:bodyPr anchor="ctr">
            <a:normAutofit/>
          </a:bodyPr>
          <a:lstStyle/>
          <a:p>
            <a:r>
              <a:rPr lang="en-US" altLang="zh-CN" sz="4800" dirty="0"/>
              <a:t>Possible improvements on MSD in relation to BCS4</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a:t>Huawei, </a:t>
            </a:r>
            <a:r>
              <a:rPr lang="en-US" altLang="zh-CN" sz="2800" dirty="0" err="1"/>
              <a:t>HiSilicon</a:t>
            </a:r>
            <a:r>
              <a:rPr lang="en-US" altLang="zh-CN" sz="2800" dirty="0"/>
              <a:t>, Skyworks Solutions Inc.</a:t>
            </a:r>
            <a:endParaRPr lang="en-US" sz="2800" dirty="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#9</a:t>
            </a:r>
            <a:r>
              <a:rPr lang="en-US" altLang="zh-CN" sz="2400" b="1" dirty="0"/>
              <a:t>8bis-e</a:t>
            </a:r>
            <a:r>
              <a:rPr lang="en-US" altLang="zh-CN" sz="2400" b="1" dirty="0">
                <a:cs typeface="Arial" panose="020B0604020202020204" pitchFamily="34" charset="0"/>
              </a:rPr>
              <a:t>                   </a:t>
            </a:r>
            <a:r>
              <a:rPr lang="en-US" altLang="sv-SE" sz="2400" b="1" dirty="0">
                <a:cs typeface="Arial" panose="020B0604020202020204" pitchFamily="34" charset="0"/>
              </a:rPr>
              <a:t>                                                              </a:t>
            </a:r>
            <a:r>
              <a:rPr lang="en-US" altLang="sv-SE" sz="2400" b="1" dirty="0" smtClean="0">
                <a:cs typeface="Arial" panose="020B0604020202020204" pitchFamily="34" charset="0"/>
              </a:rPr>
              <a:t>R4-210</a:t>
            </a:r>
            <a:r>
              <a:rPr lang="en-US" altLang="zh-CN" sz="2400" b="1" dirty="0" smtClean="0">
                <a:cs typeface="Arial" panose="020B0604020202020204" pitchFamily="34" charset="0"/>
              </a:rPr>
              <a:t>5373</a:t>
            </a:r>
            <a:endParaRPr lang="sv-SE" altLang="sv-SE" sz="2400" b="1" dirty="0">
              <a:cs typeface="Arial" panose="020B0604020202020204" pitchFamily="34" charset="0"/>
            </a:endParaRPr>
          </a:p>
          <a:p>
            <a:pPr>
              <a:buNone/>
            </a:pPr>
            <a:r>
              <a:rPr lang="en-US" altLang="zh-CN" sz="2400" b="1" dirty="0"/>
              <a:t>Electronic Meeting, April 12 – 20, 2021</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0484"/>
            <a:ext cx="10515600" cy="597401"/>
          </a:xfrm>
        </p:spPr>
        <p:txBody>
          <a:bodyPr>
            <a:normAutofit fontScale="90000"/>
          </a:bodyPr>
          <a:lstStyle/>
          <a:p>
            <a:pPr algn="ctr"/>
            <a:r>
              <a:rPr lang="en-US" dirty="0"/>
              <a:t>Appendix based on R4-2107322</a:t>
            </a:r>
          </a:p>
        </p:txBody>
      </p:sp>
      <p:sp>
        <p:nvSpPr>
          <p:cNvPr id="3" name="文本框 2"/>
          <p:cNvSpPr txBox="1"/>
          <p:nvPr/>
        </p:nvSpPr>
        <p:spPr>
          <a:xfrm>
            <a:off x="357552" y="5911944"/>
            <a:ext cx="4996874" cy="1200329"/>
          </a:xfrm>
          <a:prstGeom prst="rect">
            <a:avLst/>
          </a:prstGeom>
          <a:noFill/>
        </p:spPr>
        <p:txBody>
          <a:bodyPr wrap="square" rtlCol="0">
            <a:spAutoFit/>
          </a:bodyPr>
          <a:lstStyle/>
          <a:p>
            <a:r>
              <a:rPr lang="en-US" altLang="zh-CN" dirty="0"/>
              <a:t>Measured noise level in n3 5,10,15,20,25,30 MHz CBW vs n1 20,25,30,40,50 UL CBW. Left: n1 </a:t>
            </a:r>
            <a:r>
              <a:rPr lang="en-US" altLang="zh-CN" dirty="0" err="1"/>
              <a:t>Lcrb</a:t>
            </a:r>
            <a:r>
              <a:rPr lang="en-US" altLang="zh-CN" dirty="0"/>
              <a:t>=25 (</a:t>
            </a:r>
            <a:r>
              <a:rPr lang="en-US" altLang="zh-CN" dirty="0" err="1"/>
              <a:t>RBstart</a:t>
            </a:r>
            <a:r>
              <a:rPr lang="en-US" altLang="zh-CN" dirty="0"/>
              <a:t>=0), Right: n1 full RB allocation.</a:t>
            </a:r>
          </a:p>
          <a:p>
            <a:endParaRPr lang="zh-CN" altLang="en-US" dirty="0"/>
          </a:p>
        </p:txBody>
      </p:sp>
      <p:pic>
        <p:nvPicPr>
          <p:cNvPr id="5" name="图片 4"/>
          <p:cNvPicPr>
            <a:picLocks noChangeAspect="1"/>
          </p:cNvPicPr>
          <p:nvPr/>
        </p:nvPicPr>
        <p:blipFill>
          <a:blip r:embed="rId2"/>
          <a:stretch>
            <a:fillRect/>
          </a:stretch>
        </p:blipFill>
        <p:spPr>
          <a:xfrm>
            <a:off x="320606" y="787885"/>
            <a:ext cx="6267231" cy="1969179"/>
          </a:xfrm>
          <a:prstGeom prst="rect">
            <a:avLst/>
          </a:prstGeom>
        </p:spPr>
      </p:pic>
      <p:sp>
        <p:nvSpPr>
          <p:cNvPr id="6" name="文本框 5"/>
          <p:cNvSpPr txBox="1"/>
          <p:nvPr/>
        </p:nvSpPr>
        <p:spPr>
          <a:xfrm>
            <a:off x="320606" y="2828899"/>
            <a:ext cx="5211976" cy="923330"/>
          </a:xfrm>
          <a:prstGeom prst="rect">
            <a:avLst/>
          </a:prstGeom>
          <a:noFill/>
        </p:spPr>
        <p:txBody>
          <a:bodyPr wrap="square" rtlCol="0">
            <a:spAutoFit/>
          </a:bodyPr>
          <a:lstStyle/>
          <a:p>
            <a:r>
              <a:rPr lang="en-US" altLang="zh-CN" dirty="0"/>
              <a:t>Measured noise level in n3 5,10,15,20,25,30 MHz CBW vs n1 20,25,30,40,50 UL CBW. Left: n1 </a:t>
            </a:r>
            <a:r>
              <a:rPr lang="en-US" altLang="zh-CN" dirty="0" err="1"/>
              <a:t>Lcrb</a:t>
            </a:r>
            <a:r>
              <a:rPr lang="en-US" altLang="zh-CN" dirty="0"/>
              <a:t>=25 (</a:t>
            </a:r>
            <a:r>
              <a:rPr lang="en-US" altLang="zh-CN" dirty="0" err="1"/>
              <a:t>RBstart</a:t>
            </a:r>
            <a:r>
              <a:rPr lang="en-US" altLang="zh-CN" dirty="0"/>
              <a:t>=0), Right: n1 full RB allocation.</a:t>
            </a:r>
            <a:endParaRPr lang="zh-CN" altLang="en-US" dirty="0"/>
          </a:p>
        </p:txBody>
      </p:sp>
      <p:pic>
        <p:nvPicPr>
          <p:cNvPr id="7" name="Picture 13"/>
          <p:cNvPicPr/>
          <p:nvPr/>
        </p:nvPicPr>
        <p:blipFill>
          <a:blip r:embed="rId3">
            <a:extLst>
              <a:ext uri="{28A0092B-C50C-407E-A947-70E740481C1C}">
                <a14:useLocalDpi xmlns:a14="http://schemas.microsoft.com/office/drawing/2010/main" val="0"/>
              </a:ext>
            </a:extLst>
          </a:blip>
          <a:srcRect/>
          <a:stretch>
            <a:fillRect/>
          </a:stretch>
        </p:blipFill>
        <p:spPr bwMode="auto">
          <a:xfrm>
            <a:off x="320606" y="3824064"/>
            <a:ext cx="6263640" cy="2087880"/>
          </a:xfrm>
          <a:prstGeom prst="rect">
            <a:avLst/>
          </a:prstGeom>
          <a:noFill/>
        </p:spPr>
      </p:pic>
      <p:sp>
        <p:nvSpPr>
          <p:cNvPr id="8" name="文本框 7"/>
          <p:cNvSpPr txBox="1"/>
          <p:nvPr/>
        </p:nvSpPr>
        <p:spPr>
          <a:xfrm>
            <a:off x="7391042" y="1305405"/>
            <a:ext cx="3886558" cy="3970318"/>
          </a:xfrm>
          <a:prstGeom prst="rect">
            <a:avLst/>
          </a:prstGeom>
          <a:noFill/>
        </p:spPr>
        <p:txBody>
          <a:bodyPr wrap="square" rtlCol="0">
            <a:spAutoFit/>
          </a:bodyPr>
          <a:lstStyle/>
          <a:p>
            <a:r>
              <a:rPr lang="en-US" altLang="zh-CN" dirty="0"/>
              <a:t>Observations:</a:t>
            </a:r>
          </a:p>
          <a:p>
            <a:r>
              <a:rPr lang="en-US" altLang="zh-CN" dirty="0"/>
              <a:t>-	For n1 CBW&lt;=40MHz, neither C-IM5, nor the legacy cross-band isolation test point guarantee that the worst case MSD is specified. High MSD can be captured using full n1 RB allocations,</a:t>
            </a:r>
          </a:p>
          <a:p>
            <a:r>
              <a:rPr lang="en-US" altLang="zh-CN" dirty="0"/>
              <a:t>-	For n1 CBW=50MHz, C-IM3 MSD is approximately 3dB higher than the 22.5dB MSD due to full allocation for n3 5MHz CBW. For n3 CBW &gt;=20MHz, the MSD difference between the two types of allocations becomes insignificant.</a:t>
            </a:r>
            <a:endParaRPr lang="zh-CN" altLang="en-US" dirty="0"/>
          </a:p>
        </p:txBody>
      </p:sp>
    </p:spTree>
    <p:extLst>
      <p:ext uri="{BB962C8B-B14F-4D97-AF65-F5344CB8AC3E}">
        <p14:creationId xmlns:p14="http://schemas.microsoft.com/office/powerpoint/2010/main" val="3283504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729673"/>
          </a:xfrm>
        </p:spPr>
        <p:txBody>
          <a:bodyPr/>
          <a:lstStyle/>
          <a:p>
            <a:pPr algn="ctr"/>
            <a:r>
              <a:rPr lang="en-US" dirty="0"/>
              <a:t>Backgroun</a:t>
            </a:r>
            <a:r>
              <a:rPr lang="en-US" altLang="zh-CN" dirty="0"/>
              <a:t>d</a:t>
            </a:r>
            <a:endParaRPr lang="en-US" dirty="0"/>
          </a:p>
        </p:txBody>
      </p:sp>
      <p:sp>
        <p:nvSpPr>
          <p:cNvPr id="4" name="Content Placeholder 3"/>
          <p:cNvSpPr>
            <a:spLocks noGrp="1"/>
          </p:cNvSpPr>
          <p:nvPr>
            <p:ph idx="1"/>
          </p:nvPr>
        </p:nvSpPr>
        <p:spPr>
          <a:xfrm>
            <a:off x="591127" y="729673"/>
            <a:ext cx="11416145" cy="5938982"/>
          </a:xfrm>
        </p:spPr>
        <p:txBody>
          <a:bodyPr>
            <a:normAutofit fontScale="92500" lnSpcReduction="10000"/>
          </a:bodyPr>
          <a:lstStyle/>
          <a:p>
            <a:r>
              <a:rPr lang="en-US" altLang="zh-CN" dirty="0"/>
              <a:t>In the objective 2 of WID [1], RAN4 need to analysis all required MSD for every existing band combination to enable BCS4 if the BCS4 is applicable for all the band combinations.</a:t>
            </a:r>
          </a:p>
          <a:p>
            <a:r>
              <a:rPr lang="en-US" altLang="zh-CN" dirty="0"/>
              <a:t>For inter-band CA and SUL band combinations, the reference sensitivity exceptions due to harmonic interference and cross band isolation are specified as bandwidth-specific requirements. As more and more kinds of bandwidth for single carrier are specified in the spec, the following issues are brought into specifications for MSD exceptions.</a:t>
            </a:r>
          </a:p>
          <a:p>
            <a:pPr lvl="1"/>
            <a:r>
              <a:rPr lang="en-US" altLang="zh-CN" dirty="0"/>
              <a:t>After the completion of new bandwidth for single carrier, RAN4 have to check the MSD exceptions for all the relative band combinations and fill up the missing requirements.</a:t>
            </a:r>
          </a:p>
          <a:p>
            <a:pPr lvl="1"/>
            <a:r>
              <a:rPr lang="en-US" altLang="zh-CN" dirty="0"/>
              <a:t>In Rel-17, RAN4 will introduce 15 channel bandwidths (5, 10, 15, 20, 25, 30, 35, 40, 45, 50, 60, 70, 80, 90, 100) for FR1. Considering that the existing UE RF MSD exception tables with channel bandwidth dependency is already fairly crowded.</a:t>
            </a:r>
          </a:p>
          <a:p>
            <a:pPr lvl="1"/>
            <a:r>
              <a:rPr lang="en-US" altLang="zh-CN" dirty="0"/>
              <a:t>It’s inconvenient to maintain the MSD exception tables as the channel bandwidths are increasing.</a:t>
            </a:r>
          </a:p>
          <a:p>
            <a:pPr lvl="1"/>
            <a:r>
              <a:rPr lang="en-US" altLang="zh-CN" dirty="0"/>
              <a:t>There are still some missing requirements and errors in the MSD exception tables.</a:t>
            </a:r>
          </a:p>
          <a:p>
            <a:r>
              <a:rPr lang="en-US" altLang="zh-CN" dirty="0"/>
              <a:t>MSD due to </a:t>
            </a:r>
            <a:r>
              <a:rPr lang="en-US" altLang="zh-CN" dirty="0" smtClean="0"/>
              <a:t>the IMD interference from 2UL band is </a:t>
            </a:r>
            <a:r>
              <a:rPr lang="en-US" altLang="zh-CN" dirty="0"/>
              <a:t>not considered in this WF.	</a:t>
            </a:r>
            <a:endParaRPr lang="en-GB" altLang="zh-CN" dirty="0"/>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601" y="253458"/>
            <a:ext cx="11804072" cy="743110"/>
          </a:xfrm>
        </p:spPr>
        <p:txBody>
          <a:bodyPr>
            <a:normAutofit/>
          </a:bodyPr>
          <a:lstStyle/>
          <a:p>
            <a:pPr algn="ctr"/>
            <a:r>
              <a:rPr lang="en-US" dirty="0"/>
              <a:t>WF on MSD due to harmonic interference</a:t>
            </a:r>
          </a:p>
        </p:txBody>
      </p:sp>
      <p:sp>
        <p:nvSpPr>
          <p:cNvPr id="3" name="内容占位符 2"/>
          <p:cNvSpPr>
            <a:spLocks noGrp="1"/>
          </p:cNvSpPr>
          <p:nvPr>
            <p:ph idx="1"/>
          </p:nvPr>
        </p:nvSpPr>
        <p:spPr>
          <a:xfrm>
            <a:off x="923837" y="1751798"/>
            <a:ext cx="10515600" cy="4214893"/>
          </a:xfrm>
        </p:spPr>
        <p:txBody>
          <a:bodyPr>
            <a:normAutofit fontScale="92500" lnSpcReduction="10000"/>
          </a:bodyPr>
          <a:lstStyle/>
          <a:p>
            <a:pPr marL="0" indent="0">
              <a:buNone/>
            </a:pPr>
            <a:r>
              <a:rPr lang="en-US" altLang="zh-CN" dirty="0"/>
              <a:t>1) MSD levels:</a:t>
            </a:r>
          </a:p>
          <a:p>
            <a:r>
              <a:rPr lang="en-US" altLang="zh-CN" dirty="0"/>
              <a:t>Option 1: To consider a equation-based approach per band combination for different DL channel bandwidths and some assumptions and issues are listed as below</a:t>
            </a:r>
          </a:p>
          <a:p>
            <a:pPr lvl="1"/>
            <a:r>
              <a:rPr lang="en-US" altLang="zh-CN" dirty="0" smtClean="0"/>
              <a:t>The </a:t>
            </a:r>
            <a:r>
              <a:rPr lang="en-US" altLang="zh-CN" dirty="0"/>
              <a:t>victim's RX CBW entirely overlaps the aggressor's UL harmonic, </a:t>
            </a:r>
          </a:p>
          <a:p>
            <a:pPr lvl="1"/>
            <a:r>
              <a:rPr lang="en-US" altLang="zh-CN" dirty="0" smtClean="0"/>
              <a:t>The </a:t>
            </a:r>
            <a:r>
              <a:rPr lang="en-US" altLang="zh-CN" dirty="0"/>
              <a:t>victim’s receiver integrates the total power of the PA harmonic PSD ,</a:t>
            </a:r>
          </a:p>
          <a:p>
            <a:pPr lvl="1"/>
            <a:r>
              <a:rPr lang="en-US" altLang="zh-CN" dirty="0"/>
              <a:t>FFS whether the interference is equal on all RX ports or not based on the architecture</a:t>
            </a:r>
          </a:p>
          <a:p>
            <a:pPr lvl="1"/>
            <a:r>
              <a:rPr lang="en-US" altLang="zh-CN" dirty="0"/>
              <a:t>FFS in case of partial overlap/near miss cases.</a:t>
            </a:r>
          </a:p>
          <a:p>
            <a:r>
              <a:rPr lang="en-US" altLang="zh-CN" dirty="0"/>
              <a:t>Option 2: Keep the traditional way</a:t>
            </a:r>
          </a:p>
          <a:p>
            <a:r>
              <a:rPr lang="en-US" altLang="zh-CN" dirty="0"/>
              <a:t>Option 3: Other solutions are not precluded.</a:t>
            </a:r>
          </a:p>
        </p:txBody>
      </p:sp>
    </p:spTree>
    <p:extLst>
      <p:ext uri="{BB962C8B-B14F-4D97-AF65-F5344CB8AC3E}">
        <p14:creationId xmlns:p14="http://schemas.microsoft.com/office/powerpoint/2010/main" val="3378062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601" y="253458"/>
            <a:ext cx="11804072" cy="743110"/>
          </a:xfrm>
        </p:spPr>
        <p:txBody>
          <a:bodyPr>
            <a:normAutofit/>
          </a:bodyPr>
          <a:lstStyle/>
          <a:p>
            <a:pPr algn="ctr"/>
            <a:r>
              <a:rPr lang="en-US" dirty="0"/>
              <a:t>WF on MSD due to harmonic </a:t>
            </a:r>
            <a:r>
              <a:rPr lang="en-US" altLang="zh-CN" dirty="0" smtClean="0"/>
              <a:t>mixing</a:t>
            </a:r>
            <a:r>
              <a:rPr lang="en-US" altLang="zh-CN" dirty="0" smtClean="0">
                <a:solidFill>
                  <a:srgbClr val="FF0000"/>
                </a:solidFill>
              </a:rPr>
              <a:t> </a:t>
            </a:r>
            <a:r>
              <a:rPr lang="en-US" dirty="0" smtClean="0"/>
              <a:t>interference</a:t>
            </a:r>
            <a:endParaRPr lang="en-US" dirty="0"/>
          </a:p>
        </p:txBody>
      </p:sp>
      <p:sp>
        <p:nvSpPr>
          <p:cNvPr id="3" name="内容占位符 2"/>
          <p:cNvSpPr>
            <a:spLocks noGrp="1"/>
          </p:cNvSpPr>
          <p:nvPr>
            <p:ph idx="1"/>
          </p:nvPr>
        </p:nvSpPr>
        <p:spPr>
          <a:xfrm>
            <a:off x="923837" y="1135780"/>
            <a:ext cx="10515600" cy="5342021"/>
          </a:xfrm>
        </p:spPr>
        <p:txBody>
          <a:bodyPr>
            <a:normAutofit fontScale="62500" lnSpcReduction="20000"/>
          </a:bodyPr>
          <a:lstStyle/>
          <a:p>
            <a:pPr marL="0" indent="0">
              <a:buNone/>
            </a:pPr>
            <a:r>
              <a:rPr lang="en-US" altLang="zh-CN" dirty="0"/>
              <a:t>2) Aggressor UL allocations</a:t>
            </a:r>
          </a:p>
          <a:p>
            <a:r>
              <a:rPr lang="en-US" altLang="zh-CN" dirty="0"/>
              <a:t>Option 1: Specify the aggressor’s UL RB allocation so that the UL harmonic is entirely contained within the victim’s smallest Rx CBW. Use this </a:t>
            </a:r>
            <a:r>
              <a:rPr lang="en-US" altLang="zh-CN" dirty="0" err="1"/>
              <a:t>Lcrb</a:t>
            </a:r>
            <a:r>
              <a:rPr lang="en-US" altLang="zh-CN" dirty="0"/>
              <a:t> for all victim’s Rx CBW greater than the minimum CBW.</a:t>
            </a:r>
          </a:p>
          <a:p>
            <a:r>
              <a:rPr lang="en-US" altLang="zh-CN" dirty="0"/>
              <a:t>Option 2: Keep the existing table </a:t>
            </a:r>
          </a:p>
          <a:p>
            <a:r>
              <a:rPr lang="en-US" altLang="zh-CN" dirty="0"/>
              <a:t>Option 3: Other solutions are not precluded.</a:t>
            </a:r>
          </a:p>
          <a:p>
            <a:endParaRPr lang="en-US" altLang="zh-CN" dirty="0"/>
          </a:p>
          <a:p>
            <a:pPr marL="0" indent="0">
              <a:buNone/>
            </a:pPr>
            <a:r>
              <a:rPr lang="en-US" altLang="zh-CN" dirty="0"/>
              <a:t>3) Guidelines on MSD due to Rx harmonic mixing:</a:t>
            </a:r>
          </a:p>
          <a:p>
            <a:r>
              <a:rPr lang="en-US" altLang="zh-CN" dirty="0"/>
              <a:t>Option 1: Specify only</a:t>
            </a:r>
          </a:p>
          <a:p>
            <a:r>
              <a:rPr lang="en-US" dirty="0"/>
              <a:t>for victim's Rx carrier frequency &lt; 2GHz:</a:t>
            </a:r>
          </a:p>
          <a:p>
            <a:pPr marL="0" indent="0">
              <a:buNone/>
            </a:pPr>
            <a:r>
              <a:rPr lang="en-US" dirty="0"/>
              <a:t>	- victim's harmonics to considered: H1,H3,H5, say harmonic order "m“</a:t>
            </a:r>
          </a:p>
          <a:p>
            <a:pPr marL="0" indent="0">
              <a:buNone/>
            </a:pPr>
            <a:r>
              <a:rPr lang="en-US" dirty="0"/>
              <a:t>	- aggressor harmonics to be considered: H1,H2,H3,H4,H5, say harmonic order "n"</a:t>
            </a:r>
          </a:p>
          <a:p>
            <a:pPr marL="0" indent="0">
              <a:buNone/>
            </a:pPr>
            <a:r>
              <a:rPr lang="en-US" dirty="0"/>
              <a:t>	- cases where </a:t>
            </a:r>
            <a:r>
              <a:rPr lang="en-US" dirty="0" err="1"/>
              <a:t>n+m</a:t>
            </a:r>
            <a:r>
              <a:rPr lang="en-US" dirty="0"/>
              <a:t>&lt;= 5</a:t>
            </a:r>
          </a:p>
          <a:p>
            <a:r>
              <a:rPr lang="en-US" dirty="0"/>
              <a:t>for victim's Rx carrier frequency &gt;=2GHz:</a:t>
            </a:r>
          </a:p>
          <a:p>
            <a:pPr marL="0" indent="0">
              <a:buNone/>
            </a:pPr>
            <a:r>
              <a:rPr lang="en-US" dirty="0"/>
              <a:t>	- victim's harmonics to considered: H1,H2,H3,H5, say harmonic order "m“</a:t>
            </a:r>
          </a:p>
          <a:p>
            <a:pPr marL="0" indent="0">
              <a:buNone/>
            </a:pPr>
            <a:r>
              <a:rPr lang="en-US" dirty="0"/>
              <a:t>	- aggressor harmonics to be considered: H1,H2,H3,H4,H5, say harmonic order "n"</a:t>
            </a:r>
          </a:p>
          <a:p>
            <a:pPr marL="0" indent="0">
              <a:buNone/>
            </a:pPr>
            <a:r>
              <a:rPr lang="en-US" dirty="0"/>
              <a:t>	- cases where </a:t>
            </a:r>
            <a:r>
              <a:rPr lang="en-US" dirty="0" err="1"/>
              <a:t>n+m</a:t>
            </a:r>
            <a:r>
              <a:rPr lang="en-US" dirty="0"/>
              <a:t>&lt;= 5</a:t>
            </a:r>
          </a:p>
          <a:p>
            <a:r>
              <a:rPr lang="en-US" altLang="zh-CN" dirty="0"/>
              <a:t>Option 2: Other solutions are not precluded.</a:t>
            </a:r>
          </a:p>
        </p:txBody>
      </p:sp>
    </p:spTree>
    <p:extLst>
      <p:ext uri="{BB962C8B-B14F-4D97-AF65-F5344CB8AC3E}">
        <p14:creationId xmlns:p14="http://schemas.microsoft.com/office/powerpoint/2010/main" val="3845187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624" y="107985"/>
            <a:ext cx="9870463" cy="743110"/>
          </a:xfrm>
        </p:spPr>
        <p:txBody>
          <a:bodyPr>
            <a:normAutofit/>
          </a:bodyPr>
          <a:lstStyle/>
          <a:p>
            <a:pPr algn="ctr"/>
            <a:r>
              <a:rPr lang="en-US" dirty="0"/>
              <a:t>WF on MSD due to cross band isolation</a:t>
            </a:r>
          </a:p>
        </p:txBody>
      </p:sp>
      <p:sp>
        <p:nvSpPr>
          <p:cNvPr id="3" name="内容占位符 2"/>
          <p:cNvSpPr>
            <a:spLocks noGrp="1"/>
          </p:cNvSpPr>
          <p:nvPr>
            <p:ph idx="1"/>
          </p:nvPr>
        </p:nvSpPr>
        <p:spPr>
          <a:xfrm>
            <a:off x="903055" y="1922513"/>
            <a:ext cx="10515600" cy="3332978"/>
          </a:xfrm>
        </p:spPr>
        <p:txBody>
          <a:bodyPr>
            <a:normAutofit/>
          </a:bodyPr>
          <a:lstStyle/>
          <a:p>
            <a:r>
              <a:rPr lang="en-US" altLang="zh-CN" dirty="0"/>
              <a:t>There are three cases to be considered for different UL </a:t>
            </a:r>
            <a:r>
              <a:rPr lang="en-US" altLang="zh-CN" dirty="0" err="1"/>
              <a:t>Tx</a:t>
            </a:r>
            <a:r>
              <a:rPr lang="en-US" altLang="zh-CN" dirty="0"/>
              <a:t> bandwidths, DL Rx bandwidths and frequency gap between UL and DL carrier frequencies</a:t>
            </a:r>
          </a:p>
          <a:p>
            <a:pPr lvl="1"/>
            <a:r>
              <a:rPr lang="en-US" altLang="zh-CN" dirty="0"/>
              <a:t>Case 1: </a:t>
            </a:r>
            <a:r>
              <a:rPr lang="en-US" altLang="zh-CN" dirty="0" err="1"/>
              <a:t>Tx</a:t>
            </a:r>
            <a:r>
              <a:rPr lang="en-US" altLang="zh-CN" dirty="0"/>
              <a:t> ACLR1 is overlapping with the Rx DL channel.</a:t>
            </a:r>
          </a:p>
          <a:p>
            <a:pPr lvl="1"/>
            <a:r>
              <a:rPr lang="en-US" altLang="zh-CN" dirty="0"/>
              <a:t>Case 2: </a:t>
            </a:r>
            <a:r>
              <a:rPr lang="en-US" altLang="zh-CN" dirty="0" err="1"/>
              <a:t>Tx</a:t>
            </a:r>
            <a:r>
              <a:rPr lang="en-US" altLang="zh-CN" dirty="0"/>
              <a:t> ACLR2 is overlapping with the Rx DL channel without </a:t>
            </a:r>
            <a:r>
              <a:rPr lang="en-US" altLang="zh-CN" dirty="0" err="1"/>
              <a:t>Tx</a:t>
            </a:r>
            <a:r>
              <a:rPr lang="en-US" altLang="zh-CN" dirty="0"/>
              <a:t> ACLR1 overlapping.</a:t>
            </a:r>
          </a:p>
          <a:p>
            <a:pPr lvl="1"/>
            <a:r>
              <a:rPr lang="en-US" altLang="zh-CN" dirty="0"/>
              <a:t>Case 3: Others: the Rx CBW is neither victim of the aggressor’s Tx ACLR1 nor of the Tx ACLR2.</a:t>
            </a:r>
          </a:p>
        </p:txBody>
      </p:sp>
    </p:spTree>
    <p:extLst>
      <p:ext uri="{BB962C8B-B14F-4D97-AF65-F5344CB8AC3E}">
        <p14:creationId xmlns:p14="http://schemas.microsoft.com/office/powerpoint/2010/main" val="2543082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623" y="0"/>
            <a:ext cx="9870463" cy="743110"/>
          </a:xfrm>
        </p:spPr>
        <p:txBody>
          <a:bodyPr>
            <a:normAutofit/>
          </a:bodyPr>
          <a:lstStyle/>
          <a:p>
            <a:pPr algn="ctr"/>
            <a:r>
              <a:rPr lang="en-US" dirty="0"/>
              <a:t>WF on MSD due to cross band isolation</a:t>
            </a:r>
          </a:p>
        </p:txBody>
      </p:sp>
      <p:sp>
        <p:nvSpPr>
          <p:cNvPr id="3" name="内容占位符 2"/>
          <p:cNvSpPr>
            <a:spLocks noGrp="1"/>
          </p:cNvSpPr>
          <p:nvPr>
            <p:ph idx="1"/>
          </p:nvPr>
        </p:nvSpPr>
        <p:spPr>
          <a:xfrm>
            <a:off x="580486" y="636892"/>
            <a:ext cx="10515600" cy="6221108"/>
          </a:xfrm>
        </p:spPr>
        <p:txBody>
          <a:bodyPr>
            <a:normAutofit fontScale="92500" lnSpcReduction="10000"/>
          </a:bodyPr>
          <a:lstStyle/>
          <a:p>
            <a:r>
              <a:rPr lang="en-US" altLang="zh-CN" dirty="0"/>
              <a:t>There are several factors to be determined for MSD test configuration</a:t>
            </a:r>
          </a:p>
          <a:p>
            <a:r>
              <a:rPr lang="en-US" altLang="zh-CN" dirty="0"/>
              <a:t>1) Carrier Frequencies</a:t>
            </a:r>
          </a:p>
          <a:p>
            <a:pPr lvl="1"/>
            <a:r>
              <a:rPr lang="en-US" altLang="zh-CN" dirty="0"/>
              <a:t>Option 1: The UL and DL carrier frequencies should be configured to minimize the gap separating the DL victim carrier to the UL carrier frequency.</a:t>
            </a:r>
          </a:p>
          <a:p>
            <a:pPr lvl="1"/>
            <a:r>
              <a:rPr lang="en-US" altLang="zh-CN" dirty="0"/>
              <a:t>Option 2: Others</a:t>
            </a:r>
          </a:p>
          <a:p>
            <a:r>
              <a:rPr lang="en-US" altLang="zh-CN" dirty="0"/>
              <a:t>2) UL Channel bandwidth</a:t>
            </a:r>
          </a:p>
          <a:p>
            <a:pPr lvl="1"/>
            <a:r>
              <a:rPr lang="en-US" altLang="zh-CN" dirty="0"/>
              <a:t>Option 1: Highest uplink CBW that is specified for the aggressor band</a:t>
            </a:r>
          </a:p>
          <a:p>
            <a:pPr lvl="1"/>
            <a:r>
              <a:rPr lang="en-US" altLang="zh-CN" dirty="0"/>
              <a:t>Option 2: Highest uplink CBW that UE supports for the aggressor band</a:t>
            </a:r>
          </a:p>
          <a:p>
            <a:pPr lvl="1"/>
            <a:r>
              <a:rPr lang="en-US" altLang="zh-CN" dirty="0"/>
              <a:t>Option 3: More than one UL CBWs can be considered for different cases.</a:t>
            </a:r>
          </a:p>
          <a:p>
            <a:pPr lvl="1"/>
            <a:r>
              <a:rPr lang="en-US" altLang="zh-CN" dirty="0"/>
              <a:t>Option 4: Others</a:t>
            </a:r>
          </a:p>
          <a:p>
            <a:r>
              <a:rPr lang="en-US" altLang="zh-CN" dirty="0"/>
              <a:t>3) UL RB allocation</a:t>
            </a:r>
          </a:p>
          <a:p>
            <a:pPr lvl="1"/>
            <a:r>
              <a:rPr lang="en-US" altLang="zh-CN" dirty="0"/>
              <a:t>Option 1: Highest possible </a:t>
            </a:r>
            <a:r>
              <a:rPr lang="en-US" altLang="zh-CN" dirty="0" err="1"/>
              <a:t>Lcrb</a:t>
            </a:r>
            <a:r>
              <a:rPr lang="en-US" altLang="zh-CN" dirty="0"/>
              <a:t> that is compatible with the DFT-s-OFDM 2,3,5 radix rule for the highest UL CBW, </a:t>
            </a:r>
            <a:r>
              <a:rPr lang="en-US" altLang="zh-CN" dirty="0" err="1"/>
              <a:t>ie</a:t>
            </a:r>
            <a:r>
              <a:rPr lang="en-US" altLang="zh-CN" dirty="0"/>
              <a:t>. fully allocated UL configuration. (all the cases)</a:t>
            </a:r>
          </a:p>
          <a:p>
            <a:pPr lvl="1"/>
            <a:r>
              <a:rPr lang="en-US" altLang="zh-CN" dirty="0"/>
              <a:t>Option 2: 25RB allocated on the edge of UL CC (Only for case 1 due to IM3/CIM3)</a:t>
            </a:r>
          </a:p>
          <a:p>
            <a:pPr lvl="1"/>
            <a:r>
              <a:rPr lang="en-US" altLang="zh-CN" dirty="0"/>
              <a:t>Option 3: When </a:t>
            </a:r>
            <a:r>
              <a:rPr lang="en-US" altLang="zh-CN" dirty="0" smtClean="0"/>
              <a:t>the </a:t>
            </a:r>
            <a:r>
              <a:rPr lang="en-US" altLang="zh-CN" dirty="0"/>
              <a:t>FDD and TDD aggressor share same MSD mechanism under same TX BW, one RB or fewer RBs for case </a:t>
            </a:r>
            <a:r>
              <a:rPr lang="en-US" altLang="zh-CN" dirty="0" smtClean="0"/>
              <a:t>1 </a:t>
            </a:r>
            <a:r>
              <a:rPr lang="en-US" altLang="zh-CN" dirty="0"/>
              <a:t>and </a:t>
            </a:r>
            <a:r>
              <a:rPr lang="en-US" altLang="zh-CN" dirty="0" smtClean="0"/>
              <a:t>2 </a:t>
            </a:r>
            <a:r>
              <a:rPr lang="en-US" altLang="zh-CN" dirty="0"/>
              <a:t>due to IM3/CIM3/IM5/CIM5</a:t>
            </a:r>
          </a:p>
          <a:p>
            <a:pPr lvl="1"/>
            <a:r>
              <a:rPr lang="en-US" altLang="zh-CN" dirty="0"/>
              <a:t>Option 4: Others</a:t>
            </a:r>
          </a:p>
          <a:p>
            <a:endParaRPr lang="en-US" altLang="zh-CN" dirty="0"/>
          </a:p>
        </p:txBody>
      </p:sp>
    </p:spTree>
    <p:extLst>
      <p:ext uri="{BB962C8B-B14F-4D97-AF65-F5344CB8AC3E}">
        <p14:creationId xmlns:p14="http://schemas.microsoft.com/office/powerpoint/2010/main" val="3841415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623" y="0"/>
            <a:ext cx="9870463" cy="743110"/>
          </a:xfrm>
        </p:spPr>
        <p:txBody>
          <a:bodyPr>
            <a:normAutofit/>
          </a:bodyPr>
          <a:lstStyle/>
          <a:p>
            <a:pPr algn="ctr"/>
            <a:r>
              <a:rPr lang="en-US" dirty="0"/>
              <a:t>WF on MSD due to cross band isolation</a:t>
            </a:r>
          </a:p>
        </p:txBody>
      </p:sp>
      <p:sp>
        <p:nvSpPr>
          <p:cNvPr id="3" name="内容占位符 2"/>
          <p:cNvSpPr>
            <a:spLocks noGrp="1"/>
          </p:cNvSpPr>
          <p:nvPr>
            <p:ph idx="1"/>
          </p:nvPr>
        </p:nvSpPr>
        <p:spPr>
          <a:xfrm>
            <a:off x="580486" y="743110"/>
            <a:ext cx="10515600" cy="5888599"/>
          </a:xfrm>
        </p:spPr>
        <p:txBody>
          <a:bodyPr>
            <a:normAutofit lnSpcReduction="10000"/>
          </a:bodyPr>
          <a:lstStyle/>
          <a:p>
            <a:r>
              <a:rPr lang="en-US" altLang="zh-CN" dirty="0"/>
              <a:t>4) UL SCS</a:t>
            </a:r>
          </a:p>
          <a:p>
            <a:pPr lvl="1"/>
            <a:r>
              <a:rPr lang="en-US" altLang="zh-CN" dirty="0"/>
              <a:t>Option 1: When NR carrier is the aggressor, the NR SCS should be the smallest SCS that is compatible with the configured UL CBW.</a:t>
            </a:r>
          </a:p>
          <a:p>
            <a:pPr lvl="1"/>
            <a:r>
              <a:rPr lang="en-US" altLang="zh-CN" dirty="0"/>
              <a:t>Option 2: When NR carrier is the aggressor, the NR SCS should be the smallest SCS that is compatible with the highest UL CBW.</a:t>
            </a:r>
          </a:p>
          <a:p>
            <a:r>
              <a:rPr lang="en-US" altLang="zh-CN" dirty="0"/>
              <a:t>5) DL Channel bandwidth</a:t>
            </a:r>
          </a:p>
          <a:p>
            <a:pPr lvl="1"/>
            <a:r>
              <a:rPr lang="en-US" altLang="zh-CN" dirty="0"/>
              <a:t>Option 1: for all victim’s band specified CBW.</a:t>
            </a:r>
          </a:p>
          <a:p>
            <a:pPr lvl="1"/>
            <a:r>
              <a:rPr lang="en-US" altLang="zh-CN" dirty="0"/>
              <a:t>Option 2: for all victim’s band specified CBW that UE supports for the band combination</a:t>
            </a:r>
          </a:p>
          <a:p>
            <a:pPr lvl="1"/>
            <a:r>
              <a:rPr lang="en-US" altLang="zh-CN" dirty="0"/>
              <a:t>Option 3: Others</a:t>
            </a:r>
          </a:p>
          <a:p>
            <a:r>
              <a:rPr lang="en-US" altLang="zh-CN" dirty="0"/>
              <a:t>6) DL RB allocation</a:t>
            </a:r>
          </a:p>
          <a:p>
            <a:pPr lvl="1"/>
            <a:r>
              <a:rPr lang="en-US" altLang="zh-CN" dirty="0"/>
              <a:t>Option 1: Fully allocated DL configuration corresponding to each victim’s downlink CBW.</a:t>
            </a:r>
          </a:p>
          <a:p>
            <a:r>
              <a:rPr lang="en-US" altLang="zh-CN" dirty="0"/>
              <a:t>7) DL SCS</a:t>
            </a:r>
          </a:p>
          <a:p>
            <a:pPr lvl="1"/>
            <a:r>
              <a:rPr lang="en-US" altLang="zh-CN" dirty="0"/>
              <a:t>Option 1: The NR SCS should be the smallest SCS that is compatible with the DL CBW.</a:t>
            </a:r>
          </a:p>
        </p:txBody>
      </p:sp>
    </p:spTree>
    <p:extLst>
      <p:ext uri="{BB962C8B-B14F-4D97-AF65-F5344CB8AC3E}">
        <p14:creationId xmlns:p14="http://schemas.microsoft.com/office/powerpoint/2010/main" val="1105408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67575"/>
            <a:ext cx="10515600" cy="597401"/>
          </a:xfrm>
        </p:spPr>
        <p:txBody>
          <a:bodyPr>
            <a:normAutofit fontScale="90000"/>
          </a:bodyPr>
          <a:lstStyle/>
          <a:p>
            <a:pPr algn="ctr"/>
            <a:r>
              <a:rPr lang="en-US" dirty="0"/>
              <a:t>References</a:t>
            </a:r>
          </a:p>
        </p:txBody>
      </p:sp>
      <p:graphicFrame>
        <p:nvGraphicFramePr>
          <p:cNvPr id="5" name="표 4"/>
          <p:cNvGraphicFramePr>
            <a:graphicFrameLocks noGrp="1"/>
          </p:cNvGraphicFramePr>
          <p:nvPr>
            <p:extLst>
              <p:ext uri="{D42A27DB-BD31-4B8C-83A1-F6EECF244321}">
                <p14:modId xmlns:p14="http://schemas.microsoft.com/office/powerpoint/2010/main" val="806099940"/>
              </p:ext>
            </p:extLst>
          </p:nvPr>
        </p:nvGraphicFramePr>
        <p:xfrm>
          <a:off x="2129590" y="2107836"/>
          <a:ext cx="7932820" cy="2153348"/>
        </p:xfrm>
        <a:graphic>
          <a:graphicData uri="http://schemas.openxmlformats.org/drawingml/2006/table">
            <a:tbl>
              <a:tblPr firstRow="1" firstCol="1" bandRow="1"/>
              <a:tblGrid>
                <a:gridCol w="444053">
                  <a:extLst>
                    <a:ext uri="{9D8B030D-6E8A-4147-A177-3AD203B41FA5}">
                      <a16:colId xmlns:a16="http://schemas.microsoft.com/office/drawing/2014/main" xmlns="" val="20000"/>
                    </a:ext>
                  </a:extLst>
                </a:gridCol>
                <a:gridCol w="1093193">
                  <a:extLst>
                    <a:ext uri="{9D8B030D-6E8A-4147-A177-3AD203B41FA5}">
                      <a16:colId xmlns:a16="http://schemas.microsoft.com/office/drawing/2014/main" xmlns="" val="20001"/>
                    </a:ext>
                  </a:extLst>
                </a:gridCol>
                <a:gridCol w="4374269">
                  <a:extLst>
                    <a:ext uri="{9D8B030D-6E8A-4147-A177-3AD203B41FA5}">
                      <a16:colId xmlns:a16="http://schemas.microsoft.com/office/drawing/2014/main" xmlns="" val="20002"/>
                    </a:ext>
                  </a:extLst>
                </a:gridCol>
                <a:gridCol w="2021305">
                  <a:extLst>
                    <a:ext uri="{9D8B030D-6E8A-4147-A177-3AD203B41FA5}">
                      <a16:colId xmlns:a16="http://schemas.microsoft.com/office/drawing/2014/main" xmlns="" val="20003"/>
                    </a:ext>
                  </a:extLst>
                </a:gridCol>
              </a:tblGrid>
              <a:tr h="447243">
                <a:tc>
                  <a:txBody>
                    <a:bodyPr/>
                    <a:lstStyle/>
                    <a:p>
                      <a:pPr algn="ctr">
                        <a:spcAft>
                          <a:spcPts val="0"/>
                        </a:spcAft>
                      </a:pPr>
                      <a:r>
                        <a:rPr lang="en-US" sz="1600" b="1" dirty="0">
                          <a:solidFill>
                            <a:srgbClr val="FFFFFF"/>
                          </a:solidFill>
                          <a:effectLst/>
                          <a:latin typeface="Arial" panose="020B0604020202020204" pitchFamily="34" charset="0"/>
                          <a:ea typeface="맑은 고딕" panose="020B0503020000020004" pitchFamily="50" charset="-127"/>
                        </a:rPr>
                        <a:t>#</a:t>
                      </a:r>
                      <a:r>
                        <a:rPr lang="ko-KR" sz="1600" b="1" dirty="0">
                          <a:solidFill>
                            <a:srgbClr val="FFFFFF"/>
                          </a:solidFill>
                          <a:effectLst/>
                          <a:latin typeface="Arial" panose="020B0604020202020204" pitchFamily="34" charset="0"/>
                          <a:ea typeface="맑은 고딕" panose="020B0503020000020004" pitchFamily="50" charset="-127"/>
                          <a:cs typeface="Arial" panose="020B0604020202020204" pitchFamily="34" charset="0"/>
                        </a:rPr>
                        <a:t>　</a:t>
                      </a:r>
                      <a:endParaRPr lang="ko-KR" sz="1600" dirty="0">
                        <a:effectLst/>
                        <a:latin typeface="Times New Roman" panose="02020603050405020304" pitchFamily="18" charset="0"/>
                        <a:ea typeface="SimSun" panose="02010600030101010101" pitchFamily="2" charset="-122"/>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spcAft>
                          <a:spcPts val="0"/>
                        </a:spcAft>
                      </a:pPr>
                      <a:r>
                        <a:rPr lang="en-US" sz="1600" b="1" dirty="0" err="1">
                          <a:solidFill>
                            <a:srgbClr val="FFFFFF"/>
                          </a:solidFill>
                          <a:effectLst/>
                          <a:latin typeface="Arial" panose="020B0604020202020204" pitchFamily="34" charset="0"/>
                          <a:ea typeface="맑은 고딕" panose="020B0503020000020004" pitchFamily="50" charset="-127"/>
                        </a:rPr>
                        <a:t>TDoc</a:t>
                      </a:r>
                      <a:endParaRPr lang="ko-KR" sz="1600" dirty="0">
                        <a:effectLst/>
                        <a:latin typeface="Times New Roman" panose="02020603050405020304" pitchFamily="18" charset="0"/>
                        <a:ea typeface="SimSun" panose="02010600030101010101" pitchFamily="2" charset="-122"/>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spcAft>
                          <a:spcPts val="0"/>
                        </a:spcAft>
                      </a:pPr>
                      <a:r>
                        <a:rPr lang="en-US" sz="1600" b="1">
                          <a:solidFill>
                            <a:srgbClr val="FFFFFF"/>
                          </a:solidFill>
                          <a:effectLst/>
                          <a:latin typeface="Arial" panose="020B0604020202020204" pitchFamily="34" charset="0"/>
                          <a:ea typeface="맑은 고딕" panose="020B0503020000020004" pitchFamily="50" charset="-127"/>
                        </a:rPr>
                        <a:t>Title</a:t>
                      </a:r>
                      <a:endParaRPr lang="ko-KR" sz="1600">
                        <a:effectLst/>
                        <a:latin typeface="Times New Roman" panose="02020603050405020304" pitchFamily="18" charset="0"/>
                        <a:ea typeface="SimSun" panose="02010600030101010101" pitchFamily="2" charset="-122"/>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spcAft>
                          <a:spcPts val="0"/>
                        </a:spcAft>
                      </a:pPr>
                      <a:r>
                        <a:rPr lang="en-US" sz="1600" b="1">
                          <a:solidFill>
                            <a:srgbClr val="FFFFFF"/>
                          </a:solidFill>
                          <a:effectLst/>
                          <a:latin typeface="Arial" panose="020B0604020202020204" pitchFamily="34" charset="0"/>
                          <a:ea typeface="맑은 고딕" panose="020B0503020000020004" pitchFamily="50" charset="-127"/>
                        </a:rPr>
                        <a:t>Source</a:t>
                      </a:r>
                      <a:endParaRPr lang="ko-KR" sz="1600">
                        <a:effectLst/>
                        <a:latin typeface="Times New Roman" panose="02020603050405020304" pitchFamily="18" charset="0"/>
                        <a:ea typeface="SimSun" panose="02010600030101010101" pitchFamily="2" charset="-122"/>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425945">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1</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r>
                        <a:rPr lang="en-US" altLang="zh-CN" sz="1400" kern="1200" dirty="0">
                          <a:solidFill>
                            <a:schemeClr val="tx1"/>
                          </a:solidFill>
                          <a:effectLst/>
                          <a:latin typeface="Arial" panose="020B0604020202020204" pitchFamily="34" charset="0"/>
                          <a:ea typeface="맑은 고딕" panose="020B0503020000020004" pitchFamily="50" charset="-127"/>
                          <a:cs typeface="+mn-cs"/>
                        </a:rPr>
                        <a:t>RP-202832</a:t>
                      </a:r>
                      <a:endParaRPr lang="zh-CN" altLang="en-US"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zh-CN" sz="1400" kern="1200" dirty="0">
                          <a:solidFill>
                            <a:schemeClr val="tx1"/>
                          </a:solidFill>
                          <a:effectLst/>
                          <a:latin typeface="Arial" panose="020B0604020202020204" pitchFamily="34" charset="0"/>
                          <a:ea typeface="맑은 고딕" panose="020B0503020000020004" pitchFamily="50" charset="-127"/>
                          <a:cs typeface="+mn-cs"/>
                        </a:rPr>
                        <a:t>New WID: Introduction of bandwidth combination set 4 (BCS4) for NR</a:t>
                      </a:r>
                      <a:endParaRPr lang="zh-CN" altLang="en-US"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altLang="zh-CN" sz="1400" kern="1200" dirty="0">
                          <a:solidFill>
                            <a:schemeClr val="tx1"/>
                          </a:solidFill>
                          <a:effectLst/>
                          <a:latin typeface="Arial" panose="020B0604020202020204" pitchFamily="34" charset="0"/>
                          <a:ea typeface="맑은 고딕" panose="020B0503020000020004" pitchFamily="50" charset="-127"/>
                          <a:cs typeface="+mn-cs"/>
                        </a:rPr>
                        <a:t>Ericsson, T-Mobile USA</a:t>
                      </a:r>
                      <a:endParaRPr lang="zh-CN" altLang="en-US"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425945">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2</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R4-2106677</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Discussion on how to simplify MSD definition using bandwidth-agnostic approach</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Arial" panose="020B0604020202020204" pitchFamily="34" charset="0"/>
                          <a:ea typeface="맑은 고딕" panose="020B0503020000020004" pitchFamily="50" charset="-127"/>
                          <a:cs typeface="+mn-cs"/>
                        </a:rPr>
                        <a:t>Huawei, </a:t>
                      </a:r>
                      <a:r>
                        <a:rPr lang="en-US" altLang="zh-CN" sz="1400" kern="1200" dirty="0" err="1">
                          <a:solidFill>
                            <a:schemeClr val="tx1"/>
                          </a:solidFill>
                          <a:effectLst/>
                          <a:latin typeface="Arial" panose="020B0604020202020204" pitchFamily="34" charset="0"/>
                          <a:ea typeface="맑은 고딕" panose="020B0503020000020004" pitchFamily="50" charset="-127"/>
                          <a:cs typeface="+mn-cs"/>
                        </a:rPr>
                        <a:t>HiSilicon</a:t>
                      </a:r>
                      <a:endParaRPr lang="en-US" altLang="zh-CN"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425945">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3</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400" kern="1200" dirty="0">
                          <a:solidFill>
                            <a:schemeClr val="tx1"/>
                          </a:solidFill>
                          <a:effectLst/>
                          <a:latin typeface="Arial" panose="020B0604020202020204" pitchFamily="34" charset="0"/>
                          <a:ea typeface="맑은 고딕" panose="020B0503020000020004" pitchFamily="50" charset="-127"/>
                          <a:cs typeface="+mn-cs"/>
                        </a:rPr>
                        <a:t>R4-2106678</a:t>
                      </a: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200" dirty="0">
                          <a:solidFill>
                            <a:schemeClr val="tx1"/>
                          </a:solidFill>
                          <a:effectLst/>
                          <a:latin typeface="Arial" panose="020B0604020202020204" pitchFamily="34" charset="0"/>
                          <a:ea typeface="맑은 고딕" panose="020B0503020000020004" pitchFamily="50" charset="-127"/>
                          <a:cs typeface="+mn-cs"/>
                        </a:rPr>
                        <a:t>Discussion on MSD due to cross band isolation and counter </a:t>
                      </a:r>
                      <a:r>
                        <a:rPr lang="en-US" sz="1400" kern="1200" dirty="0" err="1">
                          <a:solidFill>
                            <a:schemeClr val="tx1"/>
                          </a:solidFill>
                          <a:effectLst/>
                          <a:latin typeface="Arial" panose="020B0604020202020204" pitchFamily="34" charset="0"/>
                          <a:ea typeface="맑은 고딕" panose="020B0503020000020004" pitchFamily="50" charset="-127"/>
                          <a:cs typeface="+mn-cs"/>
                        </a:rPr>
                        <a:t>intermodulations</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zh-CN" sz="1400" kern="1200" dirty="0">
                          <a:solidFill>
                            <a:schemeClr val="tx1"/>
                          </a:solidFill>
                          <a:effectLst/>
                          <a:latin typeface="Arial" panose="020B0604020202020204" pitchFamily="34" charset="0"/>
                          <a:ea typeface="맑은 고딕" panose="020B0503020000020004" pitchFamily="50" charset="-127"/>
                          <a:cs typeface="+mn-cs"/>
                        </a:rPr>
                        <a:t>Huawei, </a:t>
                      </a:r>
                      <a:r>
                        <a:rPr lang="en-US" altLang="zh-CN" sz="1400" kern="1200" dirty="0" err="1">
                          <a:solidFill>
                            <a:schemeClr val="tx1"/>
                          </a:solidFill>
                          <a:effectLst/>
                          <a:latin typeface="Arial" panose="020B0604020202020204" pitchFamily="34" charset="0"/>
                          <a:ea typeface="맑은 고딕" panose="020B0503020000020004" pitchFamily="50" charset="-127"/>
                          <a:cs typeface="+mn-cs"/>
                        </a:rPr>
                        <a:t>HiSilicon</a:t>
                      </a:r>
                      <a:endParaRPr lang="en-US" altLang="zh-CN"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425945">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4</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R4-2107322</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Impact of Large NR BW on </a:t>
                      </a:r>
                      <a:r>
                        <a:rPr lang="en-US" altLang="ko-KR" sz="1400" kern="1200" dirty="0" err="1">
                          <a:solidFill>
                            <a:schemeClr val="tx1"/>
                          </a:solidFill>
                          <a:effectLst/>
                          <a:latin typeface="Arial" panose="020B0604020202020204" pitchFamily="34" charset="0"/>
                          <a:ea typeface="맑은 고딕" panose="020B0503020000020004" pitchFamily="50" charset="-127"/>
                          <a:cs typeface="+mn-cs"/>
                        </a:rPr>
                        <a:t>Crossband</a:t>
                      </a:r>
                      <a:r>
                        <a:rPr lang="en-US" altLang="ko-KR" sz="1400" kern="1200" dirty="0">
                          <a:solidFill>
                            <a:schemeClr val="tx1"/>
                          </a:solidFill>
                          <a:effectLst/>
                          <a:latin typeface="Arial" panose="020B0604020202020204" pitchFamily="34" charset="0"/>
                          <a:ea typeface="맑은 고딕" panose="020B0503020000020004" pitchFamily="50" charset="-127"/>
                          <a:cs typeface="+mn-cs"/>
                        </a:rPr>
                        <a:t> MSD</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zh-CN" sz="1400" kern="1200" dirty="0">
                          <a:solidFill>
                            <a:schemeClr val="tx1"/>
                          </a:solidFill>
                          <a:effectLst/>
                          <a:latin typeface="Arial" panose="020B0604020202020204" pitchFamily="34" charset="0"/>
                          <a:ea typeface="맑은 고딕" panose="020B0503020000020004" pitchFamily="50" charset="-127"/>
                          <a:cs typeface="+mn-cs"/>
                        </a:rPr>
                        <a:t>Skyworks Solutions Inc.</a:t>
                      </a: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823784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0484"/>
            <a:ext cx="10515600" cy="597401"/>
          </a:xfrm>
        </p:spPr>
        <p:txBody>
          <a:bodyPr>
            <a:normAutofit fontScale="90000"/>
          </a:bodyPr>
          <a:lstStyle/>
          <a:p>
            <a:pPr algn="ctr"/>
            <a:r>
              <a:rPr lang="en-US" dirty="0"/>
              <a:t>Appendix based on R4-2107322</a:t>
            </a:r>
          </a:p>
        </p:txBody>
      </p:sp>
      <p:pic>
        <p:nvPicPr>
          <p:cNvPr id="4" name="Picture 16"/>
          <p:cNvPicPr/>
          <p:nvPr/>
        </p:nvPicPr>
        <p:blipFill>
          <a:blip r:embed="rId2">
            <a:extLst>
              <a:ext uri="{28A0092B-C50C-407E-A947-70E740481C1C}">
                <a14:useLocalDpi xmlns:a14="http://schemas.microsoft.com/office/drawing/2010/main" val="0"/>
              </a:ext>
            </a:extLst>
          </a:blip>
          <a:srcRect/>
          <a:stretch>
            <a:fillRect/>
          </a:stretch>
        </p:blipFill>
        <p:spPr bwMode="auto">
          <a:xfrm>
            <a:off x="4175442" y="915381"/>
            <a:ext cx="3841115" cy="4639310"/>
          </a:xfrm>
          <a:prstGeom prst="rect">
            <a:avLst/>
          </a:prstGeom>
          <a:noFill/>
        </p:spPr>
      </p:pic>
      <p:sp>
        <p:nvSpPr>
          <p:cNvPr id="3" name="文本框 2"/>
          <p:cNvSpPr txBox="1"/>
          <p:nvPr/>
        </p:nvSpPr>
        <p:spPr>
          <a:xfrm>
            <a:off x="3957781" y="5682187"/>
            <a:ext cx="4276436" cy="369332"/>
          </a:xfrm>
          <a:prstGeom prst="rect">
            <a:avLst/>
          </a:prstGeom>
          <a:noFill/>
        </p:spPr>
        <p:txBody>
          <a:bodyPr wrap="square" rtlCol="0">
            <a:spAutoFit/>
          </a:bodyPr>
          <a:lstStyle/>
          <a:p>
            <a:r>
              <a:rPr lang="en-US" altLang="zh-CN" dirty="0"/>
              <a:t>The impact for different test configurations</a:t>
            </a:r>
            <a:endParaRPr lang="zh-CN" altLang="en-US" dirty="0"/>
          </a:p>
        </p:txBody>
      </p:sp>
    </p:spTree>
    <p:extLst>
      <p:ext uri="{BB962C8B-B14F-4D97-AF65-F5344CB8AC3E}">
        <p14:creationId xmlns:p14="http://schemas.microsoft.com/office/powerpoint/2010/main" val="35699255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12194</TotalTime>
  <Words>1018</Words>
  <Application>Microsoft Office PowerPoint</Application>
  <PresentationFormat>宽屏</PresentationFormat>
  <Paragraphs>100</Paragraphs>
  <Slides>10</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맑은 고딕</vt:lpstr>
      <vt:lpstr>SimSun</vt:lpstr>
      <vt:lpstr>SimSun</vt:lpstr>
      <vt:lpstr>Arial</vt:lpstr>
      <vt:lpstr>Calibri</vt:lpstr>
      <vt:lpstr>Calibri Light</vt:lpstr>
      <vt:lpstr>Times New Roman</vt:lpstr>
      <vt:lpstr>Office Theme</vt:lpstr>
      <vt:lpstr>Possible improvements on MSD in relation to BCS4</vt:lpstr>
      <vt:lpstr>Background</vt:lpstr>
      <vt:lpstr>WF on MSD due to harmonic interference</vt:lpstr>
      <vt:lpstr>WF on MSD due to harmonic mixing interference</vt:lpstr>
      <vt:lpstr>WF on MSD due to cross band isolation</vt:lpstr>
      <vt:lpstr>WF on MSD due to cross band isolation</vt:lpstr>
      <vt:lpstr>WF on MSD due to cross band isolation</vt:lpstr>
      <vt:lpstr>References</vt:lpstr>
      <vt:lpstr>Appendix based on R4-2107322</vt:lpstr>
      <vt:lpstr>Appendix based on R4-2107322</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임수환/책임연구원/미래기술센터 C&amp;M표준(연)5G무선통신표준Task(suhwan.lim@lge.com)</dc:creator>
  <cp:lastModifiedBy>Huawei</cp:lastModifiedBy>
  <cp:revision>319</cp:revision>
  <dcterms:created xsi:type="dcterms:W3CDTF">2017-01-18T06:26:21Z</dcterms:created>
  <dcterms:modified xsi:type="dcterms:W3CDTF">2021-04-19T23:45:28Z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(3)VJFT1fQ9kqllOQLgs98UOTVMVGMivDW2evj8jdEqby/3gNFOG95aLnfjvn1HPBZ2073XCDlV
fgyZCxartlTBg0xjZt48+0Mwo6brvzuYd3PCYoxbX9ur+X8mrAK1gD7+Ae2v7BZrQec+Z4jZ
EB+FX5ild1XuzHMlvwxqVSXmw44fvaRdgZZu8Pbg2uZzzKFjP5ZmDP//zFkYND65xVTPC4v5
Mnu5rNKjgrZyjSPTq4</vt:lpwstr>
  </property>
  <property fmtid="{D5CDD505-2E9C-101B-9397-08002B2CF9AE}" pid="4" name="_2015_ms_pID_7253431">
    <vt:lpwstr>veoX8CGIfJqcQ5GnpAKFt+b2rQQsuMZMYS/aH3FALY76P31KYL7z60
t5N1Qh/69BYTdJiVvbh5+/7q//SCGgFfm8JUiBZWCyXZH5AXUBdb0jwzv5Q4Z8k5gcsMzQFL
s0UnQ+GXHzKyvOXGQ+4aGBsXotXvJuaMm5hiVH+IlDfbqz8oEI8/P1ssM+kcx0wgF57rmh/9
3tDTAmqRHl6xC/vi96HdP4qs9TizXxhtQIRX</vt:lpwstr>
  </property>
  <property fmtid="{D5CDD505-2E9C-101B-9397-08002B2CF9AE}" pid="5" name="_2015_ms_pID_7253432">
    <vt:lpwstr>Jg==</vt:lpwstr>
  </property>
</Properties>
</file>